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notesMasterIdLst>
    <p:notesMasterId r:id="rId19"/>
  </p:notesMasterIdLst>
  <p:sldIdLst>
    <p:sldId id="257" r:id="rId5"/>
    <p:sldId id="259" r:id="rId6"/>
    <p:sldId id="258" r:id="rId7"/>
    <p:sldId id="286" r:id="rId8"/>
    <p:sldId id="267" r:id="rId9"/>
    <p:sldId id="295" r:id="rId10"/>
    <p:sldId id="289" r:id="rId11"/>
    <p:sldId id="296" r:id="rId12"/>
    <p:sldId id="291" r:id="rId13"/>
    <p:sldId id="292" r:id="rId14"/>
    <p:sldId id="293" r:id="rId15"/>
    <p:sldId id="297" r:id="rId16"/>
    <p:sldId id="288" r:id="rId17"/>
    <p:sldId id="298" r:id="rId18"/>
  </p:sldIdLst>
  <p:sldSz cx="12192000" cy="6858000"/>
  <p:notesSz cx="7102475" cy="10234613"/>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B58D"/>
    <a:srgbClr val="77C7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053" autoAdjust="0"/>
    <p:restoredTop sz="94660"/>
  </p:normalViewPr>
  <p:slideViewPr>
    <p:cSldViewPr snapToGrid="0">
      <p:cViewPr varScale="1">
        <p:scale>
          <a:sx n="103" d="100"/>
          <a:sy n="103" d="100"/>
        </p:scale>
        <p:origin x="114"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21CC94-AE9B-4541-B5B5-19E68808DF9C}" type="doc">
      <dgm:prSet loTypeId="urn:microsoft.com/office/officeart/2005/8/layout/matrix1" loCatId="matrix" qsTypeId="urn:microsoft.com/office/officeart/2005/8/quickstyle/simple3" qsCatId="simple" csTypeId="urn:microsoft.com/office/officeart/2005/8/colors/accent1_2" csCatId="accent1" phldr="1"/>
      <dgm:spPr/>
      <dgm:t>
        <a:bodyPr/>
        <a:lstStyle/>
        <a:p>
          <a:pPr rtl="1"/>
          <a:endParaRPr lang="he-IL"/>
        </a:p>
      </dgm:t>
    </dgm:pt>
    <dgm:pt modelId="{97AA1B28-B0A6-4EDF-97C4-3A54FB979A7A}">
      <dgm:prSet phldrT="[טקסט]"/>
      <dgm:spPr/>
      <dgm:t>
        <a:bodyPr/>
        <a:lstStyle/>
        <a:p>
          <a:pPr rtl="1"/>
          <a:r>
            <a:rPr lang="he-IL" dirty="0"/>
            <a:t>תחומים מרכזיים </a:t>
          </a:r>
        </a:p>
      </dgm:t>
    </dgm:pt>
    <dgm:pt modelId="{BA79C9C4-641E-4E1E-9B84-585439183A20}" type="parTrans" cxnId="{E1F38D38-83DA-40C9-A49C-634E6D0B2956}">
      <dgm:prSet/>
      <dgm:spPr/>
      <dgm:t>
        <a:bodyPr/>
        <a:lstStyle/>
        <a:p>
          <a:pPr rtl="1"/>
          <a:endParaRPr lang="he-IL"/>
        </a:p>
      </dgm:t>
    </dgm:pt>
    <dgm:pt modelId="{DE4ECBA4-5F94-42AF-B130-06D8695653CD}" type="sibTrans" cxnId="{E1F38D38-83DA-40C9-A49C-634E6D0B2956}">
      <dgm:prSet/>
      <dgm:spPr/>
      <dgm:t>
        <a:bodyPr/>
        <a:lstStyle/>
        <a:p>
          <a:pPr rtl="1"/>
          <a:endParaRPr lang="he-IL"/>
        </a:p>
      </dgm:t>
    </dgm:pt>
    <dgm:pt modelId="{1B587D32-2554-4993-B614-FD03EC4CDC70}">
      <dgm:prSet phldrT="[טקסט]"/>
      <dgm:spPr/>
      <dgm:t>
        <a:bodyPr/>
        <a:lstStyle/>
        <a:p>
          <a:pPr rtl="1"/>
          <a:r>
            <a:rPr lang="he-IL" dirty="0"/>
            <a:t>הכשרות וחברה אזרחית </a:t>
          </a:r>
        </a:p>
      </dgm:t>
    </dgm:pt>
    <dgm:pt modelId="{AE35EAFF-E402-46FA-A8E0-574F8080DA57}" type="parTrans" cxnId="{0A548374-4549-4D50-8E6A-3FFF7AC3BBFD}">
      <dgm:prSet/>
      <dgm:spPr/>
      <dgm:t>
        <a:bodyPr/>
        <a:lstStyle/>
        <a:p>
          <a:pPr rtl="1"/>
          <a:endParaRPr lang="he-IL"/>
        </a:p>
      </dgm:t>
    </dgm:pt>
    <dgm:pt modelId="{2D04BBE6-11BB-48D5-8662-E28383A719F4}" type="sibTrans" cxnId="{0A548374-4549-4D50-8E6A-3FFF7AC3BBFD}">
      <dgm:prSet/>
      <dgm:spPr/>
      <dgm:t>
        <a:bodyPr/>
        <a:lstStyle/>
        <a:p>
          <a:pPr rtl="1"/>
          <a:endParaRPr lang="he-IL"/>
        </a:p>
      </dgm:t>
    </dgm:pt>
    <dgm:pt modelId="{137E3B11-E9F8-49E0-BCCB-288DB6D2059E}">
      <dgm:prSet phldrT="[טקסט]"/>
      <dgm:spPr/>
      <dgm:t>
        <a:bodyPr/>
        <a:lstStyle/>
        <a:p>
          <a:pPr rtl="1"/>
          <a:r>
            <a:rPr lang="he-IL" dirty="0"/>
            <a:t>הסברה ותקשורת </a:t>
          </a:r>
        </a:p>
      </dgm:t>
    </dgm:pt>
    <dgm:pt modelId="{5C2D1A68-5D64-45C8-A457-0E08DB166B1F}" type="parTrans" cxnId="{225C9AC3-C1B6-4C9D-81A0-309EDFFA2B27}">
      <dgm:prSet/>
      <dgm:spPr/>
      <dgm:t>
        <a:bodyPr/>
        <a:lstStyle/>
        <a:p>
          <a:pPr rtl="1"/>
          <a:endParaRPr lang="he-IL"/>
        </a:p>
      </dgm:t>
    </dgm:pt>
    <dgm:pt modelId="{B09FF4C7-A2F6-4D09-9BAD-33275669DF87}" type="sibTrans" cxnId="{225C9AC3-C1B6-4C9D-81A0-309EDFFA2B27}">
      <dgm:prSet/>
      <dgm:spPr/>
      <dgm:t>
        <a:bodyPr/>
        <a:lstStyle/>
        <a:p>
          <a:pPr rtl="1"/>
          <a:endParaRPr lang="he-IL"/>
        </a:p>
      </dgm:t>
    </dgm:pt>
    <dgm:pt modelId="{47BB8D12-1909-49C6-BA9A-843C946D42D7}">
      <dgm:prSet phldrT="[טקסט]"/>
      <dgm:spPr/>
      <dgm:t>
        <a:bodyPr/>
        <a:lstStyle/>
        <a:p>
          <a:pPr rtl="1"/>
          <a:r>
            <a:rPr lang="he-IL" dirty="0"/>
            <a:t>תעסוקה בחירום </a:t>
          </a:r>
        </a:p>
      </dgm:t>
    </dgm:pt>
    <dgm:pt modelId="{1017CE0C-F870-4B84-BE9C-B6F4FAB23D6C}" type="parTrans" cxnId="{CB2C57F4-6D01-4297-BC26-C444DCDC4879}">
      <dgm:prSet/>
      <dgm:spPr/>
      <dgm:t>
        <a:bodyPr/>
        <a:lstStyle/>
        <a:p>
          <a:pPr rtl="1"/>
          <a:endParaRPr lang="he-IL"/>
        </a:p>
      </dgm:t>
    </dgm:pt>
    <dgm:pt modelId="{F82EB413-265F-44D4-9D30-FB58B47560F2}" type="sibTrans" cxnId="{CB2C57F4-6D01-4297-BC26-C444DCDC4879}">
      <dgm:prSet/>
      <dgm:spPr/>
      <dgm:t>
        <a:bodyPr/>
        <a:lstStyle/>
        <a:p>
          <a:pPr rtl="1"/>
          <a:endParaRPr lang="he-IL"/>
        </a:p>
      </dgm:t>
    </dgm:pt>
    <dgm:pt modelId="{068DAE7E-BC79-4685-B735-0C6F494C575A}">
      <dgm:prSet phldrT="[טקסט]"/>
      <dgm:spPr/>
      <dgm:t>
        <a:bodyPr/>
        <a:lstStyle/>
        <a:p>
          <a:pPr rtl="1"/>
          <a:r>
            <a:rPr lang="he-IL" dirty="0"/>
            <a:t>רשויות מקומיות </a:t>
          </a:r>
        </a:p>
      </dgm:t>
    </dgm:pt>
    <dgm:pt modelId="{C8CED2F0-369E-4350-AF0B-D9A6E6F7D0D9}" type="parTrans" cxnId="{68F6C614-8146-443B-A247-FEDDB4E3D50E}">
      <dgm:prSet/>
      <dgm:spPr/>
      <dgm:t>
        <a:bodyPr/>
        <a:lstStyle/>
        <a:p>
          <a:pPr rtl="1"/>
          <a:endParaRPr lang="he-IL"/>
        </a:p>
      </dgm:t>
    </dgm:pt>
    <dgm:pt modelId="{28D94137-1918-425B-A7C3-DDE1860FCA91}" type="sibTrans" cxnId="{68F6C614-8146-443B-A247-FEDDB4E3D50E}">
      <dgm:prSet/>
      <dgm:spPr/>
      <dgm:t>
        <a:bodyPr/>
        <a:lstStyle/>
        <a:p>
          <a:pPr rtl="1"/>
          <a:endParaRPr lang="he-IL"/>
        </a:p>
      </dgm:t>
    </dgm:pt>
    <dgm:pt modelId="{6BD19F59-0B69-417B-927E-0BF84DEF5C60}" type="pres">
      <dgm:prSet presAssocID="{9821CC94-AE9B-4541-B5B5-19E68808DF9C}" presName="diagram" presStyleCnt="0">
        <dgm:presLayoutVars>
          <dgm:chMax val="1"/>
          <dgm:dir/>
          <dgm:animLvl val="ctr"/>
          <dgm:resizeHandles val="exact"/>
        </dgm:presLayoutVars>
      </dgm:prSet>
      <dgm:spPr/>
    </dgm:pt>
    <dgm:pt modelId="{55B4B533-DDF5-41CB-BA5D-D1CA504D24F3}" type="pres">
      <dgm:prSet presAssocID="{9821CC94-AE9B-4541-B5B5-19E68808DF9C}" presName="matrix" presStyleCnt="0"/>
      <dgm:spPr/>
    </dgm:pt>
    <dgm:pt modelId="{76410106-3077-4AE3-AE91-BC85CBB93D65}" type="pres">
      <dgm:prSet presAssocID="{9821CC94-AE9B-4541-B5B5-19E68808DF9C}" presName="tile1" presStyleLbl="node1" presStyleIdx="0" presStyleCnt="4" custLinFactNeighborX="0" custLinFactNeighborY="-10898"/>
      <dgm:spPr/>
    </dgm:pt>
    <dgm:pt modelId="{DC03D38F-A182-4207-A777-2E7118A6852B}" type="pres">
      <dgm:prSet presAssocID="{9821CC94-AE9B-4541-B5B5-19E68808DF9C}" presName="tile1text" presStyleLbl="node1" presStyleIdx="0" presStyleCnt="4">
        <dgm:presLayoutVars>
          <dgm:chMax val="0"/>
          <dgm:chPref val="0"/>
          <dgm:bulletEnabled val="1"/>
        </dgm:presLayoutVars>
      </dgm:prSet>
      <dgm:spPr/>
    </dgm:pt>
    <dgm:pt modelId="{DCAA153E-229B-47D0-9914-84D0F9F22276}" type="pres">
      <dgm:prSet presAssocID="{9821CC94-AE9B-4541-B5B5-19E68808DF9C}" presName="tile2" presStyleLbl="node1" presStyleIdx="1" presStyleCnt="4" custLinFactNeighborY="-11953"/>
      <dgm:spPr/>
    </dgm:pt>
    <dgm:pt modelId="{B3367C38-D94A-4142-AFB5-72F20985F308}" type="pres">
      <dgm:prSet presAssocID="{9821CC94-AE9B-4541-B5B5-19E68808DF9C}" presName="tile2text" presStyleLbl="node1" presStyleIdx="1" presStyleCnt="4">
        <dgm:presLayoutVars>
          <dgm:chMax val="0"/>
          <dgm:chPref val="0"/>
          <dgm:bulletEnabled val="1"/>
        </dgm:presLayoutVars>
      </dgm:prSet>
      <dgm:spPr/>
    </dgm:pt>
    <dgm:pt modelId="{C76481DD-092E-4148-B72D-834360465036}" type="pres">
      <dgm:prSet presAssocID="{9821CC94-AE9B-4541-B5B5-19E68808DF9C}" presName="tile3" presStyleLbl="node1" presStyleIdx="2" presStyleCnt="4"/>
      <dgm:spPr/>
    </dgm:pt>
    <dgm:pt modelId="{7F2890E0-ECE0-4695-B84C-76CAFBCBB56F}" type="pres">
      <dgm:prSet presAssocID="{9821CC94-AE9B-4541-B5B5-19E68808DF9C}" presName="tile3text" presStyleLbl="node1" presStyleIdx="2" presStyleCnt="4">
        <dgm:presLayoutVars>
          <dgm:chMax val="0"/>
          <dgm:chPref val="0"/>
          <dgm:bulletEnabled val="1"/>
        </dgm:presLayoutVars>
      </dgm:prSet>
      <dgm:spPr/>
    </dgm:pt>
    <dgm:pt modelId="{088E9F17-6E23-4128-933B-EE63E90AE3B6}" type="pres">
      <dgm:prSet presAssocID="{9821CC94-AE9B-4541-B5B5-19E68808DF9C}" presName="tile4" presStyleLbl="node1" presStyleIdx="3" presStyleCnt="4"/>
      <dgm:spPr/>
    </dgm:pt>
    <dgm:pt modelId="{96C1703E-10F6-42D3-93E7-681CFD617A5E}" type="pres">
      <dgm:prSet presAssocID="{9821CC94-AE9B-4541-B5B5-19E68808DF9C}" presName="tile4text" presStyleLbl="node1" presStyleIdx="3" presStyleCnt="4">
        <dgm:presLayoutVars>
          <dgm:chMax val="0"/>
          <dgm:chPref val="0"/>
          <dgm:bulletEnabled val="1"/>
        </dgm:presLayoutVars>
      </dgm:prSet>
      <dgm:spPr/>
    </dgm:pt>
    <dgm:pt modelId="{5BD25C91-28BA-4E30-83A7-B88344B8D420}" type="pres">
      <dgm:prSet presAssocID="{9821CC94-AE9B-4541-B5B5-19E68808DF9C}" presName="centerTile" presStyleLbl="fgShp" presStyleIdx="0" presStyleCnt="1">
        <dgm:presLayoutVars>
          <dgm:chMax val="0"/>
          <dgm:chPref val="0"/>
        </dgm:presLayoutVars>
      </dgm:prSet>
      <dgm:spPr/>
    </dgm:pt>
  </dgm:ptLst>
  <dgm:cxnLst>
    <dgm:cxn modelId="{5544780A-FEAF-4488-9119-6A2B067EF631}" type="presOf" srcId="{97AA1B28-B0A6-4EDF-97C4-3A54FB979A7A}" destId="{5BD25C91-28BA-4E30-83A7-B88344B8D420}" srcOrd="0" destOrd="0" presId="urn:microsoft.com/office/officeart/2005/8/layout/matrix1"/>
    <dgm:cxn modelId="{68F6C614-8146-443B-A247-FEDDB4E3D50E}" srcId="{97AA1B28-B0A6-4EDF-97C4-3A54FB979A7A}" destId="{068DAE7E-BC79-4685-B735-0C6F494C575A}" srcOrd="3" destOrd="0" parTransId="{C8CED2F0-369E-4350-AF0B-D9A6E6F7D0D9}" sibTransId="{28D94137-1918-425B-A7C3-DDE1860FCA91}"/>
    <dgm:cxn modelId="{E1F38D38-83DA-40C9-A49C-634E6D0B2956}" srcId="{9821CC94-AE9B-4541-B5B5-19E68808DF9C}" destId="{97AA1B28-B0A6-4EDF-97C4-3A54FB979A7A}" srcOrd="0" destOrd="0" parTransId="{BA79C9C4-641E-4E1E-9B84-585439183A20}" sibTransId="{DE4ECBA4-5F94-42AF-B130-06D8695653CD}"/>
    <dgm:cxn modelId="{DC9DEA3A-C5C3-4557-B8F3-26FF4971703C}" type="presOf" srcId="{137E3B11-E9F8-49E0-BCCB-288DB6D2059E}" destId="{DCAA153E-229B-47D0-9914-84D0F9F22276}" srcOrd="0" destOrd="0" presId="urn:microsoft.com/office/officeart/2005/8/layout/matrix1"/>
    <dgm:cxn modelId="{5B4FA763-48E2-4FE9-8B2D-25B59D8012F0}" type="presOf" srcId="{1B587D32-2554-4993-B614-FD03EC4CDC70}" destId="{DC03D38F-A182-4207-A777-2E7118A6852B}" srcOrd="1" destOrd="0" presId="urn:microsoft.com/office/officeart/2005/8/layout/matrix1"/>
    <dgm:cxn modelId="{20E23B68-35D3-4C3A-808A-B76B42B09619}" type="presOf" srcId="{47BB8D12-1909-49C6-BA9A-843C946D42D7}" destId="{7F2890E0-ECE0-4695-B84C-76CAFBCBB56F}" srcOrd="1" destOrd="0" presId="urn:microsoft.com/office/officeart/2005/8/layout/matrix1"/>
    <dgm:cxn modelId="{0A548374-4549-4D50-8E6A-3FFF7AC3BBFD}" srcId="{97AA1B28-B0A6-4EDF-97C4-3A54FB979A7A}" destId="{1B587D32-2554-4993-B614-FD03EC4CDC70}" srcOrd="0" destOrd="0" parTransId="{AE35EAFF-E402-46FA-A8E0-574F8080DA57}" sibTransId="{2D04BBE6-11BB-48D5-8662-E28383A719F4}"/>
    <dgm:cxn modelId="{78D9CD7C-B12F-4FE9-A363-C56C26D847B5}" type="presOf" srcId="{1B587D32-2554-4993-B614-FD03EC4CDC70}" destId="{76410106-3077-4AE3-AE91-BC85CBB93D65}" srcOrd="0" destOrd="0" presId="urn:microsoft.com/office/officeart/2005/8/layout/matrix1"/>
    <dgm:cxn modelId="{35C54F8A-126F-4C65-9431-96F16CEFA68E}" type="presOf" srcId="{068DAE7E-BC79-4685-B735-0C6F494C575A}" destId="{088E9F17-6E23-4128-933B-EE63E90AE3B6}" srcOrd="0" destOrd="0" presId="urn:microsoft.com/office/officeart/2005/8/layout/matrix1"/>
    <dgm:cxn modelId="{98A58CB0-3AB9-47D2-AD43-08D55427557B}" type="presOf" srcId="{068DAE7E-BC79-4685-B735-0C6F494C575A}" destId="{96C1703E-10F6-42D3-93E7-681CFD617A5E}" srcOrd="1" destOrd="0" presId="urn:microsoft.com/office/officeart/2005/8/layout/matrix1"/>
    <dgm:cxn modelId="{033781B8-B5E3-497B-8A67-542ABA5B6839}" type="presOf" srcId="{47BB8D12-1909-49C6-BA9A-843C946D42D7}" destId="{C76481DD-092E-4148-B72D-834360465036}" srcOrd="0" destOrd="0" presId="urn:microsoft.com/office/officeart/2005/8/layout/matrix1"/>
    <dgm:cxn modelId="{225C9AC3-C1B6-4C9D-81A0-309EDFFA2B27}" srcId="{97AA1B28-B0A6-4EDF-97C4-3A54FB979A7A}" destId="{137E3B11-E9F8-49E0-BCCB-288DB6D2059E}" srcOrd="1" destOrd="0" parTransId="{5C2D1A68-5D64-45C8-A457-0E08DB166B1F}" sibTransId="{B09FF4C7-A2F6-4D09-9BAD-33275669DF87}"/>
    <dgm:cxn modelId="{3136BACF-3129-4D18-B485-DA003869AA9E}" type="presOf" srcId="{9821CC94-AE9B-4541-B5B5-19E68808DF9C}" destId="{6BD19F59-0B69-417B-927E-0BF84DEF5C60}" srcOrd="0" destOrd="0" presId="urn:microsoft.com/office/officeart/2005/8/layout/matrix1"/>
    <dgm:cxn modelId="{87C5C1DB-61D1-4AF7-BC76-8FACF986620D}" type="presOf" srcId="{137E3B11-E9F8-49E0-BCCB-288DB6D2059E}" destId="{B3367C38-D94A-4142-AFB5-72F20985F308}" srcOrd="1" destOrd="0" presId="urn:microsoft.com/office/officeart/2005/8/layout/matrix1"/>
    <dgm:cxn modelId="{CB2C57F4-6D01-4297-BC26-C444DCDC4879}" srcId="{97AA1B28-B0A6-4EDF-97C4-3A54FB979A7A}" destId="{47BB8D12-1909-49C6-BA9A-843C946D42D7}" srcOrd="2" destOrd="0" parTransId="{1017CE0C-F870-4B84-BE9C-B6F4FAB23D6C}" sibTransId="{F82EB413-265F-44D4-9D30-FB58B47560F2}"/>
    <dgm:cxn modelId="{1CF3EB6D-676E-4CA4-A9DF-2A1D20F6C270}" type="presParOf" srcId="{6BD19F59-0B69-417B-927E-0BF84DEF5C60}" destId="{55B4B533-DDF5-41CB-BA5D-D1CA504D24F3}" srcOrd="0" destOrd="0" presId="urn:microsoft.com/office/officeart/2005/8/layout/matrix1"/>
    <dgm:cxn modelId="{7702FEC5-7A0A-4157-8B4C-0CC55DE5CD2E}" type="presParOf" srcId="{55B4B533-DDF5-41CB-BA5D-D1CA504D24F3}" destId="{76410106-3077-4AE3-AE91-BC85CBB93D65}" srcOrd="0" destOrd="0" presId="urn:microsoft.com/office/officeart/2005/8/layout/matrix1"/>
    <dgm:cxn modelId="{05F60E80-280D-4D8A-ADDD-B0F4F17537EC}" type="presParOf" srcId="{55B4B533-DDF5-41CB-BA5D-D1CA504D24F3}" destId="{DC03D38F-A182-4207-A777-2E7118A6852B}" srcOrd="1" destOrd="0" presId="urn:microsoft.com/office/officeart/2005/8/layout/matrix1"/>
    <dgm:cxn modelId="{7B0FD1B8-C282-4565-9C35-56BB2B778158}" type="presParOf" srcId="{55B4B533-DDF5-41CB-BA5D-D1CA504D24F3}" destId="{DCAA153E-229B-47D0-9914-84D0F9F22276}" srcOrd="2" destOrd="0" presId="urn:microsoft.com/office/officeart/2005/8/layout/matrix1"/>
    <dgm:cxn modelId="{C43A44BB-740D-486F-8D80-6A9DCE6ECF5C}" type="presParOf" srcId="{55B4B533-DDF5-41CB-BA5D-D1CA504D24F3}" destId="{B3367C38-D94A-4142-AFB5-72F20985F308}" srcOrd="3" destOrd="0" presId="urn:microsoft.com/office/officeart/2005/8/layout/matrix1"/>
    <dgm:cxn modelId="{F8F9E2A2-547E-4F9C-961A-67E0D964D57F}" type="presParOf" srcId="{55B4B533-DDF5-41CB-BA5D-D1CA504D24F3}" destId="{C76481DD-092E-4148-B72D-834360465036}" srcOrd="4" destOrd="0" presId="urn:microsoft.com/office/officeart/2005/8/layout/matrix1"/>
    <dgm:cxn modelId="{10A10855-CC80-43DB-8290-2C7E30D6B6EE}" type="presParOf" srcId="{55B4B533-DDF5-41CB-BA5D-D1CA504D24F3}" destId="{7F2890E0-ECE0-4695-B84C-76CAFBCBB56F}" srcOrd="5" destOrd="0" presId="urn:microsoft.com/office/officeart/2005/8/layout/matrix1"/>
    <dgm:cxn modelId="{1EBB2F71-D126-41CE-83D0-45187F6E8992}" type="presParOf" srcId="{55B4B533-DDF5-41CB-BA5D-D1CA504D24F3}" destId="{088E9F17-6E23-4128-933B-EE63E90AE3B6}" srcOrd="6" destOrd="0" presId="urn:microsoft.com/office/officeart/2005/8/layout/matrix1"/>
    <dgm:cxn modelId="{5BDEF949-D670-4C79-8AD2-0DED2DEB0094}" type="presParOf" srcId="{55B4B533-DDF5-41CB-BA5D-D1CA504D24F3}" destId="{96C1703E-10F6-42D3-93E7-681CFD617A5E}" srcOrd="7" destOrd="0" presId="urn:microsoft.com/office/officeart/2005/8/layout/matrix1"/>
    <dgm:cxn modelId="{D15B5DD3-CA35-43D3-BF4B-2DAB75EAE804}" type="presParOf" srcId="{6BD19F59-0B69-417B-927E-0BF84DEF5C60}" destId="{5BD25C91-28BA-4E30-83A7-B88344B8D42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10106-3077-4AE3-AE91-BC85CBB93D65}">
      <dsp:nvSpPr>
        <dsp:cNvPr id="0" name=""/>
        <dsp:cNvSpPr/>
      </dsp:nvSpPr>
      <dsp:spPr>
        <a:xfrm rot="16200000">
          <a:off x="677333" y="-677333"/>
          <a:ext cx="2709333" cy="4064000"/>
        </a:xfrm>
        <a:prstGeom prst="round1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6032" tIns="256032" rIns="256032" bIns="256032" numCol="1" spcCol="1270" anchor="ctr" anchorCtr="0">
          <a:noAutofit/>
        </a:bodyPr>
        <a:lstStyle/>
        <a:p>
          <a:pPr marL="0" lvl="0" indent="0" algn="ctr" defTabSz="1600200" rtl="1">
            <a:lnSpc>
              <a:spcPct val="90000"/>
            </a:lnSpc>
            <a:spcBef>
              <a:spcPct val="0"/>
            </a:spcBef>
            <a:spcAft>
              <a:spcPct val="35000"/>
            </a:spcAft>
            <a:buNone/>
          </a:pPr>
          <a:r>
            <a:rPr lang="he-IL" sz="3600" kern="1200" dirty="0"/>
            <a:t>הכשרות וחברה אזרחית </a:t>
          </a:r>
        </a:p>
      </dsp:txBody>
      <dsp:txXfrm rot="5400000">
        <a:off x="-1" y="1"/>
        <a:ext cx="4064000" cy="2032000"/>
      </dsp:txXfrm>
    </dsp:sp>
    <dsp:sp modelId="{DCAA153E-229B-47D0-9914-84D0F9F22276}">
      <dsp:nvSpPr>
        <dsp:cNvPr id="0" name=""/>
        <dsp:cNvSpPr/>
      </dsp:nvSpPr>
      <dsp:spPr>
        <a:xfrm>
          <a:off x="4064000" y="0"/>
          <a:ext cx="4064000" cy="2709333"/>
        </a:xfrm>
        <a:prstGeom prst="round1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6032" tIns="256032" rIns="256032" bIns="256032" numCol="1" spcCol="1270" anchor="ctr" anchorCtr="0">
          <a:noAutofit/>
        </a:bodyPr>
        <a:lstStyle/>
        <a:p>
          <a:pPr marL="0" lvl="0" indent="0" algn="ctr" defTabSz="1600200" rtl="1">
            <a:lnSpc>
              <a:spcPct val="90000"/>
            </a:lnSpc>
            <a:spcBef>
              <a:spcPct val="0"/>
            </a:spcBef>
            <a:spcAft>
              <a:spcPct val="35000"/>
            </a:spcAft>
            <a:buNone/>
          </a:pPr>
          <a:r>
            <a:rPr lang="he-IL" sz="3600" kern="1200" dirty="0"/>
            <a:t>הסברה ותקשורת </a:t>
          </a:r>
        </a:p>
      </dsp:txBody>
      <dsp:txXfrm>
        <a:off x="4064000" y="0"/>
        <a:ext cx="4064000" cy="2032000"/>
      </dsp:txXfrm>
    </dsp:sp>
    <dsp:sp modelId="{C76481DD-092E-4148-B72D-834360465036}">
      <dsp:nvSpPr>
        <dsp:cNvPr id="0" name=""/>
        <dsp:cNvSpPr/>
      </dsp:nvSpPr>
      <dsp:spPr>
        <a:xfrm rot="10800000">
          <a:off x="0" y="2709333"/>
          <a:ext cx="4064000" cy="2709333"/>
        </a:xfrm>
        <a:prstGeom prst="round1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6032" tIns="256032" rIns="256032" bIns="256032" numCol="1" spcCol="1270" anchor="ctr" anchorCtr="0">
          <a:noAutofit/>
        </a:bodyPr>
        <a:lstStyle/>
        <a:p>
          <a:pPr marL="0" lvl="0" indent="0" algn="ctr" defTabSz="1600200" rtl="1">
            <a:lnSpc>
              <a:spcPct val="90000"/>
            </a:lnSpc>
            <a:spcBef>
              <a:spcPct val="0"/>
            </a:spcBef>
            <a:spcAft>
              <a:spcPct val="35000"/>
            </a:spcAft>
            <a:buNone/>
          </a:pPr>
          <a:r>
            <a:rPr lang="he-IL" sz="3600" kern="1200" dirty="0"/>
            <a:t>תעסוקה בחירום </a:t>
          </a:r>
        </a:p>
      </dsp:txBody>
      <dsp:txXfrm rot="10800000">
        <a:off x="0" y="3386666"/>
        <a:ext cx="4064000" cy="2032000"/>
      </dsp:txXfrm>
    </dsp:sp>
    <dsp:sp modelId="{088E9F17-6E23-4128-933B-EE63E90AE3B6}">
      <dsp:nvSpPr>
        <dsp:cNvPr id="0" name=""/>
        <dsp:cNvSpPr/>
      </dsp:nvSpPr>
      <dsp:spPr>
        <a:xfrm rot="5400000">
          <a:off x="4741333" y="2032000"/>
          <a:ext cx="2709333" cy="4064000"/>
        </a:xfrm>
        <a:prstGeom prst="round1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6032" tIns="256032" rIns="256032" bIns="256032" numCol="1" spcCol="1270" anchor="ctr" anchorCtr="0">
          <a:noAutofit/>
        </a:bodyPr>
        <a:lstStyle/>
        <a:p>
          <a:pPr marL="0" lvl="0" indent="0" algn="ctr" defTabSz="1600200" rtl="1">
            <a:lnSpc>
              <a:spcPct val="90000"/>
            </a:lnSpc>
            <a:spcBef>
              <a:spcPct val="0"/>
            </a:spcBef>
            <a:spcAft>
              <a:spcPct val="35000"/>
            </a:spcAft>
            <a:buNone/>
          </a:pPr>
          <a:r>
            <a:rPr lang="he-IL" sz="3600" kern="1200" dirty="0"/>
            <a:t>רשויות מקומיות </a:t>
          </a:r>
        </a:p>
      </dsp:txBody>
      <dsp:txXfrm rot="-5400000">
        <a:off x="4063999" y="3386666"/>
        <a:ext cx="4064000" cy="2032000"/>
      </dsp:txXfrm>
    </dsp:sp>
    <dsp:sp modelId="{5BD25C91-28BA-4E30-83A7-B88344B8D420}">
      <dsp:nvSpPr>
        <dsp:cNvPr id="0" name=""/>
        <dsp:cNvSpPr/>
      </dsp:nvSpPr>
      <dsp:spPr>
        <a:xfrm>
          <a:off x="2844799" y="2032000"/>
          <a:ext cx="2438400" cy="1354666"/>
        </a:xfrm>
        <a:prstGeom prst="roundRect">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137160" tIns="137160" rIns="137160" bIns="137160" numCol="1" spcCol="1270" anchor="ctr" anchorCtr="0">
          <a:noAutofit/>
        </a:bodyPr>
        <a:lstStyle/>
        <a:p>
          <a:pPr marL="0" lvl="0" indent="0" algn="ctr" defTabSz="1600200" rtl="1">
            <a:lnSpc>
              <a:spcPct val="90000"/>
            </a:lnSpc>
            <a:spcBef>
              <a:spcPct val="0"/>
            </a:spcBef>
            <a:spcAft>
              <a:spcPct val="35000"/>
            </a:spcAft>
            <a:buNone/>
          </a:pPr>
          <a:r>
            <a:rPr lang="he-IL" sz="3600" kern="1200" dirty="0"/>
            <a:t>תחומים מרכזיים </a:t>
          </a:r>
        </a:p>
      </dsp:txBody>
      <dsp:txXfrm>
        <a:off x="2910928" y="2098129"/>
        <a:ext cx="2306142" cy="122240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4024736" y="0"/>
            <a:ext cx="3077739" cy="513508"/>
          </a:xfrm>
          <a:prstGeom prst="rect">
            <a:avLst/>
          </a:prstGeom>
        </p:spPr>
        <p:txBody>
          <a:bodyPr vert="horz" lIns="99066" tIns="49533" rIns="99066" bIns="49533" rtlCol="1"/>
          <a:lstStyle>
            <a:lvl1pPr algn="r">
              <a:defRPr sz="1300"/>
            </a:lvl1pPr>
          </a:lstStyle>
          <a:p>
            <a:endParaRPr lang="he-IL"/>
          </a:p>
        </p:txBody>
      </p:sp>
      <p:sp>
        <p:nvSpPr>
          <p:cNvPr id="3" name="מציין מיקום של תאריך 2"/>
          <p:cNvSpPr>
            <a:spLocks noGrp="1"/>
          </p:cNvSpPr>
          <p:nvPr>
            <p:ph type="dt" idx="1"/>
          </p:nvPr>
        </p:nvSpPr>
        <p:spPr>
          <a:xfrm>
            <a:off x="1645" y="0"/>
            <a:ext cx="3077739" cy="513508"/>
          </a:xfrm>
          <a:prstGeom prst="rect">
            <a:avLst/>
          </a:prstGeom>
        </p:spPr>
        <p:txBody>
          <a:bodyPr vert="horz" lIns="99066" tIns="49533" rIns="99066" bIns="49533" rtlCol="1"/>
          <a:lstStyle>
            <a:lvl1pPr algn="l">
              <a:defRPr sz="1300"/>
            </a:lvl1pPr>
          </a:lstStyle>
          <a:p>
            <a:fld id="{3050C3D5-6F31-426B-ADE0-B3D034A09B80}" type="datetimeFigureOut">
              <a:rPr lang="he-IL" smtClean="0"/>
              <a:t>י"ח/אייר/תשפ"ד</a:t>
            </a:fld>
            <a:endParaRPr lang="he-IL"/>
          </a:p>
        </p:txBody>
      </p:sp>
      <p:sp>
        <p:nvSpPr>
          <p:cNvPr id="4" name="מציין מיקום של תמונת שקופית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9066" tIns="49533" rIns="99066" bIns="49533" rtlCol="1" anchor="ctr"/>
          <a:lstStyle/>
          <a:p>
            <a:endParaRPr lang="he-IL"/>
          </a:p>
        </p:txBody>
      </p:sp>
      <p:sp>
        <p:nvSpPr>
          <p:cNvPr id="5" name="מציין מיקום של הערות 4"/>
          <p:cNvSpPr>
            <a:spLocks noGrp="1"/>
          </p:cNvSpPr>
          <p:nvPr>
            <p:ph type="body" sz="quarter" idx="3"/>
          </p:nvPr>
        </p:nvSpPr>
        <p:spPr>
          <a:xfrm>
            <a:off x="710248" y="4925407"/>
            <a:ext cx="5681980" cy="4029879"/>
          </a:xfrm>
          <a:prstGeom prst="rect">
            <a:avLst/>
          </a:prstGeom>
        </p:spPr>
        <p:txBody>
          <a:bodyPr vert="horz" lIns="99066" tIns="49533" rIns="99066" bIns="49533"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4024736" y="9721107"/>
            <a:ext cx="3077739" cy="513507"/>
          </a:xfrm>
          <a:prstGeom prst="rect">
            <a:avLst/>
          </a:prstGeom>
        </p:spPr>
        <p:txBody>
          <a:bodyPr vert="horz" lIns="99066" tIns="49533" rIns="99066" bIns="49533" rtlCol="1" anchor="b"/>
          <a:lstStyle>
            <a:lvl1pPr algn="r">
              <a:defRPr sz="1300"/>
            </a:lvl1pPr>
          </a:lstStyle>
          <a:p>
            <a:endParaRPr lang="he-IL"/>
          </a:p>
        </p:txBody>
      </p:sp>
      <p:sp>
        <p:nvSpPr>
          <p:cNvPr id="7" name="מציין מיקום של מספר שקופית 6"/>
          <p:cNvSpPr>
            <a:spLocks noGrp="1"/>
          </p:cNvSpPr>
          <p:nvPr>
            <p:ph type="sldNum" sz="quarter" idx="5"/>
          </p:nvPr>
        </p:nvSpPr>
        <p:spPr>
          <a:xfrm>
            <a:off x="1645" y="9721107"/>
            <a:ext cx="3077739" cy="513507"/>
          </a:xfrm>
          <a:prstGeom prst="rect">
            <a:avLst/>
          </a:prstGeom>
        </p:spPr>
        <p:txBody>
          <a:bodyPr vert="horz" lIns="99066" tIns="49533" rIns="99066" bIns="49533" rtlCol="1" anchor="b"/>
          <a:lstStyle>
            <a:lvl1pPr algn="l">
              <a:defRPr sz="1300"/>
            </a:lvl1pPr>
          </a:lstStyle>
          <a:p>
            <a:fld id="{B463FD1F-76FF-4559-AFA1-BDAEAC539450}" type="slidenum">
              <a:rPr lang="he-IL" smtClean="0"/>
              <a:t>‹#›</a:t>
            </a:fld>
            <a:endParaRPr lang="he-IL"/>
          </a:p>
        </p:txBody>
      </p:sp>
    </p:spTree>
    <p:extLst>
      <p:ext uri="{BB962C8B-B14F-4D97-AF65-F5344CB8AC3E}">
        <p14:creationId xmlns:p14="http://schemas.microsoft.com/office/powerpoint/2010/main" val="204099305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a:spLocks noGrp="1" noRot="1" noChangeAspect="1"/>
          </p:cNvSpPr>
          <p:nvPr>
            <p:ph type="sldImg" idx="2"/>
          </p:nvPr>
        </p:nvSpPr>
        <p:spPr>
          <a:xfrm>
            <a:off x="481013"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5:notes"/>
          <p:cNvSpPr txBox="1">
            <a:spLocks noGrp="1"/>
          </p:cNvSpPr>
          <p:nvPr>
            <p:ph type="body" idx="1"/>
          </p:nvPr>
        </p:nvSpPr>
        <p:spPr>
          <a:xfrm>
            <a:off x="710248" y="4925406"/>
            <a:ext cx="5681980" cy="4029879"/>
          </a:xfrm>
          <a:prstGeom prst="rect">
            <a:avLst/>
          </a:prstGeom>
          <a:noFill/>
          <a:ln>
            <a:noFill/>
          </a:ln>
        </p:spPr>
        <p:txBody>
          <a:bodyPr spcFirstLastPara="1" wrap="square" lIns="99050" tIns="49511" rIns="99050" bIns="49511" anchor="t" anchorCtr="0">
            <a:noAutofit/>
          </a:bodyPr>
          <a:lstStyle/>
          <a:p>
            <a:pPr marL="495330" indent="-247665" algn="l" rtl="0">
              <a:buClr>
                <a:srgbClr val="000000"/>
              </a:buClr>
              <a:buSzPts val="1200"/>
            </a:pPr>
            <a:endParaRPr/>
          </a:p>
        </p:txBody>
      </p:sp>
      <p:sp>
        <p:nvSpPr>
          <p:cNvPr id="159" name="Google Shape;159;p5:notes"/>
          <p:cNvSpPr txBox="1"/>
          <p:nvPr/>
        </p:nvSpPr>
        <p:spPr>
          <a:xfrm>
            <a:off x="4023087" y="9721101"/>
            <a:ext cx="3077739" cy="513511"/>
          </a:xfrm>
          <a:prstGeom prst="rect">
            <a:avLst/>
          </a:prstGeom>
          <a:noFill/>
          <a:ln>
            <a:noFill/>
          </a:ln>
        </p:spPr>
        <p:txBody>
          <a:bodyPr spcFirstLastPara="1" wrap="square" lIns="99050" tIns="49511" rIns="99050" bIns="49511" anchor="b" anchorCtr="0">
            <a:noAutofit/>
          </a:bodyPr>
          <a:lstStyle/>
          <a:p>
            <a:pPr rtl="0">
              <a:buClr>
                <a:srgbClr val="000000"/>
              </a:buClr>
              <a:buSzPts val="1800"/>
            </a:pPr>
            <a:fld id="{00000000-1234-1234-1234-123412341234}" type="slidenum">
              <a:rPr lang="iw-IL" sz="2000">
                <a:solidFill>
                  <a:srgbClr val="000000"/>
                </a:solidFill>
                <a:latin typeface="Arial"/>
                <a:ea typeface="Arial"/>
                <a:cs typeface="Arial"/>
                <a:sym typeface="Arial"/>
              </a:rPr>
              <a:pPr rtl="0">
                <a:buClr>
                  <a:srgbClr val="000000"/>
                </a:buClr>
                <a:buSzPts val="1800"/>
              </a:pPr>
              <a:t>5</a:t>
            </a:fld>
            <a:endParaRPr sz="1300">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a:spLocks noGrp="1" noRot="1" noChangeAspect="1"/>
          </p:cNvSpPr>
          <p:nvPr>
            <p:ph type="sldImg" idx="2"/>
          </p:nvPr>
        </p:nvSpPr>
        <p:spPr>
          <a:xfrm>
            <a:off x="481013"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5:notes"/>
          <p:cNvSpPr txBox="1">
            <a:spLocks noGrp="1"/>
          </p:cNvSpPr>
          <p:nvPr>
            <p:ph type="body" idx="1"/>
          </p:nvPr>
        </p:nvSpPr>
        <p:spPr>
          <a:xfrm>
            <a:off x="710248" y="4925406"/>
            <a:ext cx="5681980" cy="4029879"/>
          </a:xfrm>
          <a:prstGeom prst="rect">
            <a:avLst/>
          </a:prstGeom>
          <a:noFill/>
          <a:ln>
            <a:noFill/>
          </a:ln>
        </p:spPr>
        <p:txBody>
          <a:bodyPr spcFirstLastPara="1" wrap="square" lIns="99050" tIns="49511" rIns="99050" bIns="49511" anchor="t" anchorCtr="0">
            <a:noAutofit/>
          </a:bodyPr>
          <a:lstStyle/>
          <a:p>
            <a:pPr marL="495330" indent="-247665" algn="l" rtl="0">
              <a:buClr>
                <a:srgbClr val="000000"/>
              </a:buClr>
              <a:buSzPts val="1200"/>
            </a:pPr>
            <a:endParaRPr/>
          </a:p>
        </p:txBody>
      </p:sp>
      <p:sp>
        <p:nvSpPr>
          <p:cNvPr id="159" name="Google Shape;159;p5:notes"/>
          <p:cNvSpPr txBox="1"/>
          <p:nvPr/>
        </p:nvSpPr>
        <p:spPr>
          <a:xfrm>
            <a:off x="4023087" y="9721101"/>
            <a:ext cx="3077739" cy="513511"/>
          </a:xfrm>
          <a:prstGeom prst="rect">
            <a:avLst/>
          </a:prstGeom>
          <a:noFill/>
          <a:ln>
            <a:noFill/>
          </a:ln>
        </p:spPr>
        <p:txBody>
          <a:bodyPr spcFirstLastPara="1" wrap="square" lIns="99050" tIns="49511" rIns="99050" bIns="49511" anchor="b" anchorCtr="0">
            <a:noAutofit/>
          </a:bodyPr>
          <a:lstStyle/>
          <a:p>
            <a:pPr rtl="0">
              <a:buClr>
                <a:srgbClr val="000000"/>
              </a:buClr>
              <a:buSzPts val="1800"/>
            </a:pPr>
            <a:fld id="{00000000-1234-1234-1234-123412341234}" type="slidenum">
              <a:rPr lang="iw-IL" sz="2000">
                <a:solidFill>
                  <a:srgbClr val="000000"/>
                </a:solidFill>
                <a:latin typeface="Arial"/>
                <a:ea typeface="Arial"/>
                <a:cs typeface="Arial"/>
                <a:sym typeface="Arial"/>
              </a:rPr>
              <a:pPr rtl="0">
                <a:buClr>
                  <a:srgbClr val="000000"/>
                </a:buClr>
                <a:buSzPts val="1800"/>
              </a:pPr>
              <a:t>7</a:t>
            </a:fld>
            <a:endParaRPr sz="13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67747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a:spLocks noGrp="1" noRot="1" noChangeAspect="1"/>
          </p:cNvSpPr>
          <p:nvPr>
            <p:ph type="sldImg" idx="2"/>
          </p:nvPr>
        </p:nvSpPr>
        <p:spPr>
          <a:xfrm>
            <a:off x="481013"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5:notes"/>
          <p:cNvSpPr txBox="1">
            <a:spLocks noGrp="1"/>
          </p:cNvSpPr>
          <p:nvPr>
            <p:ph type="body" idx="1"/>
          </p:nvPr>
        </p:nvSpPr>
        <p:spPr>
          <a:xfrm>
            <a:off x="710248" y="4925406"/>
            <a:ext cx="5681980" cy="4029879"/>
          </a:xfrm>
          <a:prstGeom prst="rect">
            <a:avLst/>
          </a:prstGeom>
          <a:noFill/>
          <a:ln>
            <a:noFill/>
          </a:ln>
        </p:spPr>
        <p:txBody>
          <a:bodyPr spcFirstLastPara="1" wrap="square" lIns="99050" tIns="49511" rIns="99050" bIns="49511" anchor="t" anchorCtr="0">
            <a:noAutofit/>
          </a:bodyPr>
          <a:lstStyle/>
          <a:p>
            <a:pPr marL="495330" indent="-247665" algn="l" rtl="0">
              <a:buClr>
                <a:srgbClr val="000000"/>
              </a:buClr>
              <a:buSzPts val="1200"/>
            </a:pPr>
            <a:endParaRPr/>
          </a:p>
        </p:txBody>
      </p:sp>
      <p:sp>
        <p:nvSpPr>
          <p:cNvPr id="159" name="Google Shape;159;p5:notes"/>
          <p:cNvSpPr txBox="1"/>
          <p:nvPr/>
        </p:nvSpPr>
        <p:spPr>
          <a:xfrm>
            <a:off x="4023087" y="9721101"/>
            <a:ext cx="3077739" cy="513511"/>
          </a:xfrm>
          <a:prstGeom prst="rect">
            <a:avLst/>
          </a:prstGeom>
          <a:noFill/>
          <a:ln>
            <a:noFill/>
          </a:ln>
        </p:spPr>
        <p:txBody>
          <a:bodyPr spcFirstLastPara="1" wrap="square" lIns="99050" tIns="49511" rIns="99050" bIns="49511" anchor="b" anchorCtr="0">
            <a:noAutofit/>
          </a:bodyPr>
          <a:lstStyle/>
          <a:p>
            <a:pPr rtl="0">
              <a:buClr>
                <a:srgbClr val="000000"/>
              </a:buClr>
              <a:buSzPts val="1800"/>
            </a:pPr>
            <a:fld id="{00000000-1234-1234-1234-123412341234}" type="slidenum">
              <a:rPr lang="iw-IL" sz="2000">
                <a:solidFill>
                  <a:srgbClr val="000000"/>
                </a:solidFill>
                <a:latin typeface="Arial"/>
                <a:ea typeface="Arial"/>
                <a:cs typeface="Arial"/>
                <a:sym typeface="Arial"/>
              </a:rPr>
              <a:pPr rtl="0">
                <a:buClr>
                  <a:srgbClr val="000000"/>
                </a:buClr>
                <a:buSzPts val="1800"/>
              </a:pPr>
              <a:t>9</a:t>
            </a:fld>
            <a:endParaRPr sz="13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22863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a:spLocks noGrp="1" noRot="1" noChangeAspect="1"/>
          </p:cNvSpPr>
          <p:nvPr>
            <p:ph type="sldImg" idx="2"/>
          </p:nvPr>
        </p:nvSpPr>
        <p:spPr>
          <a:xfrm>
            <a:off x="481013"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5:notes"/>
          <p:cNvSpPr txBox="1">
            <a:spLocks noGrp="1"/>
          </p:cNvSpPr>
          <p:nvPr>
            <p:ph type="body" idx="1"/>
          </p:nvPr>
        </p:nvSpPr>
        <p:spPr>
          <a:xfrm>
            <a:off x="710248" y="4925406"/>
            <a:ext cx="5681980" cy="4029879"/>
          </a:xfrm>
          <a:prstGeom prst="rect">
            <a:avLst/>
          </a:prstGeom>
          <a:noFill/>
          <a:ln>
            <a:noFill/>
          </a:ln>
        </p:spPr>
        <p:txBody>
          <a:bodyPr spcFirstLastPara="1" wrap="square" lIns="99050" tIns="49511" rIns="99050" bIns="49511" anchor="t" anchorCtr="0">
            <a:noAutofit/>
          </a:bodyPr>
          <a:lstStyle/>
          <a:p>
            <a:pPr marL="495330" indent="-247665" algn="l" rtl="0">
              <a:buClr>
                <a:srgbClr val="000000"/>
              </a:buClr>
              <a:buSzPts val="1200"/>
            </a:pPr>
            <a:endParaRPr/>
          </a:p>
        </p:txBody>
      </p:sp>
      <p:sp>
        <p:nvSpPr>
          <p:cNvPr id="159" name="Google Shape;159;p5:notes"/>
          <p:cNvSpPr txBox="1"/>
          <p:nvPr/>
        </p:nvSpPr>
        <p:spPr>
          <a:xfrm>
            <a:off x="4023087" y="9721101"/>
            <a:ext cx="3077739" cy="513511"/>
          </a:xfrm>
          <a:prstGeom prst="rect">
            <a:avLst/>
          </a:prstGeom>
          <a:noFill/>
          <a:ln>
            <a:noFill/>
          </a:ln>
        </p:spPr>
        <p:txBody>
          <a:bodyPr spcFirstLastPara="1" wrap="square" lIns="99050" tIns="49511" rIns="99050" bIns="49511" anchor="b" anchorCtr="0">
            <a:noAutofit/>
          </a:bodyPr>
          <a:lstStyle/>
          <a:p>
            <a:pPr rtl="0">
              <a:buClr>
                <a:srgbClr val="000000"/>
              </a:buClr>
              <a:buSzPts val="1800"/>
            </a:pPr>
            <a:fld id="{00000000-1234-1234-1234-123412341234}" type="slidenum">
              <a:rPr lang="iw-IL" sz="2000">
                <a:solidFill>
                  <a:srgbClr val="000000"/>
                </a:solidFill>
                <a:latin typeface="Arial"/>
                <a:ea typeface="Arial"/>
                <a:cs typeface="Arial"/>
                <a:sym typeface="Arial"/>
              </a:rPr>
              <a:pPr rtl="0">
                <a:buClr>
                  <a:srgbClr val="000000"/>
                </a:buClr>
                <a:buSzPts val="1800"/>
              </a:pPr>
              <a:t>10</a:t>
            </a:fld>
            <a:endParaRPr sz="13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94952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a:spLocks noGrp="1" noRot="1" noChangeAspect="1"/>
          </p:cNvSpPr>
          <p:nvPr>
            <p:ph type="sldImg" idx="2"/>
          </p:nvPr>
        </p:nvSpPr>
        <p:spPr>
          <a:xfrm>
            <a:off x="481013"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5:notes"/>
          <p:cNvSpPr txBox="1">
            <a:spLocks noGrp="1"/>
          </p:cNvSpPr>
          <p:nvPr>
            <p:ph type="body" idx="1"/>
          </p:nvPr>
        </p:nvSpPr>
        <p:spPr>
          <a:xfrm>
            <a:off x="710248" y="4925406"/>
            <a:ext cx="5681980" cy="4029879"/>
          </a:xfrm>
          <a:prstGeom prst="rect">
            <a:avLst/>
          </a:prstGeom>
          <a:noFill/>
          <a:ln>
            <a:noFill/>
          </a:ln>
        </p:spPr>
        <p:txBody>
          <a:bodyPr spcFirstLastPara="1" wrap="square" lIns="99050" tIns="49511" rIns="99050" bIns="49511" anchor="t" anchorCtr="0">
            <a:noAutofit/>
          </a:bodyPr>
          <a:lstStyle/>
          <a:p>
            <a:pPr marL="495330" indent="-247665" algn="l" rtl="0">
              <a:buClr>
                <a:srgbClr val="000000"/>
              </a:buClr>
              <a:buSzPts val="1200"/>
            </a:pPr>
            <a:endParaRPr/>
          </a:p>
        </p:txBody>
      </p:sp>
      <p:sp>
        <p:nvSpPr>
          <p:cNvPr id="159" name="Google Shape;159;p5:notes"/>
          <p:cNvSpPr txBox="1"/>
          <p:nvPr/>
        </p:nvSpPr>
        <p:spPr>
          <a:xfrm>
            <a:off x="4023087" y="9721101"/>
            <a:ext cx="3077739" cy="513511"/>
          </a:xfrm>
          <a:prstGeom prst="rect">
            <a:avLst/>
          </a:prstGeom>
          <a:noFill/>
          <a:ln>
            <a:noFill/>
          </a:ln>
        </p:spPr>
        <p:txBody>
          <a:bodyPr spcFirstLastPara="1" wrap="square" lIns="99050" tIns="49511" rIns="99050" bIns="49511" anchor="b" anchorCtr="0">
            <a:noAutofit/>
          </a:bodyPr>
          <a:lstStyle/>
          <a:p>
            <a:pPr rtl="0">
              <a:buClr>
                <a:srgbClr val="000000"/>
              </a:buClr>
              <a:buSzPts val="1800"/>
            </a:pPr>
            <a:fld id="{00000000-1234-1234-1234-123412341234}" type="slidenum">
              <a:rPr lang="iw-IL" sz="2000">
                <a:solidFill>
                  <a:srgbClr val="000000"/>
                </a:solidFill>
                <a:latin typeface="Arial"/>
                <a:ea typeface="Arial"/>
                <a:cs typeface="Arial"/>
                <a:sym typeface="Arial"/>
              </a:rPr>
              <a:pPr rtl="0">
                <a:buClr>
                  <a:srgbClr val="000000"/>
                </a:buClr>
                <a:buSzPts val="1800"/>
              </a:pPr>
              <a:t>11</a:t>
            </a:fld>
            <a:endParaRPr sz="13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93264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a:spLocks noGrp="1" noRot="1" noChangeAspect="1"/>
          </p:cNvSpPr>
          <p:nvPr>
            <p:ph type="sldImg" idx="2"/>
          </p:nvPr>
        </p:nvSpPr>
        <p:spPr>
          <a:xfrm>
            <a:off x="481013"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5:notes"/>
          <p:cNvSpPr txBox="1">
            <a:spLocks noGrp="1"/>
          </p:cNvSpPr>
          <p:nvPr>
            <p:ph type="body" idx="1"/>
          </p:nvPr>
        </p:nvSpPr>
        <p:spPr>
          <a:xfrm>
            <a:off x="710248" y="4925406"/>
            <a:ext cx="5681980" cy="4029879"/>
          </a:xfrm>
          <a:prstGeom prst="rect">
            <a:avLst/>
          </a:prstGeom>
          <a:noFill/>
          <a:ln>
            <a:noFill/>
          </a:ln>
        </p:spPr>
        <p:txBody>
          <a:bodyPr spcFirstLastPara="1" wrap="square" lIns="99050" tIns="49511" rIns="99050" bIns="49511" anchor="t" anchorCtr="0">
            <a:noAutofit/>
          </a:bodyPr>
          <a:lstStyle/>
          <a:p>
            <a:pPr marL="495330" indent="-247665" algn="l" rtl="0">
              <a:buClr>
                <a:srgbClr val="000000"/>
              </a:buClr>
              <a:buSzPts val="1200"/>
            </a:pPr>
            <a:endParaRPr/>
          </a:p>
        </p:txBody>
      </p:sp>
      <p:sp>
        <p:nvSpPr>
          <p:cNvPr id="159" name="Google Shape;159;p5:notes"/>
          <p:cNvSpPr txBox="1"/>
          <p:nvPr/>
        </p:nvSpPr>
        <p:spPr>
          <a:xfrm>
            <a:off x="4023087" y="9721101"/>
            <a:ext cx="3077739" cy="513511"/>
          </a:xfrm>
          <a:prstGeom prst="rect">
            <a:avLst/>
          </a:prstGeom>
          <a:noFill/>
          <a:ln>
            <a:noFill/>
          </a:ln>
        </p:spPr>
        <p:txBody>
          <a:bodyPr spcFirstLastPara="1" wrap="square" lIns="99050" tIns="49511" rIns="99050" bIns="49511" anchor="b" anchorCtr="0">
            <a:noAutofit/>
          </a:bodyPr>
          <a:lstStyle/>
          <a:p>
            <a:pPr rtl="0">
              <a:buClr>
                <a:srgbClr val="000000"/>
              </a:buClr>
              <a:buSzPts val="1800"/>
            </a:pPr>
            <a:fld id="{00000000-1234-1234-1234-123412341234}" type="slidenum">
              <a:rPr lang="iw-IL" sz="2000">
                <a:solidFill>
                  <a:srgbClr val="000000"/>
                </a:solidFill>
                <a:latin typeface="Arial"/>
                <a:ea typeface="Arial"/>
                <a:cs typeface="Arial"/>
                <a:sym typeface="Arial"/>
              </a:rPr>
              <a:pPr rtl="0">
                <a:buClr>
                  <a:srgbClr val="000000"/>
                </a:buClr>
                <a:buSzPts val="1800"/>
              </a:pPr>
              <a:t>12</a:t>
            </a:fld>
            <a:endParaRPr sz="13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28182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a:spLocks noGrp="1" noRot="1" noChangeAspect="1"/>
          </p:cNvSpPr>
          <p:nvPr>
            <p:ph type="sldImg" idx="2"/>
          </p:nvPr>
        </p:nvSpPr>
        <p:spPr>
          <a:xfrm>
            <a:off x="481013"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5:notes"/>
          <p:cNvSpPr txBox="1">
            <a:spLocks noGrp="1"/>
          </p:cNvSpPr>
          <p:nvPr>
            <p:ph type="body" idx="1"/>
          </p:nvPr>
        </p:nvSpPr>
        <p:spPr>
          <a:xfrm>
            <a:off x="710248" y="4925406"/>
            <a:ext cx="5681980" cy="4029879"/>
          </a:xfrm>
          <a:prstGeom prst="rect">
            <a:avLst/>
          </a:prstGeom>
          <a:noFill/>
          <a:ln>
            <a:noFill/>
          </a:ln>
        </p:spPr>
        <p:txBody>
          <a:bodyPr spcFirstLastPara="1" wrap="square" lIns="99050" tIns="49511" rIns="99050" bIns="49511" anchor="t" anchorCtr="0">
            <a:noAutofit/>
          </a:bodyPr>
          <a:lstStyle/>
          <a:p>
            <a:pPr marL="495330" indent="-247665" algn="l" rtl="0">
              <a:buClr>
                <a:srgbClr val="000000"/>
              </a:buClr>
              <a:buSzPts val="1200"/>
            </a:pPr>
            <a:endParaRPr/>
          </a:p>
        </p:txBody>
      </p:sp>
      <p:sp>
        <p:nvSpPr>
          <p:cNvPr id="159" name="Google Shape;159;p5:notes"/>
          <p:cNvSpPr txBox="1"/>
          <p:nvPr/>
        </p:nvSpPr>
        <p:spPr>
          <a:xfrm>
            <a:off x="4023087" y="9721101"/>
            <a:ext cx="3077739" cy="513511"/>
          </a:xfrm>
          <a:prstGeom prst="rect">
            <a:avLst/>
          </a:prstGeom>
          <a:noFill/>
          <a:ln>
            <a:noFill/>
          </a:ln>
        </p:spPr>
        <p:txBody>
          <a:bodyPr spcFirstLastPara="1" wrap="square" lIns="99050" tIns="49511" rIns="99050" bIns="49511" anchor="b" anchorCtr="0">
            <a:noAutofit/>
          </a:bodyPr>
          <a:lstStyle/>
          <a:p>
            <a:pPr rtl="0">
              <a:buClr>
                <a:srgbClr val="000000"/>
              </a:buClr>
              <a:buSzPts val="1800"/>
            </a:pPr>
            <a:fld id="{00000000-1234-1234-1234-123412341234}" type="slidenum">
              <a:rPr lang="iw-IL" sz="2000">
                <a:solidFill>
                  <a:srgbClr val="000000"/>
                </a:solidFill>
                <a:latin typeface="Arial"/>
                <a:ea typeface="Arial"/>
                <a:cs typeface="Arial"/>
                <a:sym typeface="Arial"/>
              </a:rPr>
              <a:pPr rtl="0">
                <a:buClr>
                  <a:srgbClr val="000000"/>
                </a:buClr>
                <a:buSzPts val="1800"/>
              </a:pPr>
              <a:t>13</a:t>
            </a:fld>
            <a:endParaRPr sz="13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72853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a:spLocks noGrp="1" noRot="1" noChangeAspect="1"/>
          </p:cNvSpPr>
          <p:nvPr>
            <p:ph type="sldImg" idx="2"/>
          </p:nvPr>
        </p:nvSpPr>
        <p:spPr>
          <a:xfrm>
            <a:off x="481013"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5:notes"/>
          <p:cNvSpPr txBox="1">
            <a:spLocks noGrp="1"/>
          </p:cNvSpPr>
          <p:nvPr>
            <p:ph type="body" idx="1"/>
          </p:nvPr>
        </p:nvSpPr>
        <p:spPr>
          <a:xfrm>
            <a:off x="710248" y="4925406"/>
            <a:ext cx="5681980" cy="4029879"/>
          </a:xfrm>
          <a:prstGeom prst="rect">
            <a:avLst/>
          </a:prstGeom>
          <a:noFill/>
          <a:ln>
            <a:noFill/>
          </a:ln>
        </p:spPr>
        <p:txBody>
          <a:bodyPr spcFirstLastPara="1" wrap="square" lIns="99050" tIns="49511" rIns="99050" bIns="49511" anchor="t" anchorCtr="0">
            <a:noAutofit/>
          </a:bodyPr>
          <a:lstStyle/>
          <a:p>
            <a:pPr marL="495330" indent="-247665" algn="l" rtl="0">
              <a:buClr>
                <a:srgbClr val="000000"/>
              </a:buClr>
              <a:buSzPts val="1200"/>
            </a:pPr>
            <a:endParaRPr/>
          </a:p>
        </p:txBody>
      </p:sp>
      <p:sp>
        <p:nvSpPr>
          <p:cNvPr id="159" name="Google Shape;159;p5:notes"/>
          <p:cNvSpPr txBox="1"/>
          <p:nvPr/>
        </p:nvSpPr>
        <p:spPr>
          <a:xfrm>
            <a:off x="4023087" y="9721101"/>
            <a:ext cx="3077739" cy="513511"/>
          </a:xfrm>
          <a:prstGeom prst="rect">
            <a:avLst/>
          </a:prstGeom>
          <a:noFill/>
          <a:ln>
            <a:noFill/>
          </a:ln>
        </p:spPr>
        <p:txBody>
          <a:bodyPr spcFirstLastPara="1" wrap="square" lIns="99050" tIns="49511" rIns="99050" bIns="49511" anchor="b" anchorCtr="0">
            <a:noAutofit/>
          </a:bodyPr>
          <a:lstStyle/>
          <a:p>
            <a:pPr rtl="0">
              <a:buClr>
                <a:srgbClr val="000000"/>
              </a:buClr>
              <a:buSzPts val="1800"/>
            </a:pPr>
            <a:fld id="{00000000-1234-1234-1234-123412341234}" type="slidenum">
              <a:rPr lang="iw-IL" sz="2000">
                <a:solidFill>
                  <a:srgbClr val="000000"/>
                </a:solidFill>
                <a:latin typeface="Arial"/>
                <a:ea typeface="Arial"/>
                <a:cs typeface="Arial"/>
                <a:sym typeface="Arial"/>
              </a:rPr>
              <a:pPr rtl="0">
                <a:buClr>
                  <a:srgbClr val="000000"/>
                </a:buClr>
                <a:buSzPts val="1800"/>
              </a:pPr>
              <a:t>14</a:t>
            </a:fld>
            <a:endParaRPr sz="13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30262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8B493E9-A833-0B5D-B91D-137B6ED4CA13}"/>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2036C2D6-22C7-3E27-68CC-60C1D78F79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A671B1B3-A90C-0F54-2F02-DD8A2C1E29D2}"/>
              </a:ext>
            </a:extLst>
          </p:cNvPr>
          <p:cNvSpPr>
            <a:spLocks noGrp="1"/>
          </p:cNvSpPr>
          <p:nvPr>
            <p:ph type="dt" sz="half" idx="10"/>
          </p:nvPr>
        </p:nvSpPr>
        <p:spPr/>
        <p:txBody>
          <a:bodyPr/>
          <a:lstStyle/>
          <a:p>
            <a:fld id="{22A67137-96EB-4BCA-9A51-5AC0C5496751}" type="datetimeFigureOut">
              <a:rPr lang="he-IL" smtClean="0"/>
              <a:t>י"ח/אייר/תשפ"ד</a:t>
            </a:fld>
            <a:endParaRPr lang="he-IL"/>
          </a:p>
        </p:txBody>
      </p:sp>
      <p:sp>
        <p:nvSpPr>
          <p:cNvPr id="5" name="מציין מיקום של כותרת תחתונה 4">
            <a:extLst>
              <a:ext uri="{FF2B5EF4-FFF2-40B4-BE49-F238E27FC236}">
                <a16:creationId xmlns:a16="http://schemas.microsoft.com/office/drawing/2014/main" id="{9107FF6A-270F-F329-2F21-9F65A00E1A1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53B58430-6DED-30FB-AA29-70AE7612545B}"/>
              </a:ext>
            </a:extLst>
          </p:cNvPr>
          <p:cNvSpPr>
            <a:spLocks noGrp="1"/>
          </p:cNvSpPr>
          <p:nvPr>
            <p:ph type="sldNum" sz="quarter" idx="12"/>
          </p:nvPr>
        </p:nvSpPr>
        <p:spPr/>
        <p:txBody>
          <a:bodyPr/>
          <a:lstStyle/>
          <a:p>
            <a:fld id="{61B9DF3D-10FC-4238-9F98-DF0A40833A6A}" type="slidenum">
              <a:rPr lang="he-IL" smtClean="0"/>
              <a:t>‹#›</a:t>
            </a:fld>
            <a:endParaRPr lang="he-IL"/>
          </a:p>
        </p:txBody>
      </p:sp>
    </p:spTree>
    <p:extLst>
      <p:ext uri="{BB962C8B-B14F-4D97-AF65-F5344CB8AC3E}">
        <p14:creationId xmlns:p14="http://schemas.microsoft.com/office/powerpoint/2010/main" val="1020383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E1B3FB4-A0A5-CBAD-28AD-21CFF90F008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932E4DA0-C026-F816-BF52-D554C81ED615}"/>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4F42D26-D7B1-308E-8F7B-FEA89B070C4F}"/>
              </a:ext>
            </a:extLst>
          </p:cNvPr>
          <p:cNvSpPr>
            <a:spLocks noGrp="1"/>
          </p:cNvSpPr>
          <p:nvPr>
            <p:ph type="dt" sz="half" idx="10"/>
          </p:nvPr>
        </p:nvSpPr>
        <p:spPr/>
        <p:txBody>
          <a:bodyPr/>
          <a:lstStyle/>
          <a:p>
            <a:fld id="{22A67137-96EB-4BCA-9A51-5AC0C5496751}" type="datetimeFigureOut">
              <a:rPr lang="he-IL" smtClean="0"/>
              <a:t>י"ח/אייר/תשפ"ד</a:t>
            </a:fld>
            <a:endParaRPr lang="he-IL"/>
          </a:p>
        </p:txBody>
      </p:sp>
      <p:sp>
        <p:nvSpPr>
          <p:cNvPr id="5" name="מציין מיקום של כותרת תחתונה 4">
            <a:extLst>
              <a:ext uri="{FF2B5EF4-FFF2-40B4-BE49-F238E27FC236}">
                <a16:creationId xmlns:a16="http://schemas.microsoft.com/office/drawing/2014/main" id="{C6AFB633-750B-7227-D812-2194B1B59A9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700BE27-72DC-4DE2-1205-8CFF803F070D}"/>
              </a:ext>
            </a:extLst>
          </p:cNvPr>
          <p:cNvSpPr>
            <a:spLocks noGrp="1"/>
          </p:cNvSpPr>
          <p:nvPr>
            <p:ph type="sldNum" sz="quarter" idx="12"/>
          </p:nvPr>
        </p:nvSpPr>
        <p:spPr/>
        <p:txBody>
          <a:bodyPr/>
          <a:lstStyle/>
          <a:p>
            <a:fld id="{61B9DF3D-10FC-4238-9F98-DF0A40833A6A}" type="slidenum">
              <a:rPr lang="he-IL" smtClean="0"/>
              <a:t>‹#›</a:t>
            </a:fld>
            <a:endParaRPr lang="he-IL"/>
          </a:p>
        </p:txBody>
      </p:sp>
    </p:spTree>
    <p:extLst>
      <p:ext uri="{BB962C8B-B14F-4D97-AF65-F5344CB8AC3E}">
        <p14:creationId xmlns:p14="http://schemas.microsoft.com/office/powerpoint/2010/main" val="1058294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4A771F7E-BF77-3BF9-4103-8015C96C4E9D}"/>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A0DFD77A-F1D0-50B9-C4FB-37D3DA2AC957}"/>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BD74C54-0FC5-BD91-0806-A68D6B76E798}"/>
              </a:ext>
            </a:extLst>
          </p:cNvPr>
          <p:cNvSpPr>
            <a:spLocks noGrp="1"/>
          </p:cNvSpPr>
          <p:nvPr>
            <p:ph type="dt" sz="half" idx="10"/>
          </p:nvPr>
        </p:nvSpPr>
        <p:spPr/>
        <p:txBody>
          <a:bodyPr/>
          <a:lstStyle/>
          <a:p>
            <a:fld id="{22A67137-96EB-4BCA-9A51-5AC0C5496751}" type="datetimeFigureOut">
              <a:rPr lang="he-IL" smtClean="0"/>
              <a:t>י"ח/אייר/תשפ"ד</a:t>
            </a:fld>
            <a:endParaRPr lang="he-IL"/>
          </a:p>
        </p:txBody>
      </p:sp>
      <p:sp>
        <p:nvSpPr>
          <p:cNvPr id="5" name="מציין מיקום של כותרת תחתונה 4">
            <a:extLst>
              <a:ext uri="{FF2B5EF4-FFF2-40B4-BE49-F238E27FC236}">
                <a16:creationId xmlns:a16="http://schemas.microsoft.com/office/drawing/2014/main" id="{46B05F23-4AC7-6CC5-1657-B42B496D479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B7751C5-D914-1497-8FD3-58229B248D22}"/>
              </a:ext>
            </a:extLst>
          </p:cNvPr>
          <p:cNvSpPr>
            <a:spLocks noGrp="1"/>
          </p:cNvSpPr>
          <p:nvPr>
            <p:ph type="sldNum" sz="quarter" idx="12"/>
          </p:nvPr>
        </p:nvSpPr>
        <p:spPr/>
        <p:txBody>
          <a:bodyPr/>
          <a:lstStyle/>
          <a:p>
            <a:fld id="{61B9DF3D-10FC-4238-9F98-DF0A40833A6A}" type="slidenum">
              <a:rPr lang="he-IL" smtClean="0"/>
              <a:t>‹#›</a:t>
            </a:fld>
            <a:endParaRPr lang="he-IL"/>
          </a:p>
        </p:txBody>
      </p:sp>
    </p:spTree>
    <p:extLst>
      <p:ext uri="{BB962C8B-B14F-4D97-AF65-F5344CB8AC3E}">
        <p14:creationId xmlns:p14="http://schemas.microsoft.com/office/powerpoint/2010/main" val="3044229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4_Vertical Title and Text">
  <p:cSld name="14_Vertical Title and Text">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154746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D812E6B-E5B4-B729-00D8-006BADD3B55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83A2C94F-5919-19E6-D27F-E408DF08ADC4}"/>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8DD769E-CBDB-180F-3545-0C49C660381B}"/>
              </a:ext>
            </a:extLst>
          </p:cNvPr>
          <p:cNvSpPr>
            <a:spLocks noGrp="1"/>
          </p:cNvSpPr>
          <p:nvPr>
            <p:ph type="dt" sz="half" idx="10"/>
          </p:nvPr>
        </p:nvSpPr>
        <p:spPr/>
        <p:txBody>
          <a:bodyPr/>
          <a:lstStyle/>
          <a:p>
            <a:fld id="{22A67137-96EB-4BCA-9A51-5AC0C5496751}" type="datetimeFigureOut">
              <a:rPr lang="he-IL" smtClean="0"/>
              <a:t>י"ח/אייר/תשפ"ד</a:t>
            </a:fld>
            <a:endParaRPr lang="he-IL"/>
          </a:p>
        </p:txBody>
      </p:sp>
      <p:sp>
        <p:nvSpPr>
          <p:cNvPr id="5" name="מציין מיקום של כותרת תחתונה 4">
            <a:extLst>
              <a:ext uri="{FF2B5EF4-FFF2-40B4-BE49-F238E27FC236}">
                <a16:creationId xmlns:a16="http://schemas.microsoft.com/office/drawing/2014/main" id="{ED1ACD88-25D6-D3BD-9F85-DB31F36B793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F88B175-E23B-C53E-BA41-0645B220341C}"/>
              </a:ext>
            </a:extLst>
          </p:cNvPr>
          <p:cNvSpPr>
            <a:spLocks noGrp="1"/>
          </p:cNvSpPr>
          <p:nvPr>
            <p:ph type="sldNum" sz="quarter" idx="12"/>
          </p:nvPr>
        </p:nvSpPr>
        <p:spPr/>
        <p:txBody>
          <a:bodyPr/>
          <a:lstStyle/>
          <a:p>
            <a:fld id="{61B9DF3D-10FC-4238-9F98-DF0A40833A6A}" type="slidenum">
              <a:rPr lang="he-IL" smtClean="0"/>
              <a:t>‹#›</a:t>
            </a:fld>
            <a:endParaRPr lang="he-IL"/>
          </a:p>
        </p:txBody>
      </p:sp>
    </p:spTree>
    <p:extLst>
      <p:ext uri="{BB962C8B-B14F-4D97-AF65-F5344CB8AC3E}">
        <p14:creationId xmlns:p14="http://schemas.microsoft.com/office/powerpoint/2010/main" val="3771569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80EA015-905C-4A7F-E020-17E6B44B9631}"/>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F207E927-DF67-0727-999E-9FF70C3FAF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89BEA954-BEC3-A8E0-0046-726C30986A32}"/>
              </a:ext>
            </a:extLst>
          </p:cNvPr>
          <p:cNvSpPr>
            <a:spLocks noGrp="1"/>
          </p:cNvSpPr>
          <p:nvPr>
            <p:ph type="dt" sz="half" idx="10"/>
          </p:nvPr>
        </p:nvSpPr>
        <p:spPr/>
        <p:txBody>
          <a:bodyPr/>
          <a:lstStyle/>
          <a:p>
            <a:fld id="{22A67137-96EB-4BCA-9A51-5AC0C5496751}" type="datetimeFigureOut">
              <a:rPr lang="he-IL" smtClean="0"/>
              <a:t>י"ח/אייר/תשפ"ד</a:t>
            </a:fld>
            <a:endParaRPr lang="he-IL"/>
          </a:p>
        </p:txBody>
      </p:sp>
      <p:sp>
        <p:nvSpPr>
          <p:cNvPr id="5" name="מציין מיקום של כותרת תחתונה 4">
            <a:extLst>
              <a:ext uri="{FF2B5EF4-FFF2-40B4-BE49-F238E27FC236}">
                <a16:creationId xmlns:a16="http://schemas.microsoft.com/office/drawing/2014/main" id="{85079311-877D-65A0-E41E-1B8055FA75E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2F30BD1-7612-B777-1D1D-225C241F9E35}"/>
              </a:ext>
            </a:extLst>
          </p:cNvPr>
          <p:cNvSpPr>
            <a:spLocks noGrp="1"/>
          </p:cNvSpPr>
          <p:nvPr>
            <p:ph type="sldNum" sz="quarter" idx="12"/>
          </p:nvPr>
        </p:nvSpPr>
        <p:spPr/>
        <p:txBody>
          <a:bodyPr/>
          <a:lstStyle/>
          <a:p>
            <a:fld id="{61B9DF3D-10FC-4238-9F98-DF0A40833A6A}" type="slidenum">
              <a:rPr lang="he-IL" smtClean="0"/>
              <a:t>‹#›</a:t>
            </a:fld>
            <a:endParaRPr lang="he-IL"/>
          </a:p>
        </p:txBody>
      </p:sp>
    </p:spTree>
    <p:extLst>
      <p:ext uri="{BB962C8B-B14F-4D97-AF65-F5344CB8AC3E}">
        <p14:creationId xmlns:p14="http://schemas.microsoft.com/office/powerpoint/2010/main" val="3173993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38E6F49-B2AD-1A47-C482-C4B9A4074123}"/>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69EA0FC2-C767-5A55-58FF-BDDD4A03CA43}"/>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70913630-7EEF-F1EF-3EA4-8F8D2D66A81F}"/>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D01A8238-44B2-B8C2-9BC9-2F664926FCC1}"/>
              </a:ext>
            </a:extLst>
          </p:cNvPr>
          <p:cNvSpPr>
            <a:spLocks noGrp="1"/>
          </p:cNvSpPr>
          <p:nvPr>
            <p:ph type="dt" sz="half" idx="10"/>
          </p:nvPr>
        </p:nvSpPr>
        <p:spPr/>
        <p:txBody>
          <a:bodyPr/>
          <a:lstStyle/>
          <a:p>
            <a:fld id="{22A67137-96EB-4BCA-9A51-5AC0C5496751}" type="datetimeFigureOut">
              <a:rPr lang="he-IL" smtClean="0"/>
              <a:t>י"ח/אייר/תשפ"ד</a:t>
            </a:fld>
            <a:endParaRPr lang="he-IL"/>
          </a:p>
        </p:txBody>
      </p:sp>
      <p:sp>
        <p:nvSpPr>
          <p:cNvPr id="6" name="מציין מיקום של כותרת תחתונה 5">
            <a:extLst>
              <a:ext uri="{FF2B5EF4-FFF2-40B4-BE49-F238E27FC236}">
                <a16:creationId xmlns:a16="http://schemas.microsoft.com/office/drawing/2014/main" id="{58AB3566-77DA-3736-224B-A70B3ED10A7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35B5F27E-544D-FA0B-6A3D-95BCAFFF69CF}"/>
              </a:ext>
            </a:extLst>
          </p:cNvPr>
          <p:cNvSpPr>
            <a:spLocks noGrp="1"/>
          </p:cNvSpPr>
          <p:nvPr>
            <p:ph type="sldNum" sz="quarter" idx="12"/>
          </p:nvPr>
        </p:nvSpPr>
        <p:spPr/>
        <p:txBody>
          <a:bodyPr/>
          <a:lstStyle/>
          <a:p>
            <a:fld id="{61B9DF3D-10FC-4238-9F98-DF0A40833A6A}" type="slidenum">
              <a:rPr lang="he-IL" smtClean="0"/>
              <a:t>‹#›</a:t>
            </a:fld>
            <a:endParaRPr lang="he-IL"/>
          </a:p>
        </p:txBody>
      </p:sp>
    </p:spTree>
    <p:extLst>
      <p:ext uri="{BB962C8B-B14F-4D97-AF65-F5344CB8AC3E}">
        <p14:creationId xmlns:p14="http://schemas.microsoft.com/office/powerpoint/2010/main" val="35529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F8414D5-E69B-5521-F242-1679798A4BEF}"/>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5705199C-0254-E9D5-7A29-468585D519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1741F436-C1C4-864A-E4E1-F7837E6A0E48}"/>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BDE68556-D78F-73D0-C900-F483A77EF1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8BE0C889-AA1C-D0CA-CA3A-0737EFFD36CB}"/>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826C0919-317C-2F7F-9877-D8F1C06DC78E}"/>
              </a:ext>
            </a:extLst>
          </p:cNvPr>
          <p:cNvSpPr>
            <a:spLocks noGrp="1"/>
          </p:cNvSpPr>
          <p:nvPr>
            <p:ph type="dt" sz="half" idx="10"/>
          </p:nvPr>
        </p:nvSpPr>
        <p:spPr/>
        <p:txBody>
          <a:bodyPr/>
          <a:lstStyle/>
          <a:p>
            <a:fld id="{22A67137-96EB-4BCA-9A51-5AC0C5496751}" type="datetimeFigureOut">
              <a:rPr lang="he-IL" smtClean="0"/>
              <a:t>י"ח/אייר/תשפ"ד</a:t>
            </a:fld>
            <a:endParaRPr lang="he-IL"/>
          </a:p>
        </p:txBody>
      </p:sp>
      <p:sp>
        <p:nvSpPr>
          <p:cNvPr id="8" name="מציין מיקום של כותרת תחתונה 7">
            <a:extLst>
              <a:ext uri="{FF2B5EF4-FFF2-40B4-BE49-F238E27FC236}">
                <a16:creationId xmlns:a16="http://schemas.microsoft.com/office/drawing/2014/main" id="{D70E28BD-1CAE-AEEA-D69C-760D16D48933}"/>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044CE73C-B75F-8266-6E53-496AF07F560E}"/>
              </a:ext>
            </a:extLst>
          </p:cNvPr>
          <p:cNvSpPr>
            <a:spLocks noGrp="1"/>
          </p:cNvSpPr>
          <p:nvPr>
            <p:ph type="sldNum" sz="quarter" idx="12"/>
          </p:nvPr>
        </p:nvSpPr>
        <p:spPr/>
        <p:txBody>
          <a:bodyPr/>
          <a:lstStyle/>
          <a:p>
            <a:fld id="{61B9DF3D-10FC-4238-9F98-DF0A40833A6A}" type="slidenum">
              <a:rPr lang="he-IL" smtClean="0"/>
              <a:t>‹#›</a:t>
            </a:fld>
            <a:endParaRPr lang="he-IL"/>
          </a:p>
        </p:txBody>
      </p:sp>
    </p:spTree>
    <p:extLst>
      <p:ext uri="{BB962C8B-B14F-4D97-AF65-F5344CB8AC3E}">
        <p14:creationId xmlns:p14="http://schemas.microsoft.com/office/powerpoint/2010/main" val="2031068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06C74CD-4CAE-95DB-1453-AD7213A9227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B395F8BC-3AA4-828D-837F-15625C47F3DA}"/>
              </a:ext>
            </a:extLst>
          </p:cNvPr>
          <p:cNvSpPr>
            <a:spLocks noGrp="1"/>
          </p:cNvSpPr>
          <p:nvPr>
            <p:ph type="dt" sz="half" idx="10"/>
          </p:nvPr>
        </p:nvSpPr>
        <p:spPr/>
        <p:txBody>
          <a:bodyPr/>
          <a:lstStyle/>
          <a:p>
            <a:fld id="{22A67137-96EB-4BCA-9A51-5AC0C5496751}" type="datetimeFigureOut">
              <a:rPr lang="he-IL" smtClean="0"/>
              <a:t>י"ח/אייר/תשפ"ד</a:t>
            </a:fld>
            <a:endParaRPr lang="he-IL"/>
          </a:p>
        </p:txBody>
      </p:sp>
      <p:sp>
        <p:nvSpPr>
          <p:cNvPr id="4" name="מציין מיקום של כותרת תחתונה 3">
            <a:extLst>
              <a:ext uri="{FF2B5EF4-FFF2-40B4-BE49-F238E27FC236}">
                <a16:creationId xmlns:a16="http://schemas.microsoft.com/office/drawing/2014/main" id="{BF280B58-1352-9B2E-6FE7-39A03E6D4764}"/>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61E14B41-9C18-795B-20DC-40D0D0B2510D}"/>
              </a:ext>
            </a:extLst>
          </p:cNvPr>
          <p:cNvSpPr>
            <a:spLocks noGrp="1"/>
          </p:cNvSpPr>
          <p:nvPr>
            <p:ph type="sldNum" sz="quarter" idx="12"/>
          </p:nvPr>
        </p:nvSpPr>
        <p:spPr/>
        <p:txBody>
          <a:bodyPr/>
          <a:lstStyle/>
          <a:p>
            <a:fld id="{61B9DF3D-10FC-4238-9F98-DF0A40833A6A}" type="slidenum">
              <a:rPr lang="he-IL" smtClean="0"/>
              <a:t>‹#›</a:t>
            </a:fld>
            <a:endParaRPr lang="he-IL"/>
          </a:p>
        </p:txBody>
      </p:sp>
    </p:spTree>
    <p:extLst>
      <p:ext uri="{BB962C8B-B14F-4D97-AF65-F5344CB8AC3E}">
        <p14:creationId xmlns:p14="http://schemas.microsoft.com/office/powerpoint/2010/main" val="48763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9B6FC03D-BD6F-D075-3FF4-B9A99616F147}"/>
              </a:ext>
            </a:extLst>
          </p:cNvPr>
          <p:cNvSpPr>
            <a:spLocks noGrp="1"/>
          </p:cNvSpPr>
          <p:nvPr>
            <p:ph type="dt" sz="half" idx="10"/>
          </p:nvPr>
        </p:nvSpPr>
        <p:spPr/>
        <p:txBody>
          <a:bodyPr/>
          <a:lstStyle/>
          <a:p>
            <a:fld id="{22A67137-96EB-4BCA-9A51-5AC0C5496751}" type="datetimeFigureOut">
              <a:rPr lang="he-IL" smtClean="0"/>
              <a:t>י"ח/אייר/תשפ"ד</a:t>
            </a:fld>
            <a:endParaRPr lang="he-IL"/>
          </a:p>
        </p:txBody>
      </p:sp>
      <p:sp>
        <p:nvSpPr>
          <p:cNvPr id="3" name="מציין מיקום של כותרת תחתונה 2">
            <a:extLst>
              <a:ext uri="{FF2B5EF4-FFF2-40B4-BE49-F238E27FC236}">
                <a16:creationId xmlns:a16="http://schemas.microsoft.com/office/drawing/2014/main" id="{B1E938F7-1925-C319-9595-409133D6B1CD}"/>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3BBFA3AD-F1E1-0860-6D2F-50D0A1A81198}"/>
              </a:ext>
            </a:extLst>
          </p:cNvPr>
          <p:cNvSpPr>
            <a:spLocks noGrp="1"/>
          </p:cNvSpPr>
          <p:nvPr>
            <p:ph type="sldNum" sz="quarter" idx="12"/>
          </p:nvPr>
        </p:nvSpPr>
        <p:spPr/>
        <p:txBody>
          <a:bodyPr/>
          <a:lstStyle/>
          <a:p>
            <a:fld id="{61B9DF3D-10FC-4238-9F98-DF0A40833A6A}" type="slidenum">
              <a:rPr lang="he-IL" smtClean="0"/>
              <a:t>‹#›</a:t>
            </a:fld>
            <a:endParaRPr lang="he-IL"/>
          </a:p>
        </p:txBody>
      </p:sp>
    </p:spTree>
    <p:extLst>
      <p:ext uri="{BB962C8B-B14F-4D97-AF65-F5344CB8AC3E}">
        <p14:creationId xmlns:p14="http://schemas.microsoft.com/office/powerpoint/2010/main" val="3142483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E6CBBA1-CB0B-33AE-5810-9A55C827061E}"/>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DC065FF0-5BD6-AA66-E183-00046EC847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2B061C81-0A36-4B99-7B62-5091ACD8F4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582B13C7-1820-8C3E-C5C7-F4570BD3B771}"/>
              </a:ext>
            </a:extLst>
          </p:cNvPr>
          <p:cNvSpPr>
            <a:spLocks noGrp="1"/>
          </p:cNvSpPr>
          <p:nvPr>
            <p:ph type="dt" sz="half" idx="10"/>
          </p:nvPr>
        </p:nvSpPr>
        <p:spPr/>
        <p:txBody>
          <a:bodyPr/>
          <a:lstStyle/>
          <a:p>
            <a:fld id="{22A67137-96EB-4BCA-9A51-5AC0C5496751}" type="datetimeFigureOut">
              <a:rPr lang="he-IL" smtClean="0"/>
              <a:t>י"ח/אייר/תשפ"ד</a:t>
            </a:fld>
            <a:endParaRPr lang="he-IL"/>
          </a:p>
        </p:txBody>
      </p:sp>
      <p:sp>
        <p:nvSpPr>
          <p:cNvPr id="6" name="מציין מיקום של כותרת תחתונה 5">
            <a:extLst>
              <a:ext uri="{FF2B5EF4-FFF2-40B4-BE49-F238E27FC236}">
                <a16:creationId xmlns:a16="http://schemas.microsoft.com/office/drawing/2014/main" id="{0E2BFD75-F3EC-9C42-3E87-005D8EAADC42}"/>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B990390-AE59-6515-9BB3-57CEE723A06C}"/>
              </a:ext>
            </a:extLst>
          </p:cNvPr>
          <p:cNvSpPr>
            <a:spLocks noGrp="1"/>
          </p:cNvSpPr>
          <p:nvPr>
            <p:ph type="sldNum" sz="quarter" idx="12"/>
          </p:nvPr>
        </p:nvSpPr>
        <p:spPr/>
        <p:txBody>
          <a:bodyPr/>
          <a:lstStyle/>
          <a:p>
            <a:fld id="{61B9DF3D-10FC-4238-9F98-DF0A40833A6A}" type="slidenum">
              <a:rPr lang="he-IL" smtClean="0"/>
              <a:t>‹#›</a:t>
            </a:fld>
            <a:endParaRPr lang="he-IL"/>
          </a:p>
        </p:txBody>
      </p:sp>
    </p:spTree>
    <p:extLst>
      <p:ext uri="{BB962C8B-B14F-4D97-AF65-F5344CB8AC3E}">
        <p14:creationId xmlns:p14="http://schemas.microsoft.com/office/powerpoint/2010/main" val="371777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7A54F85-A4DD-56B7-A392-0C99948B6FA1}"/>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D2628F12-62A2-9AEF-5EE3-3F1B9727C3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93C64231-4F69-E0A6-24A8-B7799BC1D6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BB1EA459-1BB0-5A1E-12D4-BB76E38D53B9}"/>
              </a:ext>
            </a:extLst>
          </p:cNvPr>
          <p:cNvSpPr>
            <a:spLocks noGrp="1"/>
          </p:cNvSpPr>
          <p:nvPr>
            <p:ph type="dt" sz="half" idx="10"/>
          </p:nvPr>
        </p:nvSpPr>
        <p:spPr/>
        <p:txBody>
          <a:bodyPr/>
          <a:lstStyle/>
          <a:p>
            <a:fld id="{22A67137-96EB-4BCA-9A51-5AC0C5496751}" type="datetimeFigureOut">
              <a:rPr lang="he-IL" smtClean="0"/>
              <a:t>י"ח/אייר/תשפ"ד</a:t>
            </a:fld>
            <a:endParaRPr lang="he-IL"/>
          </a:p>
        </p:txBody>
      </p:sp>
      <p:sp>
        <p:nvSpPr>
          <p:cNvPr id="6" name="מציין מיקום של כותרת תחתונה 5">
            <a:extLst>
              <a:ext uri="{FF2B5EF4-FFF2-40B4-BE49-F238E27FC236}">
                <a16:creationId xmlns:a16="http://schemas.microsoft.com/office/drawing/2014/main" id="{0BBBBA08-3A4C-7D16-A16F-3797112E4977}"/>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A5F6F40-3B39-EBF9-54E7-758412FC6897}"/>
              </a:ext>
            </a:extLst>
          </p:cNvPr>
          <p:cNvSpPr>
            <a:spLocks noGrp="1"/>
          </p:cNvSpPr>
          <p:nvPr>
            <p:ph type="sldNum" sz="quarter" idx="12"/>
          </p:nvPr>
        </p:nvSpPr>
        <p:spPr/>
        <p:txBody>
          <a:bodyPr/>
          <a:lstStyle/>
          <a:p>
            <a:fld id="{61B9DF3D-10FC-4238-9F98-DF0A40833A6A}" type="slidenum">
              <a:rPr lang="he-IL" smtClean="0"/>
              <a:t>‹#›</a:t>
            </a:fld>
            <a:endParaRPr lang="he-IL"/>
          </a:p>
        </p:txBody>
      </p:sp>
    </p:spTree>
    <p:extLst>
      <p:ext uri="{BB962C8B-B14F-4D97-AF65-F5344CB8AC3E}">
        <p14:creationId xmlns:p14="http://schemas.microsoft.com/office/powerpoint/2010/main" val="2283564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C19D0EF4-A48F-37B0-549F-97BAF60C12AB}"/>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F60EB28-FBFC-021D-0FEA-3A490B2001BE}"/>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6EDC06F-DD78-6590-543D-1F8E7B765B1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2A67137-96EB-4BCA-9A51-5AC0C5496751}" type="datetimeFigureOut">
              <a:rPr lang="he-IL" smtClean="0"/>
              <a:t>י"ח/אייר/תשפ"ד</a:t>
            </a:fld>
            <a:endParaRPr lang="he-IL"/>
          </a:p>
        </p:txBody>
      </p:sp>
      <p:sp>
        <p:nvSpPr>
          <p:cNvPr id="5" name="מציין מיקום של כותרת תחתונה 4">
            <a:extLst>
              <a:ext uri="{FF2B5EF4-FFF2-40B4-BE49-F238E27FC236}">
                <a16:creationId xmlns:a16="http://schemas.microsoft.com/office/drawing/2014/main" id="{856FC82D-E65C-4196-4BB5-1CB7CFF42E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C3C43A27-3651-D8AE-C800-8EDF28594E6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1B9DF3D-10FC-4238-9F98-DF0A40833A6A}" type="slidenum">
              <a:rPr lang="he-IL" smtClean="0"/>
              <a:t>‹#›</a:t>
            </a:fld>
            <a:endParaRPr lang="he-IL"/>
          </a:p>
        </p:txBody>
      </p:sp>
    </p:spTree>
    <p:extLst>
      <p:ext uri="{BB962C8B-B14F-4D97-AF65-F5344CB8AC3E}">
        <p14:creationId xmlns:p14="http://schemas.microsoft.com/office/powerpoint/2010/main" val="2217778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5612AB6-5A58-0E6A-1B76-3C624ECDC5C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1633"/>
          <a:stretch/>
        </p:blipFill>
        <p:spPr>
          <a:xfrm>
            <a:off x="2708" y="1524"/>
            <a:ext cx="12186584" cy="6057532"/>
          </a:xfrm>
          <a:prstGeom prst="rect">
            <a:avLst/>
          </a:prstGeom>
        </p:spPr>
      </p:pic>
      <p:sp>
        <p:nvSpPr>
          <p:cNvPr id="3" name="כותרת משנה 2">
            <a:extLst>
              <a:ext uri="{FF2B5EF4-FFF2-40B4-BE49-F238E27FC236}">
                <a16:creationId xmlns:a16="http://schemas.microsoft.com/office/drawing/2014/main" id="{A220F551-1B9E-5C05-79B8-D7FC0F78CF97}"/>
              </a:ext>
            </a:extLst>
          </p:cNvPr>
          <p:cNvSpPr>
            <a:spLocks noGrp="1"/>
          </p:cNvSpPr>
          <p:nvPr>
            <p:ph type="subTitle" idx="1"/>
          </p:nvPr>
        </p:nvSpPr>
        <p:spPr>
          <a:xfrm>
            <a:off x="1564325" y="3197362"/>
            <a:ext cx="9144000" cy="968238"/>
          </a:xfrm>
        </p:spPr>
        <p:txBody>
          <a:bodyPr/>
          <a:lstStyle/>
          <a:p>
            <a:r>
              <a:rPr lang="he-IL" dirty="0">
                <a:solidFill>
                  <a:schemeClr val="bg1">
                    <a:lumMod val="95000"/>
                  </a:schemeClr>
                </a:solidFill>
              </a:rPr>
              <a:t>30 לאפר 2024</a:t>
            </a:r>
          </a:p>
        </p:txBody>
      </p:sp>
      <p:sp>
        <p:nvSpPr>
          <p:cNvPr id="4" name="Google Shape;104;p1">
            <a:extLst>
              <a:ext uri="{FF2B5EF4-FFF2-40B4-BE49-F238E27FC236}">
                <a16:creationId xmlns:a16="http://schemas.microsoft.com/office/drawing/2014/main" id="{EEE2F374-4E79-6DE6-3741-D16BC887DCF4}"/>
              </a:ext>
            </a:extLst>
          </p:cNvPr>
          <p:cNvSpPr/>
          <p:nvPr/>
        </p:nvSpPr>
        <p:spPr>
          <a:xfrm>
            <a:off x="0" y="5180833"/>
            <a:ext cx="12192000" cy="1681200"/>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Roboto"/>
              <a:ea typeface="Roboto"/>
              <a:cs typeface="Roboto"/>
              <a:sym typeface="Roboto"/>
            </a:endParaRPr>
          </a:p>
        </p:txBody>
      </p:sp>
      <p:sp>
        <p:nvSpPr>
          <p:cNvPr id="6" name="Google Shape;105;p1">
            <a:extLst>
              <a:ext uri="{FF2B5EF4-FFF2-40B4-BE49-F238E27FC236}">
                <a16:creationId xmlns:a16="http://schemas.microsoft.com/office/drawing/2014/main" id="{31E3B95E-001F-893B-0707-63D6BC29AF9F}"/>
              </a:ext>
            </a:extLst>
          </p:cNvPr>
          <p:cNvSpPr txBox="1"/>
          <p:nvPr/>
        </p:nvSpPr>
        <p:spPr>
          <a:xfrm>
            <a:off x="1485029" y="889560"/>
            <a:ext cx="9221942" cy="968239"/>
          </a:xfrm>
          <a:prstGeom prst="rect">
            <a:avLst/>
          </a:prstGeom>
          <a:noFill/>
          <a:ln>
            <a:noFill/>
          </a:ln>
        </p:spPr>
        <p:txBody>
          <a:bodyPr spcFirstLastPara="1" wrap="square" lIns="91425" tIns="45700" rIns="91425" bIns="45700" anchor="t" anchorCtr="0">
            <a:noAutofit/>
          </a:bodyPr>
          <a:lstStyle/>
          <a:p>
            <a:pPr algn="ctr" rtl="1">
              <a:spcBef>
                <a:spcPts val="0"/>
              </a:spcBef>
              <a:spcAft>
                <a:spcPts val="0"/>
              </a:spcAft>
            </a:pPr>
            <a:r>
              <a:rPr lang="he-IL" sz="7200" b="1" i="0" strike="noStrike" cap="none" dirty="0">
                <a:solidFill>
                  <a:schemeClr val="lt1"/>
                </a:solidFill>
                <a:latin typeface="+mj-lt"/>
                <a:ea typeface="Calibri"/>
                <a:cs typeface="Calibri"/>
                <a:sym typeface="Calibri"/>
              </a:rPr>
              <a:t>סטטוס מוקד חירום </a:t>
            </a:r>
          </a:p>
          <a:p>
            <a:pPr algn="ctr" rtl="1">
              <a:spcBef>
                <a:spcPts val="0"/>
              </a:spcBef>
              <a:spcAft>
                <a:spcPts val="0"/>
              </a:spcAft>
            </a:pPr>
            <a:r>
              <a:rPr lang="he-IL" sz="3600" b="1" dirty="0">
                <a:solidFill>
                  <a:schemeClr val="lt1"/>
                </a:solidFill>
                <a:latin typeface="+mj-lt"/>
                <a:ea typeface="Calibri"/>
                <a:cs typeface="Calibri"/>
                <a:sym typeface="Calibri"/>
              </a:rPr>
              <a:t>מנכ"לית המשרד </a:t>
            </a:r>
            <a:r>
              <a:rPr lang="he-IL" sz="3600" b="1" dirty="0" err="1">
                <a:solidFill>
                  <a:schemeClr val="lt1"/>
                </a:solidFill>
                <a:latin typeface="+mj-lt"/>
                <a:ea typeface="Calibri"/>
                <a:cs typeface="Calibri"/>
                <a:sym typeface="Calibri"/>
              </a:rPr>
              <a:t>לשיוויון</a:t>
            </a:r>
            <a:r>
              <a:rPr lang="he-IL" sz="3600" b="1" dirty="0">
                <a:solidFill>
                  <a:schemeClr val="lt1"/>
                </a:solidFill>
                <a:latin typeface="+mj-lt"/>
                <a:ea typeface="Calibri"/>
                <a:cs typeface="Calibri"/>
                <a:sym typeface="Calibri"/>
              </a:rPr>
              <a:t> חברתי וקידום מעמד האישה </a:t>
            </a:r>
            <a:endParaRPr lang="he-IL" sz="3600" b="1" i="0" strike="noStrike" cap="none" dirty="0">
              <a:solidFill>
                <a:schemeClr val="lt1"/>
              </a:solidFill>
              <a:latin typeface="+mj-lt"/>
              <a:ea typeface="Calibri"/>
              <a:cs typeface="Calibri"/>
              <a:sym typeface="Calibri"/>
            </a:endParaRPr>
          </a:p>
        </p:txBody>
      </p:sp>
      <p:pic>
        <p:nvPicPr>
          <p:cNvPr id="7" name="Graphic 6">
            <a:extLst>
              <a:ext uri="{FF2B5EF4-FFF2-40B4-BE49-F238E27FC236}">
                <a16:creationId xmlns:a16="http://schemas.microsoft.com/office/drawing/2014/main" id="{B3C29827-6613-59B0-7CA4-90E6A818F7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90850" y="5350114"/>
            <a:ext cx="6210300" cy="1323975"/>
          </a:xfrm>
          <a:prstGeom prst="rect">
            <a:avLst/>
          </a:prstGeom>
        </p:spPr>
      </p:pic>
    </p:spTree>
    <p:extLst>
      <p:ext uri="{BB962C8B-B14F-4D97-AF65-F5344CB8AC3E}">
        <p14:creationId xmlns:p14="http://schemas.microsoft.com/office/powerpoint/2010/main" val="3347875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5" name="Google Shape;165;p5"/>
          <p:cNvSpPr txBox="1"/>
          <p:nvPr/>
        </p:nvSpPr>
        <p:spPr>
          <a:xfrm>
            <a:off x="526625" y="1165588"/>
            <a:ext cx="11138749" cy="5755381"/>
          </a:xfrm>
          <a:prstGeom prst="rect">
            <a:avLst/>
          </a:prstGeom>
          <a:noFill/>
          <a:ln>
            <a:noFill/>
          </a:ln>
        </p:spPr>
        <p:txBody>
          <a:bodyPr spcFirstLastPara="1" wrap="square" lIns="91425" tIns="45700" rIns="91425" bIns="45700" anchor="t" anchorCtr="0">
            <a:spAutoFit/>
          </a:bodyPr>
          <a:lstStyle/>
          <a:p>
            <a:pPr marL="342900" marR="0" lvl="0" indent="-342900" algn="r" rtl="1">
              <a:lnSpc>
                <a:spcPct val="150000"/>
              </a:lnSpc>
              <a:spcBef>
                <a:spcPts val="0"/>
              </a:spcBef>
              <a:spcAft>
                <a:spcPts val="0"/>
              </a:spcAft>
              <a:buClr>
                <a:srgbClr val="000000"/>
              </a:buClr>
              <a:buSzPts val="2400"/>
              <a:buFontTx/>
              <a:buChar char="-"/>
            </a:pPr>
            <a:r>
              <a:rPr lang="he-IL" sz="2000" b="1" i="0" u="none" strike="noStrike" cap="none" dirty="0">
                <a:solidFill>
                  <a:schemeClr val="tx2">
                    <a:lumMod val="75000"/>
                  </a:schemeClr>
                </a:solidFill>
                <a:latin typeface="Calibri"/>
                <a:ea typeface="Calibri"/>
                <a:sym typeface="Calibri"/>
              </a:rPr>
              <a:t>הכשרות</a:t>
            </a:r>
            <a:r>
              <a:rPr lang="he-IL" sz="2000" i="0" u="none" strike="noStrike" cap="none" dirty="0">
                <a:solidFill>
                  <a:schemeClr val="tx2">
                    <a:lumMod val="75000"/>
                  </a:schemeClr>
                </a:solidFill>
                <a:latin typeface="Calibri"/>
                <a:ea typeface="Calibri"/>
                <a:sym typeface="Calibri"/>
              </a:rPr>
              <a:t> – 35 הכשרות (רפואת חירום, מודל </a:t>
            </a:r>
            <a:r>
              <a:rPr lang="he-IL" sz="2000" i="0" u="none" strike="noStrike" cap="none" dirty="0" err="1">
                <a:solidFill>
                  <a:schemeClr val="tx2">
                    <a:lumMod val="75000"/>
                  </a:schemeClr>
                </a:solidFill>
                <a:latin typeface="Calibri"/>
                <a:ea typeface="Calibri"/>
                <a:sym typeface="Calibri"/>
              </a:rPr>
              <a:t>מע</a:t>
            </a:r>
            <a:r>
              <a:rPr lang="he-IL" sz="2000" dirty="0" err="1">
                <a:solidFill>
                  <a:schemeClr val="tx2">
                    <a:lumMod val="75000"/>
                  </a:schemeClr>
                </a:solidFill>
                <a:latin typeface="Calibri"/>
                <a:ea typeface="Calibri"/>
                <a:sym typeface="Calibri"/>
              </a:rPr>
              <a:t>ש"ה</a:t>
            </a:r>
            <a:r>
              <a:rPr lang="he-IL" sz="2000" dirty="0">
                <a:solidFill>
                  <a:schemeClr val="tx2">
                    <a:lumMod val="75000"/>
                  </a:schemeClr>
                </a:solidFill>
                <a:latin typeface="Calibri"/>
                <a:ea typeface="Calibri"/>
                <a:sym typeface="Calibri"/>
              </a:rPr>
              <a:t>, הכנות סטודנטים לשנת לימודים, חוסן לצוותי גיל רך ועוד) – כ 1600 משתתפים. מהכשרה של שעתיים עד 208 שעות. </a:t>
            </a:r>
          </a:p>
          <a:p>
            <a:pPr marL="342900" marR="0" lvl="0" indent="-342900" algn="r" rtl="1">
              <a:lnSpc>
                <a:spcPct val="150000"/>
              </a:lnSpc>
              <a:spcBef>
                <a:spcPts val="0"/>
              </a:spcBef>
              <a:spcAft>
                <a:spcPts val="0"/>
              </a:spcAft>
              <a:buClr>
                <a:srgbClr val="000000"/>
              </a:buClr>
              <a:buSzPts val="2400"/>
              <a:buFontTx/>
              <a:buChar char="-"/>
            </a:pPr>
            <a:r>
              <a:rPr lang="he-IL" sz="2000" b="1" dirty="0">
                <a:solidFill>
                  <a:schemeClr val="tx2">
                    <a:lumMod val="75000"/>
                  </a:schemeClr>
                </a:solidFill>
                <a:latin typeface="Calibri"/>
                <a:ea typeface="Calibri"/>
                <a:sym typeface="Calibri"/>
              </a:rPr>
              <a:t>ארגוני חברה אזרחית </a:t>
            </a:r>
            <a:r>
              <a:rPr lang="he-IL" sz="2000" dirty="0">
                <a:solidFill>
                  <a:schemeClr val="tx2">
                    <a:lumMod val="75000"/>
                  </a:schemeClr>
                </a:solidFill>
                <a:latin typeface="Calibri"/>
                <a:ea typeface="Calibri"/>
                <a:sym typeface="Calibri"/>
              </a:rPr>
              <a:t>– 11 עמותות (לא כולל תחום תעסוקה) לקחו חלק בפעילות עד כה. סדנאות, ליווי קהילות, מודעות לזכויות, ליווי מפונים, תמיכה טלפונית, ניהול כלכלי בעת חירום, ערכות למשפחה, חוברות לילדים. </a:t>
            </a:r>
          </a:p>
          <a:p>
            <a:pPr marL="342900" marR="0" lvl="0" indent="-342900" algn="r" rtl="1">
              <a:lnSpc>
                <a:spcPct val="150000"/>
              </a:lnSpc>
              <a:spcBef>
                <a:spcPts val="0"/>
              </a:spcBef>
              <a:spcAft>
                <a:spcPts val="0"/>
              </a:spcAft>
              <a:buClr>
                <a:srgbClr val="000000"/>
              </a:buClr>
              <a:buSzPts val="2400"/>
              <a:buFontTx/>
              <a:buChar char="-"/>
            </a:pPr>
            <a:r>
              <a:rPr lang="he-IL" sz="2000" b="1" dirty="0">
                <a:solidFill>
                  <a:schemeClr val="tx2">
                    <a:lumMod val="75000"/>
                  </a:schemeClr>
                </a:solidFill>
                <a:latin typeface="Calibri"/>
                <a:ea typeface="Calibri"/>
                <a:sym typeface="Calibri"/>
              </a:rPr>
              <a:t>הכשרות ארגוני חברה אזרחית לעת חירום </a:t>
            </a:r>
            <a:r>
              <a:rPr lang="he-IL" sz="2000" dirty="0">
                <a:solidFill>
                  <a:schemeClr val="tx2">
                    <a:lumMod val="75000"/>
                  </a:schemeClr>
                </a:solidFill>
                <a:latin typeface="Calibri"/>
                <a:ea typeface="Calibri"/>
                <a:sym typeface="Calibri"/>
              </a:rPr>
              <a:t>(שותפות עם ג'וינט) 20 עמותות, 6 מפגשים. </a:t>
            </a:r>
          </a:p>
          <a:p>
            <a:pPr marL="342900" marR="0" lvl="0" indent="-342900" algn="r" rtl="1">
              <a:lnSpc>
                <a:spcPct val="150000"/>
              </a:lnSpc>
              <a:spcBef>
                <a:spcPts val="0"/>
              </a:spcBef>
              <a:spcAft>
                <a:spcPts val="0"/>
              </a:spcAft>
              <a:buClr>
                <a:srgbClr val="000000"/>
              </a:buClr>
              <a:buSzPts val="2400"/>
              <a:buFontTx/>
              <a:buChar char="-"/>
            </a:pPr>
            <a:r>
              <a:rPr lang="he-IL" sz="2000" b="1" dirty="0" err="1">
                <a:solidFill>
                  <a:schemeClr val="tx2">
                    <a:lumMod val="75000"/>
                  </a:schemeClr>
                </a:solidFill>
                <a:ea typeface="Calibri"/>
                <a:sym typeface="Calibri"/>
              </a:rPr>
              <a:t>תשביק</a:t>
            </a:r>
            <a:r>
              <a:rPr lang="he-IL" sz="2000" b="1" dirty="0">
                <a:solidFill>
                  <a:schemeClr val="tx2">
                    <a:lumMod val="75000"/>
                  </a:schemeClr>
                </a:solidFill>
                <a:ea typeface="Calibri"/>
                <a:sym typeface="Calibri"/>
              </a:rPr>
              <a:t> (חיבוריות) </a:t>
            </a:r>
            <a:r>
              <a:rPr lang="he-IL" sz="2000" dirty="0">
                <a:solidFill>
                  <a:schemeClr val="tx2">
                    <a:lumMod val="75000"/>
                  </a:schemeClr>
                </a:solidFill>
                <a:ea typeface="Calibri"/>
                <a:sym typeface="Calibri"/>
              </a:rPr>
              <a:t>– 65 פניות למערכת. רובן הגדול נענה. </a:t>
            </a:r>
          </a:p>
          <a:p>
            <a:pPr marL="342900" marR="0" lvl="0" indent="-342900" algn="r" rtl="1">
              <a:lnSpc>
                <a:spcPct val="150000"/>
              </a:lnSpc>
              <a:spcBef>
                <a:spcPts val="0"/>
              </a:spcBef>
              <a:spcAft>
                <a:spcPts val="0"/>
              </a:spcAft>
              <a:buClr>
                <a:srgbClr val="000000"/>
              </a:buClr>
              <a:buSzPts val="2400"/>
              <a:buFontTx/>
              <a:buChar char="-"/>
            </a:pPr>
            <a:r>
              <a:rPr lang="he-IL" sz="2000" b="1" dirty="0">
                <a:solidFill>
                  <a:schemeClr val="tx2">
                    <a:lumMod val="75000"/>
                  </a:schemeClr>
                </a:solidFill>
                <a:ea typeface="Calibri"/>
                <a:sym typeface="Calibri"/>
              </a:rPr>
              <a:t>העלאת מודעות לחוסן רגשי וקהילתי </a:t>
            </a:r>
            <a:r>
              <a:rPr lang="he-IL" sz="2000" dirty="0">
                <a:solidFill>
                  <a:schemeClr val="tx2">
                    <a:lumMod val="75000"/>
                  </a:schemeClr>
                </a:solidFill>
                <a:ea typeface="Calibri"/>
                <a:sym typeface="Calibri"/>
              </a:rPr>
              <a:t>– יום עיון בבית הנשיא, סקר דעת קל בחברה הערבית. </a:t>
            </a:r>
          </a:p>
          <a:p>
            <a:pPr marL="342900" marR="0" lvl="0" indent="-342900" algn="r" rtl="1">
              <a:lnSpc>
                <a:spcPct val="150000"/>
              </a:lnSpc>
              <a:spcBef>
                <a:spcPts val="0"/>
              </a:spcBef>
              <a:spcAft>
                <a:spcPts val="0"/>
              </a:spcAft>
              <a:buClr>
                <a:srgbClr val="000000"/>
              </a:buClr>
              <a:buSzPts val="2400"/>
              <a:buFontTx/>
              <a:buChar char="-"/>
            </a:pPr>
            <a:r>
              <a:rPr lang="he-IL" sz="2000" b="1" dirty="0">
                <a:solidFill>
                  <a:schemeClr val="tx2">
                    <a:lumMod val="75000"/>
                  </a:schemeClr>
                </a:solidFill>
                <a:ea typeface="Calibri"/>
                <a:sym typeface="Calibri"/>
              </a:rPr>
              <a:t>מרס"ל (מרכז סיוע לאזרח – פיקוד העורף) </a:t>
            </a:r>
            <a:r>
              <a:rPr lang="he-IL" sz="2000" dirty="0">
                <a:solidFill>
                  <a:schemeClr val="tx2">
                    <a:lumMod val="75000"/>
                  </a:schemeClr>
                </a:solidFill>
                <a:ea typeface="Calibri"/>
                <a:sym typeface="Calibri"/>
              </a:rPr>
              <a:t>– נציגות של המוקד כמייצג חברה ערבית </a:t>
            </a:r>
            <a:r>
              <a:rPr lang="he-IL" sz="2000" dirty="0" err="1">
                <a:solidFill>
                  <a:schemeClr val="tx2">
                    <a:lumMod val="75000"/>
                  </a:schemeClr>
                </a:solidFill>
                <a:ea typeface="Calibri"/>
                <a:sym typeface="Calibri"/>
              </a:rPr>
              <a:t>בפק"ער</a:t>
            </a:r>
            <a:r>
              <a:rPr lang="he-IL" sz="2000" dirty="0">
                <a:solidFill>
                  <a:schemeClr val="tx2">
                    <a:lumMod val="75000"/>
                  </a:schemeClr>
                </a:solidFill>
                <a:ea typeface="Calibri"/>
                <a:sym typeface="Calibri"/>
              </a:rPr>
              <a:t>. </a:t>
            </a:r>
          </a:p>
          <a:p>
            <a:pPr marR="0" lvl="0" algn="r" rtl="1">
              <a:lnSpc>
                <a:spcPct val="150000"/>
              </a:lnSpc>
              <a:spcBef>
                <a:spcPts val="0"/>
              </a:spcBef>
              <a:spcAft>
                <a:spcPts val="0"/>
              </a:spcAft>
              <a:buClr>
                <a:srgbClr val="000000"/>
              </a:buClr>
              <a:buSzPts val="2400"/>
            </a:pPr>
            <a:endParaRPr lang="he-IL" sz="2000" dirty="0">
              <a:solidFill>
                <a:schemeClr val="tx2">
                  <a:lumMod val="75000"/>
                </a:schemeClr>
              </a:solidFill>
              <a:latin typeface="Calibri"/>
              <a:ea typeface="Calibri"/>
              <a:sym typeface="Calibri"/>
            </a:endParaRPr>
          </a:p>
          <a:p>
            <a:pPr marL="342900" marR="0" lvl="0" indent="-342900" algn="r" rtl="1">
              <a:lnSpc>
                <a:spcPct val="200000"/>
              </a:lnSpc>
              <a:spcBef>
                <a:spcPts val="0"/>
              </a:spcBef>
              <a:spcAft>
                <a:spcPts val="0"/>
              </a:spcAft>
              <a:buClr>
                <a:srgbClr val="000000"/>
              </a:buClr>
              <a:buSzPts val="2400"/>
              <a:buFontTx/>
              <a:buChar char="-"/>
            </a:pPr>
            <a:endParaRPr lang="he-IL" sz="2000" b="0" i="0" u="none" strike="noStrike" dirty="0">
              <a:solidFill>
                <a:srgbClr val="323F4F"/>
              </a:solidFill>
              <a:effectLst/>
              <a:latin typeface="Calibri" panose="020F0502020204030204" pitchFamily="34" charset="0"/>
            </a:endParaRPr>
          </a:p>
          <a:p>
            <a:pPr marL="285115" marR="0" lvl="0" indent="-196215" algn="r" rtl="1">
              <a:lnSpc>
                <a:spcPct val="200000"/>
              </a:lnSpc>
              <a:spcBef>
                <a:spcPts val="0"/>
              </a:spcBef>
              <a:spcAft>
                <a:spcPts val="0"/>
              </a:spcAft>
              <a:buClr>
                <a:srgbClr val="000000"/>
              </a:buClr>
              <a:buSzPts val="1400"/>
              <a:buFont typeface="Noto Sans Symbols"/>
              <a:buNone/>
            </a:pPr>
            <a:endParaRPr lang="he-IL" sz="1400" b="0" i="0" u="none" strike="noStrike" cap="none" dirty="0">
              <a:solidFill>
                <a:schemeClr val="tx2">
                  <a:lumMod val="75000"/>
                </a:schemeClr>
              </a:solidFill>
              <a:latin typeface="Times New Roman"/>
              <a:ea typeface="Times New Roman"/>
              <a:sym typeface="Times New Roman"/>
            </a:endParaRPr>
          </a:p>
        </p:txBody>
      </p:sp>
      <p:sp>
        <p:nvSpPr>
          <p:cNvPr id="2" name="כותרת 10">
            <a:extLst>
              <a:ext uri="{FF2B5EF4-FFF2-40B4-BE49-F238E27FC236}">
                <a16:creationId xmlns:a16="http://schemas.microsoft.com/office/drawing/2014/main" id="{7CE3A67B-6A7D-4E6F-D448-5000D1EF3952}"/>
              </a:ext>
            </a:extLst>
          </p:cNvPr>
          <p:cNvSpPr txBox="1">
            <a:spLocks/>
          </p:cNvSpPr>
          <p:nvPr/>
        </p:nvSpPr>
        <p:spPr>
          <a:xfrm>
            <a:off x="1007706" y="365126"/>
            <a:ext cx="10347682" cy="661241"/>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b="1" dirty="0">
                <a:solidFill>
                  <a:srgbClr val="4BB58D"/>
                </a:solidFill>
                <a:latin typeface="Arial (Body)"/>
                <a:cs typeface="+mn-cs"/>
              </a:rPr>
              <a:t>חברה אזרחית והכשרות </a:t>
            </a:r>
          </a:p>
        </p:txBody>
      </p:sp>
      <p:cxnSp>
        <p:nvCxnSpPr>
          <p:cNvPr id="3" name="Straight Connector 2">
            <a:extLst>
              <a:ext uri="{FF2B5EF4-FFF2-40B4-BE49-F238E27FC236}">
                <a16:creationId xmlns:a16="http://schemas.microsoft.com/office/drawing/2014/main" id="{6E1C5919-1BA5-DF9B-1901-E52B75C8A2A4}"/>
              </a:ext>
            </a:extLst>
          </p:cNvPr>
          <p:cNvCxnSpPr>
            <a:cxnSpLocks/>
          </p:cNvCxnSpPr>
          <p:nvPr/>
        </p:nvCxnSpPr>
        <p:spPr>
          <a:xfrm flipH="1">
            <a:off x="1156996" y="1026367"/>
            <a:ext cx="10049069" cy="0"/>
          </a:xfrm>
          <a:prstGeom prst="line">
            <a:avLst/>
          </a:prstGeom>
          <a:ln w="19050" cap="flat" cmpd="sng" algn="ctr">
            <a:solidFill>
              <a:srgbClr val="77C7A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959620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5" name="Google Shape;165;p5"/>
          <p:cNvSpPr txBox="1"/>
          <p:nvPr/>
        </p:nvSpPr>
        <p:spPr>
          <a:xfrm>
            <a:off x="526625" y="1165588"/>
            <a:ext cx="11138749" cy="6217046"/>
          </a:xfrm>
          <a:prstGeom prst="rect">
            <a:avLst/>
          </a:prstGeom>
          <a:noFill/>
          <a:ln>
            <a:noFill/>
          </a:ln>
        </p:spPr>
        <p:txBody>
          <a:bodyPr spcFirstLastPara="1" wrap="square" lIns="91425" tIns="45700" rIns="91425" bIns="45700" anchor="t" anchorCtr="0">
            <a:spAutoFit/>
          </a:bodyPr>
          <a:lstStyle/>
          <a:p>
            <a:pPr marL="342900" indent="-342900">
              <a:lnSpc>
                <a:spcPct val="150000"/>
              </a:lnSpc>
              <a:buClr>
                <a:srgbClr val="000000"/>
              </a:buClr>
              <a:buSzPts val="2400"/>
              <a:buFontTx/>
              <a:buChar char="-"/>
            </a:pPr>
            <a:r>
              <a:rPr lang="he-IL" sz="2000" b="1" dirty="0">
                <a:solidFill>
                  <a:schemeClr val="tx2">
                    <a:lumMod val="75000"/>
                  </a:schemeClr>
                </a:solidFill>
                <a:ea typeface="Calibri"/>
                <a:sym typeface="Calibri"/>
              </a:rPr>
              <a:t>מיפוי נכסים </a:t>
            </a:r>
            <a:r>
              <a:rPr lang="he-IL" sz="2000" dirty="0">
                <a:solidFill>
                  <a:schemeClr val="tx2">
                    <a:lumMod val="75000"/>
                  </a:schemeClr>
                </a:solidFill>
                <a:ea typeface="Calibri"/>
                <a:sym typeface="Calibri"/>
              </a:rPr>
              <a:t>ב 58 רשויות (100%) במהלך אוקטובר (תשתית, תקשורת, ציוד, הדרכה ועוד) + מיפוי חוזר בינואר. </a:t>
            </a:r>
          </a:p>
          <a:p>
            <a:pPr marL="342900" lvl="0" indent="-342900">
              <a:lnSpc>
                <a:spcPct val="150000"/>
              </a:lnSpc>
              <a:buClr>
                <a:srgbClr val="000000"/>
              </a:buClr>
              <a:buSzPts val="2400"/>
              <a:buFontTx/>
              <a:buChar char="-"/>
            </a:pPr>
            <a:r>
              <a:rPr lang="he-IL" sz="2000" b="1" dirty="0">
                <a:solidFill>
                  <a:schemeClr val="tx2">
                    <a:lumMod val="75000"/>
                  </a:schemeClr>
                </a:solidFill>
                <a:ea typeface="Calibri"/>
                <a:sym typeface="Calibri"/>
              </a:rPr>
              <a:t>העברת נכסים לרשויות המקומיות: </a:t>
            </a:r>
          </a:p>
          <a:p>
            <a:pPr marL="800100" lvl="1" indent="-342900">
              <a:lnSpc>
                <a:spcPct val="150000"/>
              </a:lnSpc>
              <a:buClr>
                <a:srgbClr val="000000"/>
              </a:buClr>
              <a:buSzPts val="2400"/>
              <a:buFontTx/>
              <a:buChar char="-"/>
            </a:pPr>
            <a:r>
              <a:rPr lang="he-IL" sz="2000" dirty="0" err="1">
                <a:solidFill>
                  <a:schemeClr val="tx2">
                    <a:lumMod val="75000"/>
                  </a:schemeClr>
                </a:solidFill>
                <a:ea typeface="Calibri"/>
                <a:sym typeface="Calibri"/>
              </a:rPr>
              <a:t>מיגוניות</a:t>
            </a:r>
            <a:r>
              <a:rPr lang="he-IL" sz="2000" dirty="0">
                <a:solidFill>
                  <a:schemeClr val="tx2">
                    <a:lumMod val="75000"/>
                  </a:schemeClr>
                </a:solidFill>
                <a:ea typeface="Calibri"/>
                <a:sym typeface="Calibri"/>
              </a:rPr>
              <a:t> המשרד (32) – רציפות תפקודית בתחום מזון.  </a:t>
            </a:r>
          </a:p>
          <a:p>
            <a:pPr marL="800100" lvl="1" indent="-342900">
              <a:lnSpc>
                <a:spcPct val="150000"/>
              </a:lnSpc>
              <a:buClr>
                <a:srgbClr val="000000"/>
              </a:buClr>
              <a:buSzPts val="2400"/>
              <a:buFontTx/>
              <a:buChar char="-"/>
            </a:pPr>
            <a:r>
              <a:rPr lang="he-IL" sz="2000" dirty="0">
                <a:solidFill>
                  <a:schemeClr val="tx2">
                    <a:lumMod val="75000"/>
                  </a:schemeClr>
                </a:solidFill>
                <a:ea typeface="Calibri"/>
                <a:sym typeface="Calibri"/>
              </a:rPr>
              <a:t>נגררי </a:t>
            </a:r>
            <a:r>
              <a:rPr lang="he-IL" sz="2000" dirty="0" err="1">
                <a:solidFill>
                  <a:schemeClr val="tx2">
                    <a:lumMod val="75000"/>
                  </a:schemeClr>
                </a:solidFill>
                <a:ea typeface="Calibri"/>
                <a:sym typeface="Calibri"/>
              </a:rPr>
              <a:t>סע"ר</a:t>
            </a:r>
            <a:r>
              <a:rPr lang="he-IL" sz="2000" dirty="0">
                <a:solidFill>
                  <a:schemeClr val="tx2">
                    <a:lumMod val="75000"/>
                  </a:schemeClr>
                </a:solidFill>
                <a:ea typeface="Calibri"/>
                <a:sym typeface="Calibri"/>
              </a:rPr>
              <a:t> (16) – בהינתן שנערכה הכשרה. </a:t>
            </a:r>
          </a:p>
          <a:p>
            <a:pPr marL="800100" lvl="1" indent="-342900">
              <a:lnSpc>
                <a:spcPct val="150000"/>
              </a:lnSpc>
              <a:buClr>
                <a:srgbClr val="000000"/>
              </a:buClr>
              <a:buSzPts val="2400"/>
              <a:buFontTx/>
              <a:buChar char="-"/>
            </a:pPr>
            <a:r>
              <a:rPr lang="he-IL" sz="2000" dirty="0">
                <a:solidFill>
                  <a:schemeClr val="tx2">
                    <a:lumMod val="75000"/>
                  </a:schemeClr>
                </a:solidFill>
                <a:ea typeface="Calibri"/>
                <a:sym typeface="Calibri"/>
              </a:rPr>
              <a:t>חבילות מסרונים </a:t>
            </a:r>
            <a:r>
              <a:rPr lang="he-IL" sz="2000" dirty="0" err="1">
                <a:solidFill>
                  <a:schemeClr val="tx2">
                    <a:lumMod val="75000"/>
                  </a:schemeClr>
                </a:solidFill>
                <a:ea typeface="Calibri"/>
                <a:sym typeface="Calibri"/>
              </a:rPr>
              <a:t>לכ</a:t>
            </a:r>
            <a:r>
              <a:rPr lang="he-IL" sz="2000" dirty="0">
                <a:solidFill>
                  <a:schemeClr val="tx2">
                    <a:lumMod val="75000"/>
                  </a:schemeClr>
                </a:solidFill>
                <a:ea typeface="Calibri"/>
                <a:sym typeface="Calibri"/>
              </a:rPr>
              <a:t> – 20 יישובים. </a:t>
            </a:r>
          </a:p>
          <a:p>
            <a:pPr marL="342900" indent="-342900">
              <a:lnSpc>
                <a:spcPct val="150000"/>
              </a:lnSpc>
              <a:buClr>
                <a:srgbClr val="000000"/>
              </a:buClr>
              <a:buSzPts val="2400"/>
              <a:buFontTx/>
              <a:buChar char="-"/>
            </a:pPr>
            <a:r>
              <a:rPr lang="he-IL" sz="2000" b="1" dirty="0">
                <a:solidFill>
                  <a:schemeClr val="tx2">
                    <a:lumMod val="75000"/>
                  </a:schemeClr>
                </a:solidFill>
                <a:ea typeface="Calibri"/>
                <a:sym typeface="Calibri"/>
              </a:rPr>
              <a:t>תשתיות נתונים ותובנות לפעולות עומק:</a:t>
            </a:r>
            <a:r>
              <a:rPr lang="he-IL" sz="2000" dirty="0">
                <a:solidFill>
                  <a:schemeClr val="tx2">
                    <a:lumMod val="75000"/>
                  </a:schemeClr>
                </a:solidFill>
                <a:ea typeface="Calibri"/>
                <a:sym typeface="Calibri"/>
              </a:rPr>
              <a:t> מחקר השוואתי מיגון, ה"מ 0-5 (נוכחית), פינוי להתרעננות – משולש. </a:t>
            </a:r>
          </a:p>
          <a:p>
            <a:pPr marL="342900" indent="-342900">
              <a:lnSpc>
                <a:spcPct val="150000"/>
              </a:lnSpc>
              <a:buClr>
                <a:srgbClr val="000000"/>
              </a:buClr>
              <a:buSzPts val="2400"/>
              <a:buFontTx/>
              <a:buChar char="-"/>
            </a:pPr>
            <a:r>
              <a:rPr lang="he-IL" sz="2000" b="1" dirty="0">
                <a:solidFill>
                  <a:schemeClr val="tx2">
                    <a:lumMod val="75000"/>
                  </a:schemeClr>
                </a:solidFill>
                <a:ea typeface="Calibri"/>
                <a:sym typeface="Calibri"/>
              </a:rPr>
              <a:t>קשר רציף </a:t>
            </a:r>
            <a:r>
              <a:rPr lang="he-IL" sz="2000" dirty="0">
                <a:solidFill>
                  <a:schemeClr val="tx2">
                    <a:lumMod val="75000"/>
                  </a:schemeClr>
                </a:solidFill>
                <a:ea typeface="Calibri"/>
                <a:sym typeface="Calibri"/>
              </a:rPr>
              <a:t>עם בעלי התפקיד ברשויות המקומיות (כולל עשרות פגישות וסיורים). </a:t>
            </a:r>
          </a:p>
          <a:p>
            <a:pPr marL="342900" indent="-342900">
              <a:lnSpc>
                <a:spcPct val="150000"/>
              </a:lnSpc>
              <a:buClr>
                <a:srgbClr val="000000"/>
              </a:buClr>
              <a:buSzPts val="2400"/>
              <a:buFontTx/>
              <a:buChar char="-"/>
            </a:pPr>
            <a:r>
              <a:rPr lang="he-IL" sz="2000" b="1" dirty="0">
                <a:solidFill>
                  <a:schemeClr val="tx2">
                    <a:lumMod val="75000"/>
                  </a:schemeClr>
                </a:solidFill>
                <a:ea typeface="Calibri"/>
                <a:sym typeface="Calibri"/>
              </a:rPr>
              <a:t>קשר משרד כלכלה </a:t>
            </a:r>
            <a:r>
              <a:rPr lang="he-IL" sz="2000" dirty="0">
                <a:solidFill>
                  <a:schemeClr val="tx2">
                    <a:lumMod val="75000"/>
                  </a:schemeClr>
                </a:solidFill>
                <a:ea typeface="Calibri"/>
                <a:sym typeface="Calibri"/>
              </a:rPr>
              <a:t>– איתור סניפי ברזל שלא במסגרת רשתות  </a:t>
            </a:r>
          </a:p>
          <a:p>
            <a:pPr marR="0" lvl="0" algn="r" rtl="1">
              <a:lnSpc>
                <a:spcPct val="150000"/>
              </a:lnSpc>
              <a:spcBef>
                <a:spcPts val="0"/>
              </a:spcBef>
              <a:spcAft>
                <a:spcPts val="0"/>
              </a:spcAft>
              <a:buClr>
                <a:srgbClr val="000000"/>
              </a:buClr>
              <a:buSzPts val="2400"/>
            </a:pPr>
            <a:endParaRPr lang="he-IL" sz="2000" dirty="0">
              <a:solidFill>
                <a:schemeClr val="tx2">
                  <a:lumMod val="75000"/>
                </a:schemeClr>
              </a:solidFill>
              <a:latin typeface="Calibri"/>
              <a:ea typeface="Calibri"/>
              <a:sym typeface="Calibri"/>
            </a:endParaRPr>
          </a:p>
          <a:p>
            <a:pPr marL="342900" marR="0" lvl="0" indent="-342900" algn="r" rtl="1">
              <a:lnSpc>
                <a:spcPct val="200000"/>
              </a:lnSpc>
              <a:spcBef>
                <a:spcPts val="0"/>
              </a:spcBef>
              <a:spcAft>
                <a:spcPts val="0"/>
              </a:spcAft>
              <a:buClr>
                <a:srgbClr val="000000"/>
              </a:buClr>
              <a:buSzPts val="2400"/>
              <a:buFontTx/>
              <a:buChar char="-"/>
            </a:pPr>
            <a:endParaRPr lang="he-IL" sz="2000" b="0" i="0" u="none" strike="noStrike" dirty="0">
              <a:solidFill>
                <a:srgbClr val="323F4F"/>
              </a:solidFill>
              <a:effectLst/>
              <a:latin typeface="Calibri" panose="020F0502020204030204" pitchFamily="34" charset="0"/>
            </a:endParaRPr>
          </a:p>
          <a:p>
            <a:pPr marL="285115" marR="0" lvl="0" indent="-196215" algn="r" rtl="1">
              <a:lnSpc>
                <a:spcPct val="200000"/>
              </a:lnSpc>
              <a:spcBef>
                <a:spcPts val="0"/>
              </a:spcBef>
              <a:spcAft>
                <a:spcPts val="0"/>
              </a:spcAft>
              <a:buClr>
                <a:srgbClr val="000000"/>
              </a:buClr>
              <a:buSzPts val="1400"/>
              <a:buFont typeface="Noto Sans Symbols"/>
              <a:buNone/>
            </a:pPr>
            <a:endParaRPr lang="he-IL" sz="1400" b="0" i="0" u="none" strike="noStrike" cap="none" dirty="0">
              <a:solidFill>
                <a:schemeClr val="tx2">
                  <a:lumMod val="75000"/>
                </a:schemeClr>
              </a:solidFill>
              <a:latin typeface="Times New Roman"/>
              <a:ea typeface="Times New Roman"/>
              <a:sym typeface="Times New Roman"/>
            </a:endParaRPr>
          </a:p>
        </p:txBody>
      </p:sp>
      <p:sp>
        <p:nvSpPr>
          <p:cNvPr id="2" name="כותרת 10">
            <a:extLst>
              <a:ext uri="{FF2B5EF4-FFF2-40B4-BE49-F238E27FC236}">
                <a16:creationId xmlns:a16="http://schemas.microsoft.com/office/drawing/2014/main" id="{7CE3A67B-6A7D-4E6F-D448-5000D1EF3952}"/>
              </a:ext>
            </a:extLst>
          </p:cNvPr>
          <p:cNvSpPr txBox="1">
            <a:spLocks/>
          </p:cNvSpPr>
          <p:nvPr/>
        </p:nvSpPr>
        <p:spPr>
          <a:xfrm>
            <a:off x="1007706" y="365126"/>
            <a:ext cx="10347682" cy="661241"/>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b="1" dirty="0">
                <a:solidFill>
                  <a:srgbClr val="4BB58D"/>
                </a:solidFill>
                <a:latin typeface="Arial (Body)"/>
                <a:cs typeface="+mn-cs"/>
              </a:rPr>
              <a:t>רשויות מקומיות </a:t>
            </a:r>
          </a:p>
        </p:txBody>
      </p:sp>
      <p:cxnSp>
        <p:nvCxnSpPr>
          <p:cNvPr id="3" name="Straight Connector 2">
            <a:extLst>
              <a:ext uri="{FF2B5EF4-FFF2-40B4-BE49-F238E27FC236}">
                <a16:creationId xmlns:a16="http://schemas.microsoft.com/office/drawing/2014/main" id="{6E1C5919-1BA5-DF9B-1901-E52B75C8A2A4}"/>
              </a:ext>
            </a:extLst>
          </p:cNvPr>
          <p:cNvCxnSpPr>
            <a:cxnSpLocks/>
          </p:cNvCxnSpPr>
          <p:nvPr/>
        </p:nvCxnSpPr>
        <p:spPr>
          <a:xfrm flipH="1">
            <a:off x="1156996" y="1026367"/>
            <a:ext cx="10049069" cy="0"/>
          </a:xfrm>
          <a:prstGeom prst="line">
            <a:avLst/>
          </a:prstGeom>
          <a:ln w="19050" cap="flat" cmpd="sng" algn="ctr">
            <a:solidFill>
              <a:srgbClr val="77C7A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144466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5" name="Google Shape;165;p5"/>
          <p:cNvSpPr txBox="1"/>
          <p:nvPr/>
        </p:nvSpPr>
        <p:spPr>
          <a:xfrm>
            <a:off x="526625" y="1165588"/>
            <a:ext cx="11138749" cy="5755381"/>
          </a:xfrm>
          <a:prstGeom prst="rect">
            <a:avLst/>
          </a:prstGeom>
          <a:noFill/>
          <a:ln>
            <a:noFill/>
          </a:ln>
        </p:spPr>
        <p:txBody>
          <a:bodyPr spcFirstLastPara="1" wrap="square" lIns="91425" tIns="45700" rIns="91425" bIns="45700" anchor="t" anchorCtr="0">
            <a:spAutoFit/>
          </a:bodyPr>
          <a:lstStyle/>
          <a:p>
            <a:pPr marL="342900" indent="-342900">
              <a:lnSpc>
                <a:spcPct val="150000"/>
              </a:lnSpc>
              <a:buClr>
                <a:srgbClr val="000000"/>
              </a:buClr>
              <a:buSzPts val="2400"/>
              <a:buFontTx/>
              <a:buChar char="-"/>
            </a:pPr>
            <a:r>
              <a:rPr lang="he-IL" sz="2000" b="1" dirty="0">
                <a:solidFill>
                  <a:schemeClr val="tx2">
                    <a:lumMod val="75000"/>
                  </a:schemeClr>
                </a:solidFill>
                <a:ea typeface="Calibri"/>
                <a:sym typeface="Calibri"/>
              </a:rPr>
              <a:t>התחום פועל מסוף </a:t>
            </a:r>
            <a:r>
              <a:rPr lang="he-IL" sz="2000" b="1" dirty="0" err="1">
                <a:solidFill>
                  <a:schemeClr val="tx2">
                    <a:lumMod val="75000"/>
                  </a:schemeClr>
                </a:solidFill>
                <a:ea typeface="Calibri"/>
                <a:sym typeface="Calibri"/>
              </a:rPr>
              <a:t>נוב</a:t>
            </a:r>
            <a:r>
              <a:rPr lang="he-IL" sz="2000" b="1" dirty="0">
                <a:solidFill>
                  <a:schemeClr val="tx2">
                    <a:lumMod val="75000"/>
                  </a:schemeClr>
                </a:solidFill>
                <a:ea typeface="Calibri"/>
                <a:sym typeface="Calibri"/>
              </a:rPr>
              <a:t>'. </a:t>
            </a:r>
          </a:p>
          <a:p>
            <a:pPr marL="342900" indent="-342900">
              <a:lnSpc>
                <a:spcPct val="150000"/>
              </a:lnSpc>
              <a:buClr>
                <a:srgbClr val="000000"/>
              </a:buClr>
              <a:buSzPts val="2400"/>
              <a:buFontTx/>
              <a:buChar char="-"/>
            </a:pPr>
            <a:r>
              <a:rPr lang="he-IL" sz="2000" b="1" dirty="0">
                <a:solidFill>
                  <a:schemeClr val="tx2">
                    <a:lumMod val="75000"/>
                  </a:schemeClr>
                </a:solidFill>
                <a:ea typeface="Calibri"/>
                <a:sym typeface="Calibri"/>
              </a:rPr>
              <a:t>זינוק בדורשי עבודה בנוב' (בכל קבוצות האוכלוסייה). </a:t>
            </a:r>
            <a:r>
              <a:rPr lang="he-IL" sz="2000" b="1" dirty="0" err="1">
                <a:solidFill>
                  <a:schemeClr val="tx2">
                    <a:lumMod val="75000"/>
                  </a:schemeClr>
                </a:solidFill>
                <a:ea typeface="Calibri"/>
                <a:sym typeface="Calibri"/>
              </a:rPr>
              <a:t>בפבר</a:t>
            </a:r>
            <a:r>
              <a:rPr lang="he-IL" sz="2000" b="1" dirty="0">
                <a:solidFill>
                  <a:schemeClr val="tx2">
                    <a:lumMod val="75000"/>
                  </a:schemeClr>
                </a:solidFill>
                <a:ea typeface="Calibri"/>
                <a:sym typeface="Calibri"/>
              </a:rPr>
              <a:t>' התמתנות בכל הקבוצות למעט חברה ערבית. </a:t>
            </a:r>
            <a:endParaRPr lang="he-IL" sz="2000" dirty="0">
              <a:solidFill>
                <a:schemeClr val="tx2">
                  <a:lumMod val="75000"/>
                </a:schemeClr>
              </a:solidFill>
              <a:ea typeface="Calibri"/>
              <a:sym typeface="Calibri"/>
            </a:endParaRPr>
          </a:p>
          <a:p>
            <a:pPr marL="342900" marR="0" lvl="0" indent="-342900" algn="r" rtl="1">
              <a:lnSpc>
                <a:spcPct val="150000"/>
              </a:lnSpc>
              <a:spcBef>
                <a:spcPts val="0"/>
              </a:spcBef>
              <a:spcAft>
                <a:spcPts val="0"/>
              </a:spcAft>
              <a:buClr>
                <a:srgbClr val="000000"/>
              </a:buClr>
              <a:buSzPts val="2400"/>
              <a:buFontTx/>
              <a:buChar char="-"/>
            </a:pPr>
            <a:r>
              <a:rPr lang="he-IL" sz="2000" b="1" dirty="0">
                <a:solidFill>
                  <a:schemeClr val="tx2">
                    <a:lumMod val="75000"/>
                  </a:schemeClr>
                </a:solidFill>
                <a:latin typeface="Calibri"/>
                <a:ea typeface="Calibri"/>
                <a:sym typeface="Calibri"/>
              </a:rPr>
              <a:t>דאטה ומידע: </a:t>
            </a:r>
            <a:r>
              <a:rPr lang="he-IL" sz="2000" dirty="0">
                <a:solidFill>
                  <a:schemeClr val="tx2">
                    <a:lumMod val="75000"/>
                  </a:schemeClr>
                </a:solidFill>
                <a:latin typeface="Calibri"/>
                <a:ea typeface="Calibri"/>
                <a:sym typeface="Calibri"/>
              </a:rPr>
              <a:t>עבודה מול גופי הידע (שירות תעסוקה, </a:t>
            </a:r>
            <a:r>
              <a:rPr lang="he-IL" sz="2000" dirty="0" err="1">
                <a:solidFill>
                  <a:schemeClr val="tx2">
                    <a:lumMod val="75000"/>
                  </a:schemeClr>
                </a:solidFill>
                <a:latin typeface="Calibri"/>
                <a:ea typeface="Calibri"/>
                <a:sym typeface="Calibri"/>
              </a:rPr>
              <a:t>למ"ס</a:t>
            </a:r>
            <a:r>
              <a:rPr lang="he-IL" sz="2000" dirty="0">
                <a:solidFill>
                  <a:schemeClr val="tx2">
                    <a:lumMod val="75000"/>
                  </a:schemeClr>
                </a:solidFill>
                <a:latin typeface="Calibri"/>
                <a:ea typeface="Calibri"/>
                <a:sym typeface="Calibri"/>
              </a:rPr>
              <a:t>, אג' מחקר מש' העבודה) להנגשה. </a:t>
            </a:r>
          </a:p>
          <a:p>
            <a:pPr marL="342900" marR="0" lvl="0" indent="-342900" algn="r" rtl="1">
              <a:lnSpc>
                <a:spcPct val="150000"/>
              </a:lnSpc>
              <a:spcBef>
                <a:spcPts val="0"/>
              </a:spcBef>
              <a:spcAft>
                <a:spcPts val="0"/>
              </a:spcAft>
              <a:buClr>
                <a:srgbClr val="000000"/>
              </a:buClr>
              <a:buSzPts val="2400"/>
              <a:buFontTx/>
              <a:buChar char="-"/>
            </a:pPr>
            <a:r>
              <a:rPr lang="he-IL" sz="2000" b="1" dirty="0">
                <a:solidFill>
                  <a:schemeClr val="tx2">
                    <a:lumMod val="75000"/>
                  </a:schemeClr>
                </a:solidFill>
                <a:latin typeface="Calibri"/>
                <a:ea typeface="Calibri"/>
                <a:sym typeface="Calibri"/>
              </a:rPr>
              <a:t>מעסיקים: </a:t>
            </a:r>
            <a:r>
              <a:rPr lang="he-IL" sz="2000" dirty="0">
                <a:solidFill>
                  <a:schemeClr val="tx2">
                    <a:lumMod val="75000"/>
                  </a:schemeClr>
                </a:solidFill>
                <a:latin typeface="Calibri"/>
                <a:ea typeface="Calibri"/>
                <a:sym typeface="Calibri"/>
              </a:rPr>
              <a:t>מיפויי דרושים, חיבור למקורות גיוס. </a:t>
            </a:r>
          </a:p>
          <a:p>
            <a:pPr marL="342900" marR="0" lvl="0" indent="-342900" algn="r" rtl="1">
              <a:lnSpc>
                <a:spcPct val="150000"/>
              </a:lnSpc>
              <a:spcBef>
                <a:spcPts val="0"/>
              </a:spcBef>
              <a:spcAft>
                <a:spcPts val="0"/>
              </a:spcAft>
              <a:buClr>
                <a:srgbClr val="000000"/>
              </a:buClr>
              <a:buSzPts val="2400"/>
              <a:buFontTx/>
              <a:buChar char="-"/>
            </a:pPr>
            <a:r>
              <a:rPr lang="he-IL" sz="2000" b="1" dirty="0">
                <a:solidFill>
                  <a:schemeClr val="tx2">
                    <a:lumMod val="75000"/>
                  </a:schemeClr>
                </a:solidFill>
                <a:latin typeface="Calibri"/>
                <a:ea typeface="Calibri"/>
                <a:sym typeface="Calibri"/>
              </a:rPr>
              <a:t>פרט ותעסוקה: </a:t>
            </a:r>
            <a:r>
              <a:rPr lang="he-IL" sz="2000" dirty="0">
                <a:solidFill>
                  <a:schemeClr val="tx2">
                    <a:lumMod val="75000"/>
                  </a:schemeClr>
                </a:solidFill>
                <a:latin typeface="Calibri"/>
                <a:ea typeface="Calibri"/>
                <a:sym typeface="Calibri"/>
              </a:rPr>
              <a:t>הכשרה ראשונה לצוותי ארגוני תעסוקה – חיזוק חוסן אישי ותעסוקתי בקרב דורשי עבודה / הכשרה שנייה – נציגי רשויות מקומיות. </a:t>
            </a:r>
          </a:p>
          <a:p>
            <a:pPr marL="342900" marR="0" lvl="0" indent="-342900" algn="r" rtl="1">
              <a:lnSpc>
                <a:spcPct val="150000"/>
              </a:lnSpc>
              <a:spcBef>
                <a:spcPts val="0"/>
              </a:spcBef>
              <a:spcAft>
                <a:spcPts val="0"/>
              </a:spcAft>
              <a:buClr>
                <a:srgbClr val="000000"/>
              </a:buClr>
              <a:buSzPts val="2400"/>
              <a:buFontTx/>
              <a:buChar char="-"/>
            </a:pPr>
            <a:r>
              <a:rPr lang="he-IL" sz="2000" b="1" dirty="0">
                <a:solidFill>
                  <a:schemeClr val="tx2">
                    <a:lumMod val="75000"/>
                  </a:schemeClr>
                </a:solidFill>
                <a:latin typeface="Calibri"/>
                <a:ea typeface="Calibri"/>
                <a:sym typeface="Calibri"/>
              </a:rPr>
              <a:t>הסברה</a:t>
            </a:r>
            <a:r>
              <a:rPr lang="he-IL" sz="2000" dirty="0">
                <a:solidFill>
                  <a:schemeClr val="tx2">
                    <a:lumMod val="75000"/>
                  </a:schemeClr>
                </a:solidFill>
                <a:latin typeface="Calibri"/>
                <a:ea typeface="Calibri"/>
                <a:sym typeface="Calibri"/>
              </a:rPr>
              <a:t> (ראי הסברה ותקשורת) </a:t>
            </a:r>
          </a:p>
          <a:p>
            <a:pPr marL="342900" marR="0" lvl="0" indent="-342900" algn="r" rtl="1">
              <a:lnSpc>
                <a:spcPct val="150000"/>
              </a:lnSpc>
              <a:spcBef>
                <a:spcPts val="0"/>
              </a:spcBef>
              <a:spcAft>
                <a:spcPts val="0"/>
              </a:spcAft>
              <a:buClr>
                <a:srgbClr val="000000"/>
              </a:buClr>
              <a:buSzPts val="2400"/>
              <a:buFontTx/>
              <a:buChar char="-"/>
            </a:pPr>
            <a:r>
              <a:rPr lang="he-IL" sz="2000" b="1" dirty="0">
                <a:solidFill>
                  <a:schemeClr val="tx2">
                    <a:lumMod val="75000"/>
                  </a:schemeClr>
                </a:solidFill>
                <a:latin typeface="Calibri"/>
                <a:ea typeface="Calibri"/>
                <a:sym typeface="Calibri"/>
              </a:rPr>
              <a:t>מהלכים מקומיים: </a:t>
            </a:r>
            <a:r>
              <a:rPr lang="he-IL" sz="2000" dirty="0">
                <a:solidFill>
                  <a:schemeClr val="tx2">
                    <a:lumMod val="75000"/>
                  </a:schemeClr>
                </a:solidFill>
                <a:latin typeface="Calibri"/>
                <a:ea typeface="Calibri"/>
                <a:sym typeface="Calibri"/>
              </a:rPr>
              <a:t>נצרת, שפרעם, רהט, אום אל פאחם </a:t>
            </a:r>
          </a:p>
          <a:p>
            <a:pPr marL="342900" marR="0" lvl="0" indent="-342900" algn="r" rtl="1">
              <a:lnSpc>
                <a:spcPct val="150000"/>
              </a:lnSpc>
              <a:spcBef>
                <a:spcPts val="0"/>
              </a:spcBef>
              <a:spcAft>
                <a:spcPts val="0"/>
              </a:spcAft>
              <a:buClr>
                <a:srgbClr val="000000"/>
              </a:buClr>
              <a:buSzPts val="2400"/>
              <a:buFontTx/>
              <a:buChar char="-"/>
            </a:pPr>
            <a:endParaRPr lang="he-IL" sz="2000" dirty="0">
              <a:solidFill>
                <a:schemeClr val="tx2">
                  <a:lumMod val="75000"/>
                </a:schemeClr>
              </a:solidFill>
              <a:latin typeface="Calibri"/>
              <a:ea typeface="Calibri"/>
              <a:sym typeface="Calibri"/>
            </a:endParaRPr>
          </a:p>
          <a:p>
            <a:pPr marL="342900" marR="0" lvl="0" indent="-342900" algn="r" rtl="1">
              <a:lnSpc>
                <a:spcPct val="200000"/>
              </a:lnSpc>
              <a:spcBef>
                <a:spcPts val="0"/>
              </a:spcBef>
              <a:spcAft>
                <a:spcPts val="0"/>
              </a:spcAft>
              <a:buClr>
                <a:srgbClr val="000000"/>
              </a:buClr>
              <a:buSzPts val="2400"/>
              <a:buFontTx/>
              <a:buChar char="-"/>
            </a:pPr>
            <a:endParaRPr lang="he-IL" sz="2000" b="0" i="0" u="none" strike="noStrike" dirty="0">
              <a:solidFill>
                <a:srgbClr val="323F4F"/>
              </a:solidFill>
              <a:effectLst/>
              <a:latin typeface="Calibri" panose="020F0502020204030204" pitchFamily="34" charset="0"/>
            </a:endParaRPr>
          </a:p>
          <a:p>
            <a:pPr marL="285115" marR="0" lvl="0" indent="-196215" algn="r" rtl="1">
              <a:lnSpc>
                <a:spcPct val="200000"/>
              </a:lnSpc>
              <a:spcBef>
                <a:spcPts val="0"/>
              </a:spcBef>
              <a:spcAft>
                <a:spcPts val="0"/>
              </a:spcAft>
              <a:buClr>
                <a:srgbClr val="000000"/>
              </a:buClr>
              <a:buSzPts val="1400"/>
              <a:buFont typeface="Noto Sans Symbols"/>
              <a:buNone/>
            </a:pPr>
            <a:endParaRPr lang="he-IL" sz="1400" b="0" i="0" u="none" strike="noStrike" cap="none" dirty="0">
              <a:solidFill>
                <a:schemeClr val="tx2">
                  <a:lumMod val="75000"/>
                </a:schemeClr>
              </a:solidFill>
              <a:latin typeface="Times New Roman"/>
              <a:ea typeface="Times New Roman"/>
              <a:sym typeface="Times New Roman"/>
            </a:endParaRPr>
          </a:p>
        </p:txBody>
      </p:sp>
      <p:sp>
        <p:nvSpPr>
          <p:cNvPr id="2" name="כותרת 10">
            <a:extLst>
              <a:ext uri="{FF2B5EF4-FFF2-40B4-BE49-F238E27FC236}">
                <a16:creationId xmlns:a16="http://schemas.microsoft.com/office/drawing/2014/main" id="{7CE3A67B-6A7D-4E6F-D448-5000D1EF3952}"/>
              </a:ext>
            </a:extLst>
          </p:cNvPr>
          <p:cNvSpPr txBox="1">
            <a:spLocks/>
          </p:cNvSpPr>
          <p:nvPr/>
        </p:nvSpPr>
        <p:spPr>
          <a:xfrm>
            <a:off x="1007706" y="365126"/>
            <a:ext cx="10347682" cy="661241"/>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b="1" dirty="0">
                <a:solidFill>
                  <a:srgbClr val="4BB58D"/>
                </a:solidFill>
                <a:latin typeface="Arial (Body)"/>
                <a:cs typeface="+mn-cs"/>
              </a:rPr>
              <a:t>תעסוקה בחירום </a:t>
            </a:r>
          </a:p>
        </p:txBody>
      </p:sp>
      <p:cxnSp>
        <p:nvCxnSpPr>
          <p:cNvPr id="3" name="Straight Connector 2">
            <a:extLst>
              <a:ext uri="{FF2B5EF4-FFF2-40B4-BE49-F238E27FC236}">
                <a16:creationId xmlns:a16="http://schemas.microsoft.com/office/drawing/2014/main" id="{6E1C5919-1BA5-DF9B-1901-E52B75C8A2A4}"/>
              </a:ext>
            </a:extLst>
          </p:cNvPr>
          <p:cNvCxnSpPr>
            <a:cxnSpLocks/>
          </p:cNvCxnSpPr>
          <p:nvPr/>
        </p:nvCxnSpPr>
        <p:spPr>
          <a:xfrm flipH="1">
            <a:off x="1156996" y="1026367"/>
            <a:ext cx="10049069" cy="0"/>
          </a:xfrm>
          <a:prstGeom prst="line">
            <a:avLst/>
          </a:prstGeom>
          <a:ln w="19050" cap="flat" cmpd="sng" algn="ctr">
            <a:solidFill>
              <a:srgbClr val="77C7A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4" name="טבלה 3">
            <a:extLst>
              <a:ext uri="{FF2B5EF4-FFF2-40B4-BE49-F238E27FC236}">
                <a16:creationId xmlns:a16="http://schemas.microsoft.com/office/drawing/2014/main" id="{F2DBA698-5DC7-6B3A-CD06-0E85FE00B0DF}"/>
              </a:ext>
            </a:extLst>
          </p:cNvPr>
          <p:cNvGraphicFramePr>
            <a:graphicFrameLocks noGrp="1"/>
          </p:cNvGraphicFramePr>
          <p:nvPr>
            <p:extLst>
              <p:ext uri="{D42A27DB-BD31-4B8C-83A1-F6EECF244321}">
                <p14:modId xmlns:p14="http://schemas.microsoft.com/office/powerpoint/2010/main" val="3482674079"/>
              </p:ext>
            </p:extLst>
          </p:nvPr>
        </p:nvGraphicFramePr>
        <p:xfrm>
          <a:off x="438150" y="229392"/>
          <a:ext cx="6991350" cy="1475575"/>
        </p:xfrm>
        <a:graphic>
          <a:graphicData uri="http://schemas.openxmlformats.org/drawingml/2006/table">
            <a:tbl>
              <a:tblPr rtl="1">
                <a:tableStyleId>{5C22544A-7EE6-4342-B048-85BDC9FD1C3A}</a:tableStyleId>
              </a:tblPr>
              <a:tblGrid>
                <a:gridCol w="1520810">
                  <a:extLst>
                    <a:ext uri="{9D8B030D-6E8A-4147-A177-3AD203B41FA5}">
                      <a16:colId xmlns:a16="http://schemas.microsoft.com/office/drawing/2014/main" val="1628612835"/>
                    </a:ext>
                  </a:extLst>
                </a:gridCol>
                <a:gridCol w="1094108">
                  <a:extLst>
                    <a:ext uri="{9D8B030D-6E8A-4147-A177-3AD203B41FA5}">
                      <a16:colId xmlns:a16="http://schemas.microsoft.com/office/drawing/2014/main" val="4103008362"/>
                    </a:ext>
                  </a:extLst>
                </a:gridCol>
                <a:gridCol w="1094108">
                  <a:extLst>
                    <a:ext uri="{9D8B030D-6E8A-4147-A177-3AD203B41FA5}">
                      <a16:colId xmlns:a16="http://schemas.microsoft.com/office/drawing/2014/main" val="505869064"/>
                    </a:ext>
                  </a:extLst>
                </a:gridCol>
                <a:gridCol w="1094108">
                  <a:extLst>
                    <a:ext uri="{9D8B030D-6E8A-4147-A177-3AD203B41FA5}">
                      <a16:colId xmlns:a16="http://schemas.microsoft.com/office/drawing/2014/main" val="4188149767"/>
                    </a:ext>
                  </a:extLst>
                </a:gridCol>
                <a:gridCol w="1094108">
                  <a:extLst>
                    <a:ext uri="{9D8B030D-6E8A-4147-A177-3AD203B41FA5}">
                      <a16:colId xmlns:a16="http://schemas.microsoft.com/office/drawing/2014/main" val="3620746602"/>
                    </a:ext>
                  </a:extLst>
                </a:gridCol>
                <a:gridCol w="1094108">
                  <a:extLst>
                    <a:ext uri="{9D8B030D-6E8A-4147-A177-3AD203B41FA5}">
                      <a16:colId xmlns:a16="http://schemas.microsoft.com/office/drawing/2014/main" val="550236538"/>
                    </a:ext>
                  </a:extLst>
                </a:gridCol>
              </a:tblGrid>
              <a:tr h="295115">
                <a:tc>
                  <a:txBody>
                    <a:bodyPr/>
                    <a:lstStyle/>
                    <a:p>
                      <a:pPr algn="ctr" rtl="1">
                        <a:lnSpc>
                          <a:spcPct val="115000"/>
                        </a:lnSpc>
                        <a:spcAft>
                          <a:spcPts val="800"/>
                        </a:spcAft>
                      </a:pPr>
                      <a:r>
                        <a:rPr lang="ar-SA" sz="1100">
                          <a:effectLst/>
                        </a:rPr>
                        <a:t>אוכלוסיה\ חודש</a:t>
                      </a:r>
                      <a:endParaRPr lang="en-US" sz="1100">
                        <a:effectLst/>
                        <a:latin typeface="Calibri" panose="020F0502020204030204" pitchFamily="34" charset="0"/>
                        <a:ea typeface="Calibri" panose="020F0502020204030204" pitchFamily="34" charset="0"/>
                      </a:endParaRPr>
                    </a:p>
                  </a:txBody>
                  <a:tcPr marL="25400" marR="25400" marT="0" marB="0" anchor="b"/>
                </a:tc>
                <a:tc>
                  <a:txBody>
                    <a:bodyPr/>
                    <a:lstStyle/>
                    <a:p>
                      <a:pPr algn="ctr" rtl="1">
                        <a:lnSpc>
                          <a:spcPct val="115000"/>
                        </a:lnSpc>
                        <a:spcAft>
                          <a:spcPts val="800"/>
                        </a:spcAft>
                      </a:pPr>
                      <a:r>
                        <a:rPr lang="en-US" sz="1100">
                          <a:effectLst/>
                        </a:rPr>
                        <a:t>10.23</a:t>
                      </a:r>
                      <a:endParaRPr lang="en-US" sz="1100">
                        <a:effectLst/>
                        <a:latin typeface="Calibri" panose="020F0502020204030204" pitchFamily="34" charset="0"/>
                        <a:ea typeface="Calibri" panose="020F0502020204030204" pitchFamily="34" charset="0"/>
                      </a:endParaRPr>
                    </a:p>
                  </a:txBody>
                  <a:tcPr marL="25400" marR="25400" marT="0" marB="0" anchor="b"/>
                </a:tc>
                <a:tc>
                  <a:txBody>
                    <a:bodyPr/>
                    <a:lstStyle/>
                    <a:p>
                      <a:pPr algn="ctr" rtl="1">
                        <a:lnSpc>
                          <a:spcPct val="115000"/>
                        </a:lnSpc>
                        <a:spcAft>
                          <a:spcPts val="800"/>
                        </a:spcAft>
                      </a:pPr>
                      <a:r>
                        <a:rPr lang="en-US" sz="1100">
                          <a:effectLst/>
                        </a:rPr>
                        <a:t>11.23</a:t>
                      </a:r>
                      <a:endParaRPr lang="en-US" sz="1100">
                        <a:effectLst/>
                        <a:latin typeface="Calibri" panose="020F0502020204030204" pitchFamily="34" charset="0"/>
                        <a:ea typeface="Calibri" panose="020F0502020204030204" pitchFamily="34" charset="0"/>
                      </a:endParaRPr>
                    </a:p>
                  </a:txBody>
                  <a:tcPr marL="25400" marR="25400" marT="0" marB="0" anchor="b"/>
                </a:tc>
                <a:tc>
                  <a:txBody>
                    <a:bodyPr/>
                    <a:lstStyle/>
                    <a:p>
                      <a:pPr algn="ctr" rtl="1">
                        <a:lnSpc>
                          <a:spcPct val="115000"/>
                        </a:lnSpc>
                        <a:spcAft>
                          <a:spcPts val="800"/>
                        </a:spcAft>
                      </a:pPr>
                      <a:r>
                        <a:rPr lang="en-US" sz="1100">
                          <a:effectLst/>
                        </a:rPr>
                        <a:t>12.23</a:t>
                      </a:r>
                      <a:endParaRPr lang="en-US" sz="1100">
                        <a:effectLst/>
                        <a:latin typeface="Calibri" panose="020F0502020204030204" pitchFamily="34" charset="0"/>
                        <a:ea typeface="Calibri" panose="020F0502020204030204" pitchFamily="34" charset="0"/>
                      </a:endParaRPr>
                    </a:p>
                  </a:txBody>
                  <a:tcPr marL="25400" marR="25400" marT="0" marB="0" anchor="b"/>
                </a:tc>
                <a:tc>
                  <a:txBody>
                    <a:bodyPr/>
                    <a:lstStyle/>
                    <a:p>
                      <a:pPr algn="ctr" rtl="1">
                        <a:lnSpc>
                          <a:spcPct val="115000"/>
                        </a:lnSpc>
                        <a:spcAft>
                          <a:spcPts val="800"/>
                        </a:spcAft>
                      </a:pPr>
                      <a:r>
                        <a:rPr lang="en-US" sz="1100">
                          <a:effectLst/>
                        </a:rPr>
                        <a:t>1.24</a:t>
                      </a:r>
                      <a:endParaRPr lang="en-US" sz="1100">
                        <a:effectLst/>
                        <a:latin typeface="Calibri" panose="020F0502020204030204" pitchFamily="34" charset="0"/>
                        <a:ea typeface="Calibri" panose="020F0502020204030204" pitchFamily="34" charset="0"/>
                      </a:endParaRPr>
                    </a:p>
                  </a:txBody>
                  <a:tcPr marL="25400" marR="25400" marT="0" marB="0" anchor="b"/>
                </a:tc>
                <a:tc>
                  <a:txBody>
                    <a:bodyPr/>
                    <a:lstStyle/>
                    <a:p>
                      <a:pPr algn="ctr" rtl="1">
                        <a:lnSpc>
                          <a:spcPct val="115000"/>
                        </a:lnSpc>
                        <a:spcAft>
                          <a:spcPts val="800"/>
                        </a:spcAft>
                      </a:pPr>
                      <a:r>
                        <a:rPr lang="en-US" sz="1100">
                          <a:effectLst/>
                        </a:rPr>
                        <a:t>2.24</a:t>
                      </a:r>
                      <a:endParaRPr lang="en-US" sz="1100">
                        <a:effectLst/>
                        <a:latin typeface="Calibri" panose="020F0502020204030204" pitchFamily="34" charset="0"/>
                        <a:ea typeface="Calibri" panose="020F0502020204030204" pitchFamily="34" charset="0"/>
                      </a:endParaRPr>
                    </a:p>
                  </a:txBody>
                  <a:tcPr marL="25400" marR="25400" marT="0" marB="0" anchor="b"/>
                </a:tc>
                <a:extLst>
                  <a:ext uri="{0D108BD9-81ED-4DB2-BD59-A6C34878D82A}">
                    <a16:rowId xmlns:a16="http://schemas.microsoft.com/office/drawing/2014/main" val="2694890130"/>
                  </a:ext>
                </a:extLst>
              </a:tr>
              <a:tr h="295115">
                <a:tc>
                  <a:txBody>
                    <a:bodyPr/>
                    <a:lstStyle/>
                    <a:p>
                      <a:pPr algn="ctr" rtl="1">
                        <a:lnSpc>
                          <a:spcPct val="115000"/>
                        </a:lnSpc>
                        <a:spcAft>
                          <a:spcPts val="800"/>
                        </a:spcAft>
                      </a:pPr>
                      <a:r>
                        <a:rPr lang="ar-SA" sz="1100">
                          <a:effectLst/>
                        </a:rPr>
                        <a:t>סה"כ רשומים</a:t>
                      </a:r>
                      <a:endParaRPr lang="en-US" sz="1100">
                        <a:effectLst/>
                        <a:latin typeface="Calibri" panose="020F0502020204030204" pitchFamily="34" charset="0"/>
                        <a:ea typeface="Calibri" panose="020F0502020204030204" pitchFamily="34" charset="0"/>
                      </a:endParaRPr>
                    </a:p>
                  </a:txBody>
                  <a:tcPr marL="25400" marR="25400" marT="0" marB="0" anchor="b"/>
                </a:tc>
                <a:tc>
                  <a:txBody>
                    <a:bodyPr/>
                    <a:lstStyle/>
                    <a:p>
                      <a:pPr algn="ctr" rtl="1">
                        <a:lnSpc>
                          <a:spcPct val="115000"/>
                        </a:lnSpc>
                        <a:spcAft>
                          <a:spcPts val="800"/>
                        </a:spcAft>
                      </a:pPr>
                      <a:r>
                        <a:rPr lang="en-US" sz="1400" dirty="0">
                          <a:effectLst/>
                          <a:highlight>
                            <a:srgbClr val="FFFF00"/>
                          </a:highlight>
                        </a:rPr>
                        <a:t>226.4</a:t>
                      </a:r>
                      <a:endParaRPr lang="en-US" sz="1400" dirty="0">
                        <a:effectLst/>
                        <a:highlight>
                          <a:srgbClr val="FFFF00"/>
                        </a:highlight>
                        <a:latin typeface="Calibri" panose="020F0502020204030204" pitchFamily="34" charset="0"/>
                        <a:ea typeface="Calibri" panose="020F0502020204030204" pitchFamily="34" charset="0"/>
                      </a:endParaRPr>
                    </a:p>
                  </a:txBody>
                  <a:tcPr marL="25400" marR="25400" marT="0" marB="0" anchor="b"/>
                </a:tc>
                <a:tc>
                  <a:txBody>
                    <a:bodyPr/>
                    <a:lstStyle/>
                    <a:p>
                      <a:pPr algn="ctr" rtl="1">
                        <a:lnSpc>
                          <a:spcPct val="115000"/>
                        </a:lnSpc>
                        <a:spcAft>
                          <a:spcPts val="800"/>
                        </a:spcAft>
                      </a:pPr>
                      <a:r>
                        <a:rPr lang="en-US" sz="1100">
                          <a:effectLst/>
                        </a:rPr>
                        <a:t>331.9</a:t>
                      </a:r>
                      <a:endParaRPr lang="en-US" sz="1100">
                        <a:effectLst/>
                        <a:latin typeface="Calibri" panose="020F0502020204030204" pitchFamily="34" charset="0"/>
                        <a:ea typeface="Calibri" panose="020F0502020204030204" pitchFamily="34" charset="0"/>
                      </a:endParaRPr>
                    </a:p>
                  </a:txBody>
                  <a:tcPr marL="25400" marR="25400" marT="0" marB="0" anchor="b"/>
                </a:tc>
                <a:tc>
                  <a:txBody>
                    <a:bodyPr/>
                    <a:lstStyle/>
                    <a:p>
                      <a:pPr algn="ctr" rtl="1">
                        <a:lnSpc>
                          <a:spcPct val="115000"/>
                        </a:lnSpc>
                        <a:spcAft>
                          <a:spcPts val="800"/>
                        </a:spcAft>
                      </a:pPr>
                      <a:r>
                        <a:rPr lang="en-US" sz="1100" dirty="0">
                          <a:effectLst/>
                        </a:rPr>
                        <a:t>297.8</a:t>
                      </a:r>
                      <a:endParaRPr lang="en-US" sz="1100" dirty="0">
                        <a:effectLst/>
                        <a:latin typeface="Calibri" panose="020F0502020204030204" pitchFamily="34" charset="0"/>
                        <a:ea typeface="Calibri" panose="020F0502020204030204" pitchFamily="34" charset="0"/>
                      </a:endParaRPr>
                    </a:p>
                  </a:txBody>
                  <a:tcPr marL="25400" marR="25400" marT="0" marB="0" anchor="b"/>
                </a:tc>
                <a:tc>
                  <a:txBody>
                    <a:bodyPr/>
                    <a:lstStyle/>
                    <a:p>
                      <a:pPr algn="ctr" rtl="1">
                        <a:lnSpc>
                          <a:spcPct val="115000"/>
                        </a:lnSpc>
                        <a:spcAft>
                          <a:spcPts val="800"/>
                        </a:spcAft>
                      </a:pPr>
                      <a:r>
                        <a:rPr lang="en-US" sz="1100">
                          <a:effectLst/>
                        </a:rPr>
                        <a:t>274.3</a:t>
                      </a:r>
                      <a:endParaRPr lang="en-US" sz="1100">
                        <a:effectLst/>
                        <a:latin typeface="Calibri" panose="020F0502020204030204" pitchFamily="34" charset="0"/>
                        <a:ea typeface="Calibri" panose="020F0502020204030204" pitchFamily="34" charset="0"/>
                      </a:endParaRPr>
                    </a:p>
                  </a:txBody>
                  <a:tcPr marL="25400" marR="25400" marT="0" marB="0" anchor="b"/>
                </a:tc>
                <a:tc>
                  <a:txBody>
                    <a:bodyPr/>
                    <a:lstStyle/>
                    <a:p>
                      <a:pPr algn="ctr" rtl="1">
                        <a:lnSpc>
                          <a:spcPct val="115000"/>
                        </a:lnSpc>
                        <a:spcAft>
                          <a:spcPts val="800"/>
                        </a:spcAft>
                      </a:pPr>
                      <a:r>
                        <a:rPr lang="en-US" sz="1400" dirty="0">
                          <a:effectLst/>
                          <a:highlight>
                            <a:srgbClr val="FFFF00"/>
                          </a:highlight>
                        </a:rPr>
                        <a:t>245.5</a:t>
                      </a:r>
                      <a:endParaRPr lang="en-US" sz="1400" dirty="0">
                        <a:effectLst/>
                        <a:highlight>
                          <a:srgbClr val="FFFF00"/>
                        </a:highlight>
                        <a:latin typeface="Calibri" panose="020F0502020204030204" pitchFamily="34" charset="0"/>
                        <a:ea typeface="Calibri" panose="020F0502020204030204" pitchFamily="34" charset="0"/>
                      </a:endParaRPr>
                    </a:p>
                  </a:txBody>
                  <a:tcPr marL="25400" marR="25400" marT="0" marB="0" anchor="b"/>
                </a:tc>
                <a:extLst>
                  <a:ext uri="{0D108BD9-81ED-4DB2-BD59-A6C34878D82A}">
                    <a16:rowId xmlns:a16="http://schemas.microsoft.com/office/drawing/2014/main" val="2472298665"/>
                  </a:ext>
                </a:extLst>
              </a:tr>
              <a:tr h="295115">
                <a:tc>
                  <a:txBody>
                    <a:bodyPr/>
                    <a:lstStyle/>
                    <a:p>
                      <a:pPr algn="ctr" rtl="1">
                        <a:lnSpc>
                          <a:spcPct val="115000"/>
                        </a:lnSpc>
                        <a:spcAft>
                          <a:spcPts val="800"/>
                        </a:spcAft>
                      </a:pPr>
                      <a:r>
                        <a:rPr lang="ar-SA" sz="1100">
                          <a:effectLst/>
                        </a:rPr>
                        <a:t>יהודים שאינם חרדים</a:t>
                      </a:r>
                      <a:endParaRPr lang="en-US" sz="1100">
                        <a:effectLst/>
                        <a:latin typeface="Calibri" panose="020F0502020204030204" pitchFamily="34" charset="0"/>
                        <a:ea typeface="Calibri" panose="020F0502020204030204" pitchFamily="34" charset="0"/>
                      </a:endParaRPr>
                    </a:p>
                  </a:txBody>
                  <a:tcPr marL="25400" marR="25400" marT="0" marB="0" anchor="b"/>
                </a:tc>
                <a:tc>
                  <a:txBody>
                    <a:bodyPr/>
                    <a:lstStyle/>
                    <a:p>
                      <a:pPr algn="ctr" rtl="1">
                        <a:lnSpc>
                          <a:spcPct val="115000"/>
                        </a:lnSpc>
                        <a:spcAft>
                          <a:spcPts val="800"/>
                        </a:spcAft>
                      </a:pPr>
                      <a:r>
                        <a:rPr lang="en-US" sz="1400" dirty="0">
                          <a:effectLst/>
                          <a:highlight>
                            <a:srgbClr val="FFFF00"/>
                          </a:highlight>
                        </a:rPr>
                        <a:t>143.6</a:t>
                      </a:r>
                      <a:endParaRPr lang="en-US" sz="1400" dirty="0">
                        <a:effectLst/>
                        <a:highlight>
                          <a:srgbClr val="FFFF00"/>
                        </a:highlight>
                        <a:latin typeface="Calibri" panose="020F0502020204030204" pitchFamily="34" charset="0"/>
                        <a:ea typeface="Calibri" panose="020F0502020204030204" pitchFamily="34" charset="0"/>
                      </a:endParaRPr>
                    </a:p>
                  </a:txBody>
                  <a:tcPr marL="25400" marR="25400" marT="0" marB="0" anchor="b"/>
                </a:tc>
                <a:tc>
                  <a:txBody>
                    <a:bodyPr/>
                    <a:lstStyle/>
                    <a:p>
                      <a:pPr algn="ctr" rtl="1">
                        <a:lnSpc>
                          <a:spcPct val="115000"/>
                        </a:lnSpc>
                        <a:spcAft>
                          <a:spcPts val="800"/>
                        </a:spcAft>
                      </a:pPr>
                      <a:r>
                        <a:rPr lang="en-US" sz="1100">
                          <a:effectLst/>
                        </a:rPr>
                        <a:t>220.6</a:t>
                      </a:r>
                      <a:endParaRPr lang="en-US" sz="1100">
                        <a:effectLst/>
                        <a:latin typeface="Calibri" panose="020F0502020204030204" pitchFamily="34" charset="0"/>
                        <a:ea typeface="Calibri" panose="020F0502020204030204" pitchFamily="34" charset="0"/>
                      </a:endParaRPr>
                    </a:p>
                  </a:txBody>
                  <a:tcPr marL="25400" marR="25400" marT="0" marB="0" anchor="b"/>
                </a:tc>
                <a:tc>
                  <a:txBody>
                    <a:bodyPr/>
                    <a:lstStyle/>
                    <a:p>
                      <a:pPr algn="ctr" rtl="1">
                        <a:lnSpc>
                          <a:spcPct val="115000"/>
                        </a:lnSpc>
                        <a:spcAft>
                          <a:spcPts val="800"/>
                        </a:spcAft>
                      </a:pPr>
                      <a:r>
                        <a:rPr lang="en-US" sz="1100" dirty="0">
                          <a:effectLst/>
                        </a:rPr>
                        <a:t>192.8</a:t>
                      </a:r>
                      <a:endParaRPr lang="en-US" sz="1100" dirty="0">
                        <a:effectLst/>
                        <a:latin typeface="Calibri" panose="020F0502020204030204" pitchFamily="34" charset="0"/>
                        <a:ea typeface="Calibri" panose="020F0502020204030204" pitchFamily="34" charset="0"/>
                      </a:endParaRPr>
                    </a:p>
                  </a:txBody>
                  <a:tcPr marL="25400" marR="25400" marT="0" marB="0" anchor="b"/>
                </a:tc>
                <a:tc>
                  <a:txBody>
                    <a:bodyPr/>
                    <a:lstStyle/>
                    <a:p>
                      <a:pPr algn="ctr" rtl="1">
                        <a:lnSpc>
                          <a:spcPct val="115000"/>
                        </a:lnSpc>
                        <a:spcAft>
                          <a:spcPts val="800"/>
                        </a:spcAft>
                      </a:pPr>
                      <a:r>
                        <a:rPr lang="en-US" sz="1100">
                          <a:effectLst/>
                        </a:rPr>
                        <a:t>174.5</a:t>
                      </a:r>
                      <a:endParaRPr lang="en-US" sz="1100">
                        <a:effectLst/>
                        <a:latin typeface="Calibri" panose="020F0502020204030204" pitchFamily="34" charset="0"/>
                        <a:ea typeface="Calibri" panose="020F0502020204030204" pitchFamily="34" charset="0"/>
                      </a:endParaRPr>
                    </a:p>
                  </a:txBody>
                  <a:tcPr marL="25400" marR="25400" marT="0" marB="0" anchor="b"/>
                </a:tc>
                <a:tc>
                  <a:txBody>
                    <a:bodyPr/>
                    <a:lstStyle/>
                    <a:p>
                      <a:pPr algn="ctr" rtl="1">
                        <a:lnSpc>
                          <a:spcPct val="115000"/>
                        </a:lnSpc>
                        <a:spcAft>
                          <a:spcPts val="800"/>
                        </a:spcAft>
                      </a:pPr>
                      <a:r>
                        <a:rPr lang="en-US" sz="1400" dirty="0">
                          <a:effectLst/>
                          <a:highlight>
                            <a:srgbClr val="FFFF00"/>
                          </a:highlight>
                        </a:rPr>
                        <a:t>154.6</a:t>
                      </a:r>
                      <a:endParaRPr lang="en-US" sz="1400" dirty="0">
                        <a:effectLst/>
                        <a:highlight>
                          <a:srgbClr val="FFFF00"/>
                        </a:highlight>
                        <a:latin typeface="Calibri" panose="020F0502020204030204" pitchFamily="34" charset="0"/>
                        <a:ea typeface="Calibri" panose="020F0502020204030204" pitchFamily="34" charset="0"/>
                      </a:endParaRPr>
                    </a:p>
                  </a:txBody>
                  <a:tcPr marL="25400" marR="25400" marT="0" marB="0" anchor="b"/>
                </a:tc>
                <a:extLst>
                  <a:ext uri="{0D108BD9-81ED-4DB2-BD59-A6C34878D82A}">
                    <a16:rowId xmlns:a16="http://schemas.microsoft.com/office/drawing/2014/main" val="366491084"/>
                  </a:ext>
                </a:extLst>
              </a:tr>
              <a:tr h="295115">
                <a:tc>
                  <a:txBody>
                    <a:bodyPr/>
                    <a:lstStyle/>
                    <a:p>
                      <a:pPr algn="ctr" rtl="1">
                        <a:lnSpc>
                          <a:spcPct val="115000"/>
                        </a:lnSpc>
                        <a:spcAft>
                          <a:spcPts val="800"/>
                        </a:spcAft>
                      </a:pPr>
                      <a:r>
                        <a:rPr lang="ar-SA" sz="1100">
                          <a:effectLst/>
                        </a:rPr>
                        <a:t>החברה החרדית</a:t>
                      </a:r>
                      <a:endParaRPr lang="en-US" sz="1100">
                        <a:effectLst/>
                        <a:latin typeface="Calibri" panose="020F0502020204030204" pitchFamily="34" charset="0"/>
                        <a:ea typeface="Calibri" panose="020F0502020204030204" pitchFamily="34" charset="0"/>
                      </a:endParaRPr>
                    </a:p>
                  </a:txBody>
                  <a:tcPr marL="25400" marR="25400" marT="0" marB="0" anchor="b"/>
                </a:tc>
                <a:tc>
                  <a:txBody>
                    <a:bodyPr/>
                    <a:lstStyle/>
                    <a:p>
                      <a:pPr algn="ctr" rtl="1">
                        <a:lnSpc>
                          <a:spcPct val="115000"/>
                        </a:lnSpc>
                        <a:spcAft>
                          <a:spcPts val="800"/>
                        </a:spcAft>
                      </a:pPr>
                      <a:r>
                        <a:rPr lang="en-US" sz="1400" dirty="0">
                          <a:effectLst/>
                          <a:highlight>
                            <a:srgbClr val="FFFF00"/>
                          </a:highlight>
                        </a:rPr>
                        <a:t>15.7</a:t>
                      </a:r>
                      <a:endParaRPr lang="en-US" sz="1400" dirty="0">
                        <a:effectLst/>
                        <a:highlight>
                          <a:srgbClr val="FFFF00"/>
                        </a:highlight>
                        <a:latin typeface="Calibri" panose="020F0502020204030204" pitchFamily="34" charset="0"/>
                        <a:ea typeface="Calibri" panose="020F0502020204030204" pitchFamily="34" charset="0"/>
                      </a:endParaRPr>
                    </a:p>
                  </a:txBody>
                  <a:tcPr marL="25400" marR="25400" marT="0" marB="0" anchor="b"/>
                </a:tc>
                <a:tc>
                  <a:txBody>
                    <a:bodyPr/>
                    <a:lstStyle/>
                    <a:p>
                      <a:pPr algn="ctr" rtl="1">
                        <a:lnSpc>
                          <a:spcPct val="115000"/>
                        </a:lnSpc>
                        <a:spcAft>
                          <a:spcPts val="800"/>
                        </a:spcAft>
                      </a:pPr>
                      <a:r>
                        <a:rPr lang="en-US" sz="1100">
                          <a:effectLst/>
                        </a:rPr>
                        <a:t>23</a:t>
                      </a:r>
                      <a:endParaRPr lang="en-US" sz="1100">
                        <a:effectLst/>
                        <a:latin typeface="Calibri" panose="020F0502020204030204" pitchFamily="34" charset="0"/>
                        <a:ea typeface="Calibri" panose="020F0502020204030204" pitchFamily="34" charset="0"/>
                      </a:endParaRPr>
                    </a:p>
                  </a:txBody>
                  <a:tcPr marL="25400" marR="25400" marT="0" marB="0" anchor="b"/>
                </a:tc>
                <a:tc>
                  <a:txBody>
                    <a:bodyPr/>
                    <a:lstStyle/>
                    <a:p>
                      <a:pPr algn="ctr" rtl="1">
                        <a:lnSpc>
                          <a:spcPct val="115000"/>
                        </a:lnSpc>
                        <a:spcAft>
                          <a:spcPts val="800"/>
                        </a:spcAft>
                      </a:pPr>
                      <a:r>
                        <a:rPr lang="en-US" sz="1100">
                          <a:effectLst/>
                        </a:rPr>
                        <a:t>19</a:t>
                      </a:r>
                      <a:endParaRPr lang="en-US" sz="1100">
                        <a:effectLst/>
                        <a:latin typeface="Calibri" panose="020F0502020204030204" pitchFamily="34" charset="0"/>
                        <a:ea typeface="Calibri" panose="020F0502020204030204" pitchFamily="34" charset="0"/>
                      </a:endParaRPr>
                    </a:p>
                  </a:txBody>
                  <a:tcPr marL="25400" marR="25400" marT="0" marB="0" anchor="b"/>
                </a:tc>
                <a:tc>
                  <a:txBody>
                    <a:bodyPr/>
                    <a:lstStyle/>
                    <a:p>
                      <a:pPr algn="ctr" rtl="1">
                        <a:lnSpc>
                          <a:spcPct val="115000"/>
                        </a:lnSpc>
                        <a:spcAft>
                          <a:spcPts val="800"/>
                        </a:spcAft>
                      </a:pPr>
                      <a:r>
                        <a:rPr lang="en-US" sz="1100">
                          <a:effectLst/>
                        </a:rPr>
                        <a:t>17.7</a:t>
                      </a:r>
                      <a:endParaRPr lang="en-US" sz="1100">
                        <a:effectLst/>
                        <a:latin typeface="Calibri" panose="020F0502020204030204" pitchFamily="34" charset="0"/>
                        <a:ea typeface="Calibri" panose="020F0502020204030204" pitchFamily="34" charset="0"/>
                      </a:endParaRPr>
                    </a:p>
                  </a:txBody>
                  <a:tcPr marL="25400" marR="25400" marT="0" marB="0" anchor="b"/>
                </a:tc>
                <a:tc>
                  <a:txBody>
                    <a:bodyPr/>
                    <a:lstStyle/>
                    <a:p>
                      <a:pPr algn="ctr" rtl="1">
                        <a:lnSpc>
                          <a:spcPct val="115000"/>
                        </a:lnSpc>
                        <a:spcAft>
                          <a:spcPts val="800"/>
                        </a:spcAft>
                      </a:pPr>
                      <a:r>
                        <a:rPr lang="en-US" sz="1400" dirty="0">
                          <a:effectLst/>
                          <a:highlight>
                            <a:srgbClr val="FFFF00"/>
                          </a:highlight>
                        </a:rPr>
                        <a:t>15.6</a:t>
                      </a:r>
                      <a:endParaRPr lang="en-US" sz="1400" dirty="0">
                        <a:effectLst/>
                        <a:highlight>
                          <a:srgbClr val="FFFF00"/>
                        </a:highlight>
                        <a:latin typeface="Calibri" panose="020F0502020204030204" pitchFamily="34" charset="0"/>
                        <a:ea typeface="Calibri" panose="020F0502020204030204" pitchFamily="34" charset="0"/>
                      </a:endParaRPr>
                    </a:p>
                  </a:txBody>
                  <a:tcPr marL="25400" marR="25400" marT="0" marB="0" anchor="b"/>
                </a:tc>
                <a:extLst>
                  <a:ext uri="{0D108BD9-81ED-4DB2-BD59-A6C34878D82A}">
                    <a16:rowId xmlns:a16="http://schemas.microsoft.com/office/drawing/2014/main" val="1810813075"/>
                  </a:ext>
                </a:extLst>
              </a:tr>
              <a:tr h="295115">
                <a:tc>
                  <a:txBody>
                    <a:bodyPr/>
                    <a:lstStyle/>
                    <a:p>
                      <a:pPr algn="ctr" rtl="1">
                        <a:lnSpc>
                          <a:spcPct val="115000"/>
                        </a:lnSpc>
                        <a:spcAft>
                          <a:spcPts val="800"/>
                        </a:spcAft>
                      </a:pPr>
                      <a:r>
                        <a:rPr lang="ar-SA" sz="1100">
                          <a:effectLst/>
                        </a:rPr>
                        <a:t>החברה הערבית</a:t>
                      </a:r>
                      <a:endParaRPr lang="en-US" sz="1100">
                        <a:effectLst/>
                        <a:latin typeface="Calibri" panose="020F0502020204030204" pitchFamily="34" charset="0"/>
                        <a:ea typeface="Calibri" panose="020F0502020204030204" pitchFamily="34" charset="0"/>
                      </a:endParaRPr>
                    </a:p>
                  </a:txBody>
                  <a:tcPr marL="25400" marR="25400" marT="0" marB="0" anchor="b"/>
                </a:tc>
                <a:tc>
                  <a:txBody>
                    <a:bodyPr/>
                    <a:lstStyle/>
                    <a:p>
                      <a:pPr algn="ctr" rtl="1">
                        <a:lnSpc>
                          <a:spcPct val="115000"/>
                        </a:lnSpc>
                        <a:spcAft>
                          <a:spcPts val="800"/>
                        </a:spcAft>
                      </a:pPr>
                      <a:r>
                        <a:rPr lang="en-US" sz="1400" b="1" dirty="0">
                          <a:effectLst/>
                        </a:rPr>
                        <a:t>58.5</a:t>
                      </a:r>
                      <a:endParaRPr lang="en-US" sz="1400" b="1" dirty="0">
                        <a:effectLst/>
                        <a:latin typeface="Calibri" panose="020F0502020204030204" pitchFamily="34" charset="0"/>
                        <a:ea typeface="Calibri" panose="020F0502020204030204" pitchFamily="34" charset="0"/>
                      </a:endParaRPr>
                    </a:p>
                  </a:txBody>
                  <a:tcPr marL="25400" marR="25400" marT="0" marB="0" anchor="b"/>
                </a:tc>
                <a:tc>
                  <a:txBody>
                    <a:bodyPr/>
                    <a:lstStyle/>
                    <a:p>
                      <a:pPr algn="ctr" rtl="1">
                        <a:lnSpc>
                          <a:spcPct val="115000"/>
                        </a:lnSpc>
                        <a:spcAft>
                          <a:spcPts val="800"/>
                        </a:spcAft>
                      </a:pPr>
                      <a:r>
                        <a:rPr lang="en-US" sz="1100">
                          <a:effectLst/>
                        </a:rPr>
                        <a:t>88.2</a:t>
                      </a:r>
                      <a:endParaRPr lang="en-US" sz="1100">
                        <a:effectLst/>
                        <a:latin typeface="Calibri" panose="020F0502020204030204" pitchFamily="34" charset="0"/>
                        <a:ea typeface="Calibri" panose="020F0502020204030204" pitchFamily="34" charset="0"/>
                      </a:endParaRPr>
                    </a:p>
                  </a:txBody>
                  <a:tcPr marL="25400" marR="25400" marT="0" marB="0" anchor="b"/>
                </a:tc>
                <a:tc>
                  <a:txBody>
                    <a:bodyPr/>
                    <a:lstStyle/>
                    <a:p>
                      <a:pPr algn="ctr" rtl="1">
                        <a:lnSpc>
                          <a:spcPct val="115000"/>
                        </a:lnSpc>
                        <a:spcAft>
                          <a:spcPts val="800"/>
                        </a:spcAft>
                      </a:pPr>
                      <a:r>
                        <a:rPr lang="en-US" sz="1100" dirty="0">
                          <a:effectLst/>
                        </a:rPr>
                        <a:t>84.3</a:t>
                      </a:r>
                      <a:endParaRPr lang="en-US" sz="1100" dirty="0">
                        <a:effectLst/>
                        <a:latin typeface="Calibri" panose="020F0502020204030204" pitchFamily="34" charset="0"/>
                        <a:ea typeface="Calibri" panose="020F0502020204030204" pitchFamily="34" charset="0"/>
                      </a:endParaRPr>
                    </a:p>
                  </a:txBody>
                  <a:tcPr marL="25400" marR="25400" marT="0" marB="0" anchor="b"/>
                </a:tc>
                <a:tc>
                  <a:txBody>
                    <a:bodyPr/>
                    <a:lstStyle/>
                    <a:p>
                      <a:pPr algn="ctr" rtl="1">
                        <a:lnSpc>
                          <a:spcPct val="115000"/>
                        </a:lnSpc>
                        <a:spcAft>
                          <a:spcPts val="800"/>
                        </a:spcAft>
                      </a:pPr>
                      <a:r>
                        <a:rPr lang="en-US" sz="1100">
                          <a:effectLst/>
                        </a:rPr>
                        <a:t>81.5</a:t>
                      </a:r>
                      <a:endParaRPr lang="en-US" sz="1100">
                        <a:effectLst/>
                        <a:latin typeface="Calibri" panose="020F0502020204030204" pitchFamily="34" charset="0"/>
                        <a:ea typeface="Calibri" panose="020F0502020204030204" pitchFamily="34" charset="0"/>
                      </a:endParaRPr>
                    </a:p>
                  </a:txBody>
                  <a:tcPr marL="25400" marR="25400" marT="0" marB="0" anchor="b"/>
                </a:tc>
                <a:tc>
                  <a:txBody>
                    <a:bodyPr/>
                    <a:lstStyle/>
                    <a:p>
                      <a:pPr algn="ctr" rtl="1">
                        <a:lnSpc>
                          <a:spcPct val="115000"/>
                        </a:lnSpc>
                        <a:spcAft>
                          <a:spcPts val="800"/>
                        </a:spcAft>
                      </a:pPr>
                      <a:r>
                        <a:rPr lang="en-US" sz="1400" b="1" dirty="0">
                          <a:effectLst/>
                        </a:rPr>
                        <a:t>74.9</a:t>
                      </a:r>
                      <a:endParaRPr lang="en-US" sz="1100" b="1" dirty="0">
                        <a:effectLst/>
                        <a:latin typeface="Calibri" panose="020F0502020204030204" pitchFamily="34" charset="0"/>
                        <a:ea typeface="Calibri" panose="020F0502020204030204" pitchFamily="34" charset="0"/>
                      </a:endParaRPr>
                    </a:p>
                  </a:txBody>
                  <a:tcPr marL="25400" marR="25400" marT="0" marB="0" anchor="b"/>
                </a:tc>
                <a:extLst>
                  <a:ext uri="{0D108BD9-81ED-4DB2-BD59-A6C34878D82A}">
                    <a16:rowId xmlns:a16="http://schemas.microsoft.com/office/drawing/2014/main" val="2498838309"/>
                  </a:ext>
                </a:extLst>
              </a:tr>
            </a:tbl>
          </a:graphicData>
        </a:graphic>
      </p:graphicFrame>
    </p:spTree>
    <p:extLst>
      <p:ext uri="{BB962C8B-B14F-4D97-AF65-F5344CB8AC3E}">
        <p14:creationId xmlns:p14="http://schemas.microsoft.com/office/powerpoint/2010/main" val="3289237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5" name="Google Shape;165;p5"/>
          <p:cNvSpPr txBox="1"/>
          <p:nvPr/>
        </p:nvSpPr>
        <p:spPr>
          <a:xfrm>
            <a:off x="362396" y="1150968"/>
            <a:ext cx="11138749" cy="5632271"/>
          </a:xfrm>
          <a:prstGeom prst="rect">
            <a:avLst/>
          </a:prstGeom>
          <a:noFill/>
          <a:ln>
            <a:noFill/>
          </a:ln>
        </p:spPr>
        <p:txBody>
          <a:bodyPr spcFirstLastPara="1" wrap="square" lIns="91425" tIns="45700" rIns="91425" bIns="45700" anchor="t" anchorCtr="0">
            <a:spAutoFit/>
          </a:bodyPr>
          <a:lstStyle/>
          <a:p>
            <a:pPr marL="342900" indent="-342900">
              <a:lnSpc>
                <a:spcPct val="200000"/>
              </a:lnSpc>
              <a:buClr>
                <a:srgbClr val="000000"/>
              </a:buClr>
              <a:buSzPts val="2400"/>
              <a:buFontTx/>
              <a:buChar char="-"/>
            </a:pPr>
            <a:r>
              <a:rPr lang="he-IL" sz="2000" b="1" dirty="0">
                <a:solidFill>
                  <a:srgbClr val="323F4F"/>
                </a:solidFill>
                <a:latin typeface="Calibri" panose="020F0502020204030204" pitchFamily="34" charset="0"/>
              </a:rPr>
              <a:t>התחלה וסיום פעולת הוועדה בפיקוד העורף. </a:t>
            </a:r>
          </a:p>
          <a:p>
            <a:pPr marL="342900" indent="-342900">
              <a:lnSpc>
                <a:spcPct val="200000"/>
              </a:lnSpc>
              <a:buClr>
                <a:srgbClr val="000000"/>
              </a:buClr>
              <a:buSzPts val="2400"/>
              <a:buFontTx/>
              <a:buChar char="-"/>
            </a:pPr>
            <a:r>
              <a:rPr lang="he-IL" sz="2000" b="1" dirty="0">
                <a:solidFill>
                  <a:srgbClr val="323F4F"/>
                </a:solidFill>
                <a:latin typeface="Calibri" panose="020F0502020204030204" pitchFamily="34" charset="0"/>
              </a:rPr>
              <a:t>מיצוי העברת נכסים לרשויות המקומיות. </a:t>
            </a:r>
          </a:p>
          <a:p>
            <a:pPr marL="342900" indent="-342900">
              <a:lnSpc>
                <a:spcPct val="200000"/>
              </a:lnSpc>
              <a:buClr>
                <a:srgbClr val="000000"/>
              </a:buClr>
              <a:buSzPts val="2400"/>
              <a:buFontTx/>
              <a:buChar char="-"/>
            </a:pPr>
            <a:r>
              <a:rPr lang="he-IL" sz="2000" b="1" dirty="0">
                <a:solidFill>
                  <a:srgbClr val="323F4F"/>
                </a:solidFill>
                <a:latin typeface="Calibri" panose="020F0502020204030204" pitchFamily="34" charset="0"/>
              </a:rPr>
              <a:t>מיצוי מהלכי צמצום פערי הערכות לחירום מול המשרדים השונים והרשויות המקומיות. </a:t>
            </a:r>
          </a:p>
          <a:p>
            <a:pPr marL="342900" indent="-342900">
              <a:lnSpc>
                <a:spcPct val="200000"/>
              </a:lnSpc>
              <a:buClr>
                <a:srgbClr val="000000"/>
              </a:buClr>
              <a:buSzPts val="2400"/>
              <a:buFontTx/>
              <a:buChar char="-"/>
            </a:pPr>
            <a:r>
              <a:rPr lang="he-IL" sz="2000" b="1" dirty="0">
                <a:solidFill>
                  <a:srgbClr val="323F4F"/>
                </a:solidFill>
                <a:latin typeface="Calibri" panose="020F0502020204030204" pitchFamily="34" charset="0"/>
              </a:rPr>
              <a:t>אישור ואימון על תוכנית פעולה של המוקד לחירום. </a:t>
            </a:r>
          </a:p>
          <a:p>
            <a:pPr marL="342900" indent="-342900">
              <a:lnSpc>
                <a:spcPct val="200000"/>
              </a:lnSpc>
              <a:buClr>
                <a:srgbClr val="000000"/>
              </a:buClr>
              <a:buSzPts val="2400"/>
              <a:buFontTx/>
              <a:buChar char="-"/>
            </a:pPr>
            <a:r>
              <a:rPr lang="he-IL" sz="2000" b="1" dirty="0">
                <a:solidFill>
                  <a:srgbClr val="323F4F"/>
                </a:solidFill>
                <a:latin typeface="Calibri" panose="020F0502020204030204" pitchFamily="34" charset="0"/>
              </a:rPr>
              <a:t>מחקר הערכה על פעולת המוקד – המכון למחקרי ביטחון לאומי.  </a:t>
            </a:r>
          </a:p>
          <a:p>
            <a:pPr marL="342900" indent="-342900">
              <a:lnSpc>
                <a:spcPct val="200000"/>
              </a:lnSpc>
              <a:buClr>
                <a:srgbClr val="000000"/>
              </a:buClr>
              <a:buSzPts val="2400"/>
              <a:buFontTx/>
              <a:buChar char="-"/>
            </a:pPr>
            <a:r>
              <a:rPr lang="he-IL" sz="2000" b="1" dirty="0">
                <a:solidFill>
                  <a:srgbClr val="323F4F"/>
                </a:solidFill>
                <a:latin typeface="Calibri" panose="020F0502020204030204" pitchFamily="34" charset="0"/>
              </a:rPr>
              <a:t>כנס בנושא חוסן נפשי וקהילתי בבית הנשיא (+פרסום סקר) </a:t>
            </a:r>
          </a:p>
          <a:p>
            <a:pPr marL="342900" indent="-342900">
              <a:lnSpc>
                <a:spcPct val="200000"/>
              </a:lnSpc>
              <a:buClr>
                <a:srgbClr val="000000"/>
              </a:buClr>
              <a:buSzPts val="2400"/>
              <a:buFontTx/>
              <a:buChar char="-"/>
            </a:pPr>
            <a:r>
              <a:rPr lang="he-IL" sz="2000" b="1" dirty="0">
                <a:solidFill>
                  <a:srgbClr val="323F4F"/>
                </a:solidFill>
                <a:effectLst>
                  <a:outerShdw blurRad="38100" dist="38100" dir="2700000" algn="tl">
                    <a:srgbClr val="000000">
                      <a:alpha val="43137"/>
                    </a:srgbClr>
                  </a:outerShdw>
                </a:effectLst>
                <a:latin typeface="Calibri" panose="020F0502020204030204" pitchFamily="34" charset="0"/>
              </a:rPr>
              <a:t>עיגון תפיסת החירום ופעולת מוקד חירום לתמיכה ומידע (חוזה נצור במשרד, </a:t>
            </a:r>
            <a:r>
              <a:rPr lang="he-IL" sz="2000" b="1" dirty="0" err="1">
                <a:solidFill>
                  <a:srgbClr val="323F4F"/>
                </a:solidFill>
                <a:effectLst>
                  <a:outerShdw blurRad="38100" dist="38100" dir="2700000" algn="tl">
                    <a:srgbClr val="000000">
                      <a:alpha val="43137"/>
                    </a:srgbClr>
                  </a:outerShdw>
                </a:effectLst>
                <a:latin typeface="Calibri" panose="020F0502020204030204" pitchFamily="34" charset="0"/>
              </a:rPr>
              <a:t>פרויקטור</a:t>
            </a:r>
            <a:r>
              <a:rPr lang="he-IL" sz="2000" b="1" dirty="0">
                <a:solidFill>
                  <a:srgbClr val="323F4F"/>
                </a:solidFill>
                <a:effectLst>
                  <a:outerShdw blurRad="38100" dist="38100" dir="2700000" algn="tl">
                    <a:srgbClr val="000000">
                      <a:alpha val="43137"/>
                    </a:srgbClr>
                  </a:outerShdw>
                </a:effectLst>
                <a:latin typeface="Calibri" panose="020F0502020204030204" pitchFamily="34" charset="0"/>
              </a:rPr>
              <a:t> </a:t>
            </a:r>
            <a:r>
              <a:rPr lang="he-IL" sz="2000" b="1" dirty="0" err="1">
                <a:solidFill>
                  <a:srgbClr val="323F4F"/>
                </a:solidFill>
                <a:effectLst>
                  <a:outerShdw blurRad="38100" dist="38100" dir="2700000" algn="tl">
                    <a:srgbClr val="000000">
                      <a:alpha val="43137"/>
                    </a:srgbClr>
                  </a:outerShdw>
                </a:effectLst>
                <a:latin typeface="Calibri" panose="020F0502020204030204" pitchFamily="34" charset="0"/>
              </a:rPr>
              <a:t>בפק"ער</a:t>
            </a:r>
            <a:r>
              <a:rPr lang="he-IL" sz="2000" b="1" dirty="0">
                <a:solidFill>
                  <a:srgbClr val="323F4F"/>
                </a:solidFill>
                <a:effectLst>
                  <a:outerShdw blurRad="38100" dist="38100" dir="2700000" algn="tl">
                    <a:srgbClr val="000000">
                      <a:alpha val="43137"/>
                    </a:srgbClr>
                  </a:outerShdw>
                </a:effectLst>
                <a:latin typeface="Calibri" panose="020F0502020204030204" pitchFamily="34" charset="0"/>
              </a:rPr>
              <a:t>, החלטת ממשלה – תיקון פער מיגון) </a:t>
            </a:r>
          </a:p>
          <a:p>
            <a:pPr marR="0" lvl="0" algn="r" rtl="1">
              <a:lnSpc>
                <a:spcPct val="200000"/>
              </a:lnSpc>
              <a:spcBef>
                <a:spcPts val="0"/>
              </a:spcBef>
              <a:spcAft>
                <a:spcPts val="0"/>
              </a:spcAft>
              <a:buClr>
                <a:srgbClr val="000000"/>
              </a:buClr>
              <a:buSzPts val="2400"/>
            </a:pPr>
            <a:endParaRPr lang="he-IL" sz="2000" dirty="0">
              <a:solidFill>
                <a:srgbClr val="323F4F"/>
              </a:solidFill>
              <a:latin typeface="Calibri" panose="020F0502020204030204" pitchFamily="34" charset="0"/>
            </a:endParaRPr>
          </a:p>
        </p:txBody>
      </p:sp>
      <p:sp>
        <p:nvSpPr>
          <p:cNvPr id="2" name="כותרת 10">
            <a:extLst>
              <a:ext uri="{FF2B5EF4-FFF2-40B4-BE49-F238E27FC236}">
                <a16:creationId xmlns:a16="http://schemas.microsoft.com/office/drawing/2014/main" id="{7CE3A67B-6A7D-4E6F-D448-5000D1EF3952}"/>
              </a:ext>
            </a:extLst>
          </p:cNvPr>
          <p:cNvSpPr txBox="1">
            <a:spLocks/>
          </p:cNvSpPr>
          <p:nvPr/>
        </p:nvSpPr>
        <p:spPr>
          <a:xfrm>
            <a:off x="1007706" y="365126"/>
            <a:ext cx="10347682" cy="661241"/>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a:solidFill>
                  <a:srgbClr val="4BB58D"/>
                </a:solidFill>
                <a:latin typeface="Arial (Body)"/>
                <a:cs typeface="+mn-cs"/>
              </a:rPr>
              <a:t>פעולות להמשך: </a:t>
            </a:r>
          </a:p>
        </p:txBody>
      </p:sp>
      <p:cxnSp>
        <p:nvCxnSpPr>
          <p:cNvPr id="3" name="Straight Connector 2">
            <a:extLst>
              <a:ext uri="{FF2B5EF4-FFF2-40B4-BE49-F238E27FC236}">
                <a16:creationId xmlns:a16="http://schemas.microsoft.com/office/drawing/2014/main" id="{6E1C5919-1BA5-DF9B-1901-E52B75C8A2A4}"/>
              </a:ext>
            </a:extLst>
          </p:cNvPr>
          <p:cNvCxnSpPr>
            <a:cxnSpLocks/>
          </p:cNvCxnSpPr>
          <p:nvPr/>
        </p:nvCxnSpPr>
        <p:spPr>
          <a:xfrm flipH="1">
            <a:off x="1203649" y="989043"/>
            <a:ext cx="10049069" cy="0"/>
          </a:xfrm>
          <a:prstGeom prst="line">
            <a:avLst/>
          </a:prstGeom>
          <a:ln w="19050" cap="flat" cmpd="sng" algn="ctr">
            <a:solidFill>
              <a:srgbClr val="77C7A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031728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5" name="Google Shape;165;p5"/>
          <p:cNvSpPr txBox="1"/>
          <p:nvPr/>
        </p:nvSpPr>
        <p:spPr>
          <a:xfrm>
            <a:off x="723900" y="1150968"/>
            <a:ext cx="10777245" cy="5755381"/>
          </a:xfrm>
          <a:prstGeom prst="rect">
            <a:avLst/>
          </a:prstGeom>
          <a:noFill/>
          <a:ln>
            <a:noFill/>
          </a:ln>
        </p:spPr>
        <p:txBody>
          <a:bodyPr spcFirstLastPara="1" wrap="square" lIns="91425" tIns="45700" rIns="91425" bIns="45700" anchor="t" anchorCtr="0">
            <a:spAutoFit/>
          </a:bodyPr>
          <a:lstStyle/>
          <a:p>
            <a:pPr marR="0" lvl="0" algn="r" rtl="1">
              <a:lnSpc>
                <a:spcPct val="200000"/>
              </a:lnSpc>
              <a:spcBef>
                <a:spcPts val="0"/>
              </a:spcBef>
              <a:spcAft>
                <a:spcPts val="0"/>
              </a:spcAft>
              <a:buClr>
                <a:srgbClr val="000000"/>
              </a:buClr>
              <a:buSzPts val="2400"/>
            </a:pPr>
            <a:r>
              <a:rPr lang="he-IL" sz="2000" b="1" dirty="0">
                <a:solidFill>
                  <a:srgbClr val="323F4F"/>
                </a:solidFill>
                <a:latin typeface="Calibri" panose="020F0502020204030204" pitchFamily="34" charset="0"/>
              </a:rPr>
              <a:t>עד כה: </a:t>
            </a:r>
          </a:p>
          <a:p>
            <a:pPr marL="342900" marR="0" lvl="0" indent="-342900" algn="r" rtl="1">
              <a:lnSpc>
                <a:spcPct val="200000"/>
              </a:lnSpc>
              <a:spcBef>
                <a:spcPts val="0"/>
              </a:spcBef>
              <a:spcAft>
                <a:spcPts val="0"/>
              </a:spcAft>
              <a:buClr>
                <a:srgbClr val="000000"/>
              </a:buClr>
              <a:buSzPts val="2400"/>
              <a:buFontTx/>
              <a:buChar char="-"/>
            </a:pPr>
            <a:r>
              <a:rPr lang="he-IL" sz="2000" b="1" dirty="0">
                <a:solidFill>
                  <a:srgbClr val="323F4F"/>
                </a:solidFill>
                <a:latin typeface="Calibri" panose="020F0502020204030204" pitchFamily="34" charset="0"/>
              </a:rPr>
              <a:t>התקשרות ראשונה: 11 </a:t>
            </a:r>
            <a:r>
              <a:rPr lang="he-IL" sz="2000" b="1" dirty="0" err="1">
                <a:solidFill>
                  <a:srgbClr val="323F4F"/>
                </a:solidFill>
                <a:latin typeface="Calibri" panose="020F0502020204030204" pitchFamily="34" charset="0"/>
              </a:rPr>
              <a:t>לאוק</a:t>
            </a:r>
            <a:r>
              <a:rPr lang="he-IL" sz="2000" b="1" dirty="0">
                <a:solidFill>
                  <a:srgbClr val="323F4F"/>
                </a:solidFill>
                <a:latin typeface="Calibri" panose="020F0502020204030204" pitchFamily="34" charset="0"/>
              </a:rPr>
              <a:t> – 11 </a:t>
            </a:r>
            <a:r>
              <a:rPr lang="he-IL" sz="2000" b="1" dirty="0" err="1">
                <a:solidFill>
                  <a:srgbClr val="323F4F"/>
                </a:solidFill>
                <a:latin typeface="Calibri" panose="020F0502020204030204" pitchFamily="34" charset="0"/>
              </a:rPr>
              <a:t>לינו</a:t>
            </a:r>
            <a:r>
              <a:rPr lang="he-IL" sz="2000" b="1" dirty="0">
                <a:solidFill>
                  <a:srgbClr val="323F4F"/>
                </a:solidFill>
                <a:latin typeface="Calibri" panose="020F0502020204030204" pitchFamily="34" charset="0"/>
              </a:rPr>
              <a:t> </a:t>
            </a:r>
          </a:p>
          <a:p>
            <a:pPr marL="342900" marR="0" lvl="0" indent="-342900" algn="r" rtl="1">
              <a:lnSpc>
                <a:spcPct val="200000"/>
              </a:lnSpc>
              <a:spcBef>
                <a:spcPts val="0"/>
              </a:spcBef>
              <a:spcAft>
                <a:spcPts val="0"/>
              </a:spcAft>
              <a:buClr>
                <a:srgbClr val="000000"/>
              </a:buClr>
              <a:buSzPts val="2400"/>
              <a:buFontTx/>
              <a:buChar char="-"/>
            </a:pPr>
            <a:r>
              <a:rPr lang="he-IL" sz="2000" b="1" dirty="0">
                <a:solidFill>
                  <a:srgbClr val="323F4F"/>
                </a:solidFill>
                <a:latin typeface="Calibri" panose="020F0502020204030204" pitchFamily="34" charset="0"/>
              </a:rPr>
              <a:t>הארכת התקשרות ראשונה על בסיס יתרות: 12 </a:t>
            </a:r>
            <a:r>
              <a:rPr lang="he-IL" sz="2000" b="1" dirty="0" err="1">
                <a:solidFill>
                  <a:srgbClr val="323F4F"/>
                </a:solidFill>
                <a:latin typeface="Calibri" panose="020F0502020204030204" pitchFamily="34" charset="0"/>
              </a:rPr>
              <a:t>לינו</a:t>
            </a:r>
            <a:r>
              <a:rPr lang="he-IL" sz="2000" b="1" dirty="0">
                <a:solidFill>
                  <a:srgbClr val="323F4F"/>
                </a:solidFill>
                <a:latin typeface="Calibri" panose="020F0502020204030204" pitchFamily="34" charset="0"/>
              </a:rPr>
              <a:t> – 12 </a:t>
            </a:r>
            <a:r>
              <a:rPr lang="he-IL" sz="2000" b="1" dirty="0" err="1">
                <a:solidFill>
                  <a:srgbClr val="323F4F"/>
                </a:solidFill>
                <a:latin typeface="Calibri" panose="020F0502020204030204" pitchFamily="34" charset="0"/>
              </a:rPr>
              <a:t>לפבר</a:t>
            </a:r>
            <a:r>
              <a:rPr lang="he-IL" sz="2000" b="1" dirty="0">
                <a:solidFill>
                  <a:srgbClr val="323F4F"/>
                </a:solidFill>
                <a:latin typeface="Calibri" panose="020F0502020204030204" pitchFamily="34" charset="0"/>
              </a:rPr>
              <a:t> </a:t>
            </a:r>
          </a:p>
          <a:p>
            <a:pPr marL="342900" marR="0" lvl="0" indent="-342900" algn="r" rtl="1">
              <a:lnSpc>
                <a:spcPct val="200000"/>
              </a:lnSpc>
              <a:spcBef>
                <a:spcPts val="0"/>
              </a:spcBef>
              <a:spcAft>
                <a:spcPts val="0"/>
              </a:spcAft>
              <a:buClr>
                <a:srgbClr val="000000"/>
              </a:buClr>
              <a:buSzPts val="2400"/>
              <a:buFontTx/>
              <a:buChar char="-"/>
            </a:pPr>
            <a:r>
              <a:rPr lang="he-IL" sz="2000" b="1" dirty="0">
                <a:solidFill>
                  <a:srgbClr val="323F4F"/>
                </a:solidFill>
                <a:latin typeface="Calibri" panose="020F0502020204030204" pitchFamily="34" charset="0"/>
              </a:rPr>
              <a:t>התקשרות שניה: 13 </a:t>
            </a:r>
            <a:r>
              <a:rPr lang="he-IL" sz="2000" b="1" dirty="0" err="1">
                <a:solidFill>
                  <a:srgbClr val="323F4F"/>
                </a:solidFill>
                <a:latin typeface="Calibri" panose="020F0502020204030204" pitchFamily="34" charset="0"/>
              </a:rPr>
              <a:t>לפבר</a:t>
            </a:r>
            <a:r>
              <a:rPr lang="he-IL" sz="2000" b="1" dirty="0">
                <a:solidFill>
                  <a:srgbClr val="323F4F"/>
                </a:solidFill>
                <a:latin typeface="Calibri" panose="020F0502020204030204" pitchFamily="34" charset="0"/>
              </a:rPr>
              <a:t> – 13 למאי </a:t>
            </a:r>
          </a:p>
          <a:p>
            <a:pPr marR="0" lvl="0" algn="r" rtl="1">
              <a:lnSpc>
                <a:spcPct val="200000"/>
              </a:lnSpc>
              <a:spcBef>
                <a:spcPts val="0"/>
              </a:spcBef>
              <a:spcAft>
                <a:spcPts val="0"/>
              </a:spcAft>
              <a:buClr>
                <a:srgbClr val="000000"/>
              </a:buClr>
              <a:buSzPts val="2400"/>
            </a:pPr>
            <a:r>
              <a:rPr lang="he-IL" sz="2400" b="1" dirty="0">
                <a:solidFill>
                  <a:srgbClr val="323F4F"/>
                </a:solidFill>
                <a:effectLst>
                  <a:outerShdw blurRad="38100" dist="38100" dir="2700000" algn="tl">
                    <a:srgbClr val="000000">
                      <a:alpha val="43137"/>
                    </a:srgbClr>
                  </a:outerShdw>
                </a:effectLst>
                <a:latin typeface="Calibri" panose="020F0502020204030204" pitchFamily="34" charset="0"/>
              </a:rPr>
              <a:t>הצעה להמשך – פעולה כל עוד המצב המיוחד בעורף נמשך </a:t>
            </a:r>
          </a:p>
          <a:p>
            <a:pPr marL="342900" marR="0" lvl="0" indent="-342900" algn="r" rtl="1">
              <a:lnSpc>
                <a:spcPct val="200000"/>
              </a:lnSpc>
              <a:spcBef>
                <a:spcPts val="0"/>
              </a:spcBef>
              <a:spcAft>
                <a:spcPts val="0"/>
              </a:spcAft>
              <a:buClr>
                <a:srgbClr val="000000"/>
              </a:buClr>
              <a:buSzPts val="2400"/>
              <a:buFontTx/>
              <a:buChar char="-"/>
            </a:pPr>
            <a:r>
              <a:rPr lang="he-IL" sz="2000" b="1" dirty="0">
                <a:solidFill>
                  <a:srgbClr val="323F4F"/>
                </a:solidFill>
                <a:latin typeface="Calibri" panose="020F0502020204030204" pitchFamily="34" charset="0"/>
              </a:rPr>
              <a:t>הארכת התקשרות נוכחית על בסיס יתרות ב - 18 יום עד סוף מאי. </a:t>
            </a:r>
          </a:p>
          <a:p>
            <a:pPr marL="342900" marR="0" lvl="0" indent="-342900" algn="r" rtl="1">
              <a:lnSpc>
                <a:spcPct val="200000"/>
              </a:lnSpc>
              <a:spcBef>
                <a:spcPts val="0"/>
              </a:spcBef>
              <a:spcAft>
                <a:spcPts val="0"/>
              </a:spcAft>
              <a:buClr>
                <a:srgbClr val="000000"/>
              </a:buClr>
              <a:buSzPts val="2400"/>
              <a:buFontTx/>
              <a:buChar char="-"/>
            </a:pPr>
            <a:r>
              <a:rPr lang="he-IL" sz="2000" b="1" dirty="0">
                <a:solidFill>
                  <a:srgbClr val="323F4F"/>
                </a:solidFill>
                <a:latin typeface="Calibri" panose="020F0502020204030204" pitchFamily="34" charset="0"/>
              </a:rPr>
              <a:t>התקשרות חדשה ל 4 חודשים החל מה 1 ליוני כולל סעיף סיום פעולה מוקדם -  3 שבועות לאחר חזרה לשגרה. </a:t>
            </a:r>
          </a:p>
          <a:p>
            <a:pPr marR="0" lvl="0" algn="r" rtl="1">
              <a:lnSpc>
                <a:spcPct val="200000"/>
              </a:lnSpc>
              <a:spcBef>
                <a:spcPts val="0"/>
              </a:spcBef>
              <a:spcAft>
                <a:spcPts val="0"/>
              </a:spcAft>
              <a:buClr>
                <a:srgbClr val="000000"/>
              </a:buClr>
              <a:buSzPts val="2400"/>
            </a:pPr>
            <a:endParaRPr lang="he-IL" sz="2000" dirty="0">
              <a:solidFill>
                <a:srgbClr val="323F4F"/>
              </a:solidFill>
              <a:latin typeface="Calibri" panose="020F0502020204030204" pitchFamily="34" charset="0"/>
            </a:endParaRPr>
          </a:p>
        </p:txBody>
      </p:sp>
      <p:sp>
        <p:nvSpPr>
          <p:cNvPr id="2" name="כותרת 10">
            <a:extLst>
              <a:ext uri="{FF2B5EF4-FFF2-40B4-BE49-F238E27FC236}">
                <a16:creationId xmlns:a16="http://schemas.microsoft.com/office/drawing/2014/main" id="{7CE3A67B-6A7D-4E6F-D448-5000D1EF3952}"/>
              </a:ext>
            </a:extLst>
          </p:cNvPr>
          <p:cNvSpPr txBox="1">
            <a:spLocks/>
          </p:cNvSpPr>
          <p:nvPr/>
        </p:nvSpPr>
        <p:spPr>
          <a:xfrm>
            <a:off x="1007706" y="365126"/>
            <a:ext cx="10347682" cy="661241"/>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a:solidFill>
                  <a:srgbClr val="4BB58D"/>
                </a:solidFill>
                <a:effectLst>
                  <a:outerShdw blurRad="38100" dist="38100" dir="2700000" algn="tl">
                    <a:srgbClr val="000000">
                      <a:alpha val="43137"/>
                    </a:srgbClr>
                  </a:outerShdw>
                </a:effectLst>
                <a:latin typeface="Arial (Body)"/>
                <a:cs typeface="+mn-cs"/>
              </a:rPr>
              <a:t>התקשרות </a:t>
            </a:r>
          </a:p>
        </p:txBody>
      </p:sp>
      <p:cxnSp>
        <p:nvCxnSpPr>
          <p:cNvPr id="3" name="Straight Connector 2">
            <a:extLst>
              <a:ext uri="{FF2B5EF4-FFF2-40B4-BE49-F238E27FC236}">
                <a16:creationId xmlns:a16="http://schemas.microsoft.com/office/drawing/2014/main" id="{6E1C5919-1BA5-DF9B-1901-E52B75C8A2A4}"/>
              </a:ext>
            </a:extLst>
          </p:cNvPr>
          <p:cNvCxnSpPr>
            <a:cxnSpLocks/>
          </p:cNvCxnSpPr>
          <p:nvPr/>
        </p:nvCxnSpPr>
        <p:spPr>
          <a:xfrm flipH="1">
            <a:off x="1203649" y="989043"/>
            <a:ext cx="10049069" cy="0"/>
          </a:xfrm>
          <a:prstGeom prst="line">
            <a:avLst/>
          </a:prstGeom>
          <a:ln w="19050" cap="flat" cmpd="sng" algn="ctr">
            <a:solidFill>
              <a:srgbClr val="77C7A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247232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9B608662-E899-B66D-D525-EC270162CD81}"/>
              </a:ext>
            </a:extLst>
          </p:cNvPr>
          <p:cNvSpPr>
            <a:spLocks noGrp="1"/>
          </p:cNvSpPr>
          <p:nvPr>
            <p:ph type="title"/>
          </p:nvPr>
        </p:nvSpPr>
        <p:spPr>
          <a:xfrm>
            <a:off x="840534" y="4608512"/>
            <a:ext cx="10515600" cy="1325563"/>
          </a:xfrm>
        </p:spPr>
        <p:txBody>
          <a:bodyPr>
            <a:noAutofit/>
          </a:bodyPr>
          <a:lstStyle/>
          <a:p>
            <a:pPr algn="ctr" rtl="1">
              <a:spcBef>
                <a:spcPts val="0"/>
              </a:spcBef>
              <a:spcAft>
                <a:spcPts val="0"/>
              </a:spcAft>
            </a:pPr>
            <a:r>
              <a:rPr lang="he-IL" sz="1800" b="0" i="0" u="none" strike="noStrike" dirty="0">
                <a:solidFill>
                  <a:schemeClr val="bg1"/>
                </a:solidFill>
                <a:effectLst/>
                <a:latin typeface="Calibri" panose="020F0502020204030204" pitchFamily="34" charset="0"/>
                <a:cs typeface="+mn-cs"/>
              </a:rPr>
              <a:t>חוסנה של החברה הישראלית במשבר הקורונה / </a:t>
            </a:r>
            <a:r>
              <a:rPr lang="en-US" sz="1800" b="0" i="0" u="none" strike="noStrike" dirty="0">
                <a:solidFill>
                  <a:schemeClr val="bg1"/>
                </a:solidFill>
                <a:effectLst/>
                <a:latin typeface="Calibri" panose="020F0502020204030204" pitchFamily="34" charset="0"/>
                <a:cs typeface="+mn-cs"/>
              </a:rPr>
              <a:t>INSS </a:t>
            </a:r>
            <a:r>
              <a:rPr lang="he-IL" sz="1800" b="0" i="0" u="none" strike="noStrike" dirty="0">
                <a:solidFill>
                  <a:schemeClr val="bg1"/>
                </a:solidFill>
                <a:effectLst/>
                <a:latin typeface="Calibri" panose="020F0502020204030204" pitchFamily="34" charset="0"/>
                <a:cs typeface="+mn-cs"/>
              </a:rPr>
              <a:t> פברואר 2021 </a:t>
            </a:r>
            <a:br>
              <a:rPr lang="he-IL" sz="1800" b="0" i="0" u="none" strike="noStrike" dirty="0">
                <a:solidFill>
                  <a:schemeClr val="bg1"/>
                </a:solidFill>
                <a:effectLst/>
                <a:latin typeface="Calibri" panose="020F0502020204030204" pitchFamily="34" charset="0"/>
                <a:cs typeface="+mn-cs"/>
              </a:rPr>
            </a:br>
            <a:r>
              <a:rPr lang="he-IL" sz="1800" b="0" i="0" u="none" strike="noStrike" dirty="0">
                <a:solidFill>
                  <a:schemeClr val="bg1"/>
                </a:solidFill>
                <a:effectLst/>
                <a:latin typeface="Calibri" panose="020F0502020204030204" pitchFamily="34" charset="0"/>
                <a:cs typeface="+mn-cs"/>
              </a:rPr>
              <a:t>אפרים לביא, מאיר אלרן, ח'דר סואעד, שמואל אבן </a:t>
            </a:r>
            <a:endParaRPr lang="he-IL" sz="1500" dirty="0">
              <a:solidFill>
                <a:schemeClr val="bg1"/>
              </a:solidFill>
              <a:cs typeface="+mn-cs"/>
            </a:endParaRPr>
          </a:p>
        </p:txBody>
      </p:sp>
      <p:sp>
        <p:nvSpPr>
          <p:cNvPr id="6" name="מציין מיקום תוכן 5">
            <a:extLst>
              <a:ext uri="{FF2B5EF4-FFF2-40B4-BE49-F238E27FC236}">
                <a16:creationId xmlns:a16="http://schemas.microsoft.com/office/drawing/2014/main" id="{B845D955-1A86-B7F2-AB6A-978C6C67E7FC}"/>
              </a:ext>
            </a:extLst>
          </p:cNvPr>
          <p:cNvSpPr>
            <a:spLocks noGrp="1"/>
          </p:cNvSpPr>
          <p:nvPr>
            <p:ph sz="half" idx="2"/>
          </p:nvPr>
        </p:nvSpPr>
        <p:spPr>
          <a:xfrm>
            <a:off x="688967" y="1586706"/>
            <a:ext cx="5157787" cy="2811614"/>
          </a:xfrm>
        </p:spPr>
        <p:txBody>
          <a:bodyPr>
            <a:noAutofit/>
          </a:bodyPr>
          <a:lstStyle/>
          <a:p>
            <a:pPr marL="0" indent="0" algn="r" rtl="1">
              <a:spcBef>
                <a:spcPts val="0"/>
              </a:spcBef>
              <a:spcAft>
                <a:spcPts val="0"/>
              </a:spcAft>
              <a:buNone/>
            </a:pPr>
            <a:r>
              <a:rPr lang="he-IL" sz="2500" b="0" i="0" u="none" strike="noStrike" dirty="0">
                <a:solidFill>
                  <a:schemeClr val="tx2">
                    <a:lumMod val="75000"/>
                  </a:schemeClr>
                </a:solidFill>
                <a:effectLst/>
                <a:latin typeface="Calibri" panose="020F0502020204030204" pitchFamily="34" charset="0"/>
              </a:rPr>
              <a:t>"המוכנות וההיערכות לחירום נמצאות בשולי סדר היום של בעלי התפקידים ברוב הרשויות המקומיות.</a:t>
            </a:r>
            <a:br>
              <a:rPr lang="en-US" sz="2500" b="0" i="0" u="none" strike="noStrike" dirty="0">
                <a:solidFill>
                  <a:schemeClr val="tx2">
                    <a:lumMod val="75000"/>
                  </a:schemeClr>
                </a:solidFill>
                <a:effectLst/>
                <a:latin typeface="Calibri" panose="020F0502020204030204" pitchFamily="34" charset="0"/>
              </a:rPr>
            </a:br>
            <a:r>
              <a:rPr lang="he-IL" sz="2500" b="1" i="0" u="none" strike="noStrike" dirty="0">
                <a:solidFill>
                  <a:schemeClr val="tx2">
                    <a:lumMod val="75000"/>
                  </a:schemeClr>
                </a:solidFill>
                <a:effectLst/>
                <a:latin typeface="Calibri" panose="020F0502020204030204" pitchFamily="34" charset="0"/>
              </a:rPr>
              <a:t>התמודדות התושבים עם קשיי היום־יום </a:t>
            </a:r>
            <a:r>
              <a:rPr lang="he-IL" sz="2500" b="0" i="0" u="none" strike="noStrike" dirty="0">
                <a:solidFill>
                  <a:schemeClr val="tx2">
                    <a:lumMod val="75000"/>
                  </a:schemeClr>
                </a:solidFill>
                <a:effectLst/>
                <a:latin typeface="Calibri" panose="020F0502020204030204" pitchFamily="34" charset="0"/>
              </a:rPr>
              <a:t>ואדישותם לחירום משפיעים אף הם על יחסה של הרשות לתחום ומונעים ממנה לראות בו שדה פעולה חיוני."</a:t>
            </a:r>
            <a:endParaRPr lang="he-IL" sz="2500" b="0" dirty="0">
              <a:solidFill>
                <a:schemeClr val="tx2">
                  <a:lumMod val="75000"/>
                </a:schemeClr>
              </a:solidFill>
              <a:effectLst/>
            </a:endParaRPr>
          </a:p>
          <a:p>
            <a:pPr marL="0" indent="0">
              <a:buNone/>
            </a:pPr>
            <a:br>
              <a:rPr lang="he-IL" sz="2500" b="0" dirty="0">
                <a:solidFill>
                  <a:schemeClr val="tx2">
                    <a:lumMod val="75000"/>
                  </a:schemeClr>
                </a:solidFill>
                <a:effectLst/>
              </a:rPr>
            </a:br>
            <a:endParaRPr lang="he-IL" sz="2500" b="0" dirty="0">
              <a:solidFill>
                <a:schemeClr val="tx2">
                  <a:lumMod val="75000"/>
                </a:schemeClr>
              </a:solidFill>
              <a:effectLst/>
            </a:endParaRPr>
          </a:p>
        </p:txBody>
      </p:sp>
      <p:sp>
        <p:nvSpPr>
          <p:cNvPr id="8" name="מציין מיקום תוכן 7">
            <a:extLst>
              <a:ext uri="{FF2B5EF4-FFF2-40B4-BE49-F238E27FC236}">
                <a16:creationId xmlns:a16="http://schemas.microsoft.com/office/drawing/2014/main" id="{06C465FB-47C8-0D00-364E-4EF1F621A0F7}"/>
              </a:ext>
            </a:extLst>
          </p:cNvPr>
          <p:cNvSpPr>
            <a:spLocks noGrp="1"/>
          </p:cNvSpPr>
          <p:nvPr>
            <p:ph sz="quarter" idx="4"/>
          </p:nvPr>
        </p:nvSpPr>
        <p:spPr>
          <a:xfrm>
            <a:off x="6371440" y="1586706"/>
            <a:ext cx="5183188" cy="3684588"/>
          </a:xfrm>
        </p:spPr>
        <p:txBody>
          <a:bodyPr>
            <a:normAutofit/>
          </a:bodyPr>
          <a:lstStyle/>
          <a:p>
            <a:pPr marL="0" indent="0" rtl="1">
              <a:spcBef>
                <a:spcPts val="0"/>
              </a:spcBef>
              <a:spcAft>
                <a:spcPts val="0"/>
              </a:spcAft>
              <a:buNone/>
            </a:pPr>
            <a:r>
              <a:rPr lang="he-IL" sz="2500" b="0" i="0" u="none" strike="noStrike" dirty="0">
                <a:solidFill>
                  <a:schemeClr val="tx2">
                    <a:lumMod val="75000"/>
                  </a:schemeClr>
                </a:solidFill>
                <a:effectLst/>
                <a:latin typeface="Calibri" panose="020F0502020204030204" pitchFamily="34" charset="0"/>
              </a:rPr>
              <a:t>"</a:t>
            </a:r>
            <a:r>
              <a:rPr lang="he-IL" sz="2500" b="1" i="0" u="none" strike="noStrike" dirty="0">
                <a:solidFill>
                  <a:schemeClr val="tx2">
                    <a:lumMod val="75000"/>
                  </a:schemeClr>
                </a:solidFill>
                <a:effectLst/>
                <a:latin typeface="Calibri" panose="020F0502020204030204" pitchFamily="34" charset="0"/>
              </a:rPr>
              <a:t>המחסור במשאבים ובתקציבים </a:t>
            </a:r>
            <a:r>
              <a:rPr lang="he-IL" sz="2500" b="0" i="0" u="none" strike="noStrike" dirty="0">
                <a:solidFill>
                  <a:schemeClr val="tx2">
                    <a:lumMod val="75000"/>
                  </a:schemeClr>
                </a:solidFill>
                <a:effectLst/>
                <a:latin typeface="Calibri" panose="020F0502020204030204" pitchFamily="34" charset="0"/>
              </a:rPr>
              <a:t>המיועדים להכנת היישובים הערביים למצבי חירום לא אפשר העלאת הנושא על סדר היום של התושבים, ותרם במידה ניכרת לחוסר המודעות לחשיבותו ולהשלכותיו על התושבים ועל היישובים. התוצאה היא רמת היערכות נמוכה של הציבור הערבי לחירום"</a:t>
            </a:r>
            <a:endParaRPr lang="he-IL" sz="2500" b="0" dirty="0">
              <a:solidFill>
                <a:schemeClr val="tx2">
                  <a:lumMod val="75000"/>
                </a:schemeClr>
              </a:solidFill>
              <a:effectLst/>
            </a:endParaRPr>
          </a:p>
          <a:p>
            <a:pPr marL="0" indent="0">
              <a:buNone/>
            </a:pPr>
            <a:br>
              <a:rPr lang="he-IL" sz="2500" b="0" dirty="0">
                <a:solidFill>
                  <a:schemeClr val="tx2">
                    <a:lumMod val="75000"/>
                  </a:schemeClr>
                </a:solidFill>
                <a:effectLst/>
              </a:rPr>
            </a:br>
            <a:endParaRPr lang="he-IL" sz="2500" b="0" dirty="0">
              <a:solidFill>
                <a:schemeClr val="tx2">
                  <a:lumMod val="75000"/>
                </a:schemeClr>
              </a:solidFill>
              <a:effectLst/>
            </a:endParaRPr>
          </a:p>
        </p:txBody>
      </p:sp>
      <p:pic>
        <p:nvPicPr>
          <p:cNvPr id="2" name="Graphic 1">
            <a:extLst>
              <a:ext uri="{FF2B5EF4-FFF2-40B4-BE49-F238E27FC236}">
                <a16:creationId xmlns:a16="http://schemas.microsoft.com/office/drawing/2014/main" id="{E34515B1-BC71-7F9B-31A9-0395824C91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5923" y="641479"/>
            <a:ext cx="5630077" cy="3988837"/>
          </a:xfrm>
          <a:prstGeom prst="rect">
            <a:avLst/>
          </a:prstGeom>
        </p:spPr>
      </p:pic>
      <p:pic>
        <p:nvPicPr>
          <p:cNvPr id="3" name="Graphic 2">
            <a:extLst>
              <a:ext uri="{FF2B5EF4-FFF2-40B4-BE49-F238E27FC236}">
                <a16:creationId xmlns:a16="http://schemas.microsoft.com/office/drawing/2014/main" id="{B4547812-0DC8-2785-5E96-3AC70A0FAD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72200" y="641479"/>
            <a:ext cx="5630077" cy="3988837"/>
          </a:xfrm>
          <a:prstGeom prst="rect">
            <a:avLst/>
          </a:prstGeom>
        </p:spPr>
      </p:pic>
      <p:pic>
        <p:nvPicPr>
          <p:cNvPr id="9" name="Graphic 8">
            <a:extLst>
              <a:ext uri="{FF2B5EF4-FFF2-40B4-BE49-F238E27FC236}">
                <a16:creationId xmlns:a16="http://schemas.microsoft.com/office/drawing/2014/main" id="{B2C7CBCE-FA88-DB79-2757-952E77647E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67571" y="641479"/>
            <a:ext cx="2609605" cy="683468"/>
          </a:xfrm>
          <a:prstGeom prst="rect">
            <a:avLst/>
          </a:prstGeom>
        </p:spPr>
      </p:pic>
      <p:pic>
        <p:nvPicPr>
          <p:cNvPr id="10" name="Graphic 9">
            <a:extLst>
              <a:ext uri="{FF2B5EF4-FFF2-40B4-BE49-F238E27FC236}">
                <a16:creationId xmlns:a16="http://schemas.microsoft.com/office/drawing/2014/main" id="{1A300D42-0E43-E464-C543-FFC492E7F7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82435" y="652717"/>
            <a:ext cx="2609605" cy="683468"/>
          </a:xfrm>
          <a:prstGeom prst="rect">
            <a:avLst/>
          </a:prstGeom>
        </p:spPr>
      </p:pic>
      <p:sp>
        <p:nvSpPr>
          <p:cNvPr id="7" name="מציין מיקום טקסט 6">
            <a:extLst>
              <a:ext uri="{FF2B5EF4-FFF2-40B4-BE49-F238E27FC236}">
                <a16:creationId xmlns:a16="http://schemas.microsoft.com/office/drawing/2014/main" id="{1EF05D82-1F39-A00A-F7FB-2B56956F5FC2}"/>
              </a:ext>
            </a:extLst>
          </p:cNvPr>
          <p:cNvSpPr>
            <a:spLocks noGrp="1"/>
          </p:cNvSpPr>
          <p:nvPr>
            <p:ph type="body" sz="quarter" idx="3"/>
          </p:nvPr>
        </p:nvSpPr>
        <p:spPr>
          <a:xfrm>
            <a:off x="8340772" y="821195"/>
            <a:ext cx="1292929" cy="364128"/>
          </a:xfrm>
        </p:spPr>
        <p:txBody>
          <a:bodyPr>
            <a:noAutofit/>
          </a:bodyPr>
          <a:lstStyle/>
          <a:p>
            <a:pPr algn="ctr"/>
            <a:r>
              <a:rPr lang="he-IL" sz="2500" dirty="0">
                <a:solidFill>
                  <a:schemeClr val="tx2">
                    <a:lumMod val="75000"/>
                  </a:schemeClr>
                </a:solidFill>
              </a:rPr>
              <a:t>משאבים </a:t>
            </a:r>
          </a:p>
        </p:txBody>
      </p:sp>
      <p:sp>
        <p:nvSpPr>
          <p:cNvPr id="5" name="מציין מיקום טקסט 4">
            <a:extLst>
              <a:ext uri="{FF2B5EF4-FFF2-40B4-BE49-F238E27FC236}">
                <a16:creationId xmlns:a16="http://schemas.microsoft.com/office/drawing/2014/main" id="{2F3C9C5E-A448-0F89-6CD9-3AA9A590B95F}"/>
              </a:ext>
            </a:extLst>
          </p:cNvPr>
          <p:cNvSpPr>
            <a:spLocks noGrp="1"/>
          </p:cNvSpPr>
          <p:nvPr>
            <p:ph type="body" idx="1"/>
          </p:nvPr>
        </p:nvSpPr>
        <p:spPr>
          <a:xfrm>
            <a:off x="2152565" y="667001"/>
            <a:ext cx="2420953" cy="519663"/>
          </a:xfrm>
        </p:spPr>
        <p:txBody>
          <a:bodyPr>
            <a:normAutofit/>
          </a:bodyPr>
          <a:lstStyle/>
          <a:p>
            <a:pPr algn="ctr"/>
            <a:r>
              <a:rPr lang="he-IL" sz="2500" dirty="0">
                <a:solidFill>
                  <a:schemeClr val="tx2">
                    <a:lumMod val="75000"/>
                  </a:schemeClr>
                </a:solidFill>
              </a:rPr>
              <a:t>ביטחון </a:t>
            </a:r>
            <a:r>
              <a:rPr lang="en-US" sz="2500" dirty="0">
                <a:solidFill>
                  <a:schemeClr val="tx2">
                    <a:lumMod val="75000"/>
                  </a:schemeClr>
                </a:solidFill>
              </a:rPr>
              <a:t>VS</a:t>
            </a:r>
            <a:r>
              <a:rPr lang="he-IL" sz="2500" dirty="0">
                <a:solidFill>
                  <a:schemeClr val="tx2">
                    <a:lumMod val="75000"/>
                  </a:schemeClr>
                </a:solidFill>
              </a:rPr>
              <a:t> כלכלה </a:t>
            </a:r>
          </a:p>
        </p:txBody>
      </p:sp>
    </p:spTree>
    <p:extLst>
      <p:ext uri="{BB962C8B-B14F-4D97-AF65-F5344CB8AC3E}">
        <p14:creationId xmlns:p14="http://schemas.microsoft.com/office/powerpoint/2010/main" val="760804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AF5F42AC-AD7E-2E52-DC93-5A638D27D945}"/>
              </a:ext>
            </a:extLst>
          </p:cNvPr>
          <p:cNvSpPr/>
          <p:nvPr/>
        </p:nvSpPr>
        <p:spPr>
          <a:xfrm>
            <a:off x="6611744" y="2011747"/>
            <a:ext cx="3594430" cy="2316264"/>
          </a:xfrm>
          <a:prstGeom prst="roundRect">
            <a:avLst>
              <a:gd name="adj" fmla="val 8831"/>
            </a:avLst>
          </a:prstGeom>
          <a:gradFill>
            <a:gsLst>
              <a:gs pos="0">
                <a:srgbClr val="FFFFFF">
                  <a:alpha val="11000"/>
                </a:srgbClr>
              </a:gs>
              <a:gs pos="100000">
                <a:srgbClr val="FFFFFF">
                  <a:alpha val="21000"/>
                </a:srgbClr>
              </a:gs>
            </a:gsLst>
            <a:lin ang="2700000" scaled="0"/>
          </a:gradFill>
          <a:ln w="12700">
            <a:gradFill>
              <a:gsLst>
                <a:gs pos="35000">
                  <a:schemeClr val="bg1">
                    <a:alpha val="70000"/>
                  </a:schemeClr>
                </a:gs>
                <a:gs pos="100000">
                  <a:schemeClr val="accent1">
                    <a:lumMod val="30000"/>
                    <a:lumOff val="70000"/>
                    <a:alpha val="1000"/>
                  </a:schemeClr>
                </a:gs>
              </a:gsLst>
              <a:lin ang="5400000" scaled="1"/>
            </a:grad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 name="מציין מיקום תוכן 2">
            <a:extLst>
              <a:ext uri="{FF2B5EF4-FFF2-40B4-BE49-F238E27FC236}">
                <a16:creationId xmlns:a16="http://schemas.microsoft.com/office/drawing/2014/main" id="{89F29255-79C7-13D6-C73E-F6FD2558F076}"/>
              </a:ext>
            </a:extLst>
          </p:cNvPr>
          <p:cNvSpPr>
            <a:spLocks noGrp="1"/>
          </p:cNvSpPr>
          <p:nvPr>
            <p:ph idx="1"/>
          </p:nvPr>
        </p:nvSpPr>
        <p:spPr>
          <a:xfrm>
            <a:off x="6811346" y="2551352"/>
            <a:ext cx="3195226" cy="1557600"/>
          </a:xfrm>
        </p:spPr>
        <p:txBody>
          <a:bodyPr>
            <a:normAutofit/>
          </a:bodyPr>
          <a:lstStyle/>
          <a:p>
            <a:pPr marL="0" indent="0" algn="ctr">
              <a:buNone/>
            </a:pPr>
            <a:r>
              <a:rPr lang="he-IL" sz="2500" dirty="0">
                <a:solidFill>
                  <a:schemeClr val="tx2">
                    <a:lumMod val="75000"/>
                  </a:schemeClr>
                </a:solidFill>
              </a:rPr>
              <a:t>יש הכרה משמעותית בצורך לצמצם פערים בתחומי השגרה,</a:t>
            </a:r>
            <a:br>
              <a:rPr lang="en-US" sz="2500" dirty="0">
                <a:solidFill>
                  <a:schemeClr val="tx2">
                    <a:lumMod val="75000"/>
                  </a:schemeClr>
                </a:solidFill>
              </a:rPr>
            </a:br>
            <a:r>
              <a:rPr lang="he-IL" sz="2500" b="1" dirty="0">
                <a:solidFill>
                  <a:schemeClr val="tx2">
                    <a:lumMod val="75000"/>
                  </a:schemeClr>
                </a:solidFill>
              </a:rPr>
              <a:t>לא כל שכן – בחירום.</a:t>
            </a:r>
          </a:p>
        </p:txBody>
      </p:sp>
      <p:sp>
        <p:nvSpPr>
          <p:cNvPr id="4" name="כותרת 10">
            <a:extLst>
              <a:ext uri="{FF2B5EF4-FFF2-40B4-BE49-F238E27FC236}">
                <a16:creationId xmlns:a16="http://schemas.microsoft.com/office/drawing/2014/main" id="{2A745FBF-E3B8-16A5-7968-BB3021D1B5DA}"/>
              </a:ext>
            </a:extLst>
          </p:cNvPr>
          <p:cNvSpPr txBox="1">
            <a:spLocks/>
          </p:cNvSpPr>
          <p:nvPr/>
        </p:nvSpPr>
        <p:spPr>
          <a:xfrm>
            <a:off x="4590662" y="365126"/>
            <a:ext cx="6764726" cy="661241"/>
          </a:xfrm>
          <a:prstGeom prst="rect">
            <a:avLst/>
          </a:prstGeom>
        </p:spPr>
        <p:txBody>
          <a:bodyPr vert="horz" lIns="91440" tIns="45720" rIns="91440" bIns="45720" rtlCol="1" anchor="ctr">
            <a:normAutofit fontScale="975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a:solidFill>
                  <a:srgbClr val="4BB58D"/>
                </a:solidFill>
                <a:latin typeface="Arial (Body)"/>
                <a:cs typeface="+mn-cs"/>
              </a:rPr>
              <a:t>הנחות מוצא ערב מצב החירום</a:t>
            </a:r>
          </a:p>
        </p:txBody>
      </p:sp>
      <p:sp>
        <p:nvSpPr>
          <p:cNvPr id="17" name="Rectangle: Rounded Corners 16">
            <a:extLst>
              <a:ext uri="{FF2B5EF4-FFF2-40B4-BE49-F238E27FC236}">
                <a16:creationId xmlns:a16="http://schemas.microsoft.com/office/drawing/2014/main" id="{F8BE3E7B-9250-4AD2-93F3-7CA405492FA7}"/>
              </a:ext>
            </a:extLst>
          </p:cNvPr>
          <p:cNvSpPr/>
          <p:nvPr/>
        </p:nvSpPr>
        <p:spPr>
          <a:xfrm>
            <a:off x="2106574" y="2011747"/>
            <a:ext cx="3594430" cy="2316264"/>
          </a:xfrm>
          <a:prstGeom prst="roundRect">
            <a:avLst>
              <a:gd name="adj" fmla="val 8831"/>
            </a:avLst>
          </a:prstGeom>
          <a:gradFill>
            <a:gsLst>
              <a:gs pos="0">
                <a:srgbClr val="FFFFFF">
                  <a:alpha val="11000"/>
                </a:srgbClr>
              </a:gs>
              <a:gs pos="100000">
                <a:srgbClr val="FFFFFF">
                  <a:alpha val="21000"/>
                </a:srgbClr>
              </a:gs>
            </a:gsLst>
            <a:lin ang="2700000" scaled="0"/>
          </a:gradFill>
          <a:ln w="12700">
            <a:gradFill>
              <a:gsLst>
                <a:gs pos="35000">
                  <a:schemeClr val="bg1">
                    <a:alpha val="70000"/>
                  </a:schemeClr>
                </a:gs>
                <a:gs pos="100000">
                  <a:schemeClr val="accent1">
                    <a:lumMod val="30000"/>
                    <a:lumOff val="70000"/>
                    <a:alpha val="1000"/>
                  </a:schemeClr>
                </a:gs>
              </a:gsLst>
              <a:lin ang="5400000" scaled="1"/>
            </a:gradFill>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5" name="Straight Connector 4">
            <a:extLst>
              <a:ext uri="{FF2B5EF4-FFF2-40B4-BE49-F238E27FC236}">
                <a16:creationId xmlns:a16="http://schemas.microsoft.com/office/drawing/2014/main" id="{B351EBFA-68E8-3651-5C5F-6D71F66A7F56}"/>
              </a:ext>
            </a:extLst>
          </p:cNvPr>
          <p:cNvCxnSpPr>
            <a:cxnSpLocks/>
          </p:cNvCxnSpPr>
          <p:nvPr/>
        </p:nvCxnSpPr>
        <p:spPr>
          <a:xfrm flipH="1">
            <a:off x="5374433" y="989043"/>
            <a:ext cx="5878285" cy="0"/>
          </a:xfrm>
          <a:prstGeom prst="line">
            <a:avLst/>
          </a:prstGeom>
          <a:ln w="19050" cap="flat" cmpd="sng" algn="ctr">
            <a:solidFill>
              <a:srgbClr val="77C7A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7" name="Group 6">
            <a:extLst>
              <a:ext uri="{FF2B5EF4-FFF2-40B4-BE49-F238E27FC236}">
                <a16:creationId xmlns:a16="http://schemas.microsoft.com/office/drawing/2014/main" id="{00C92EA3-CE65-CD2C-622B-A9F78C4BE62F}"/>
              </a:ext>
            </a:extLst>
          </p:cNvPr>
          <p:cNvGrpSpPr/>
          <p:nvPr/>
        </p:nvGrpSpPr>
        <p:grpSpPr>
          <a:xfrm rot="5400000">
            <a:off x="8221223" y="2135476"/>
            <a:ext cx="375472" cy="375472"/>
            <a:chOff x="5907232" y="2294399"/>
            <a:chExt cx="440402" cy="440402"/>
          </a:xfrm>
        </p:grpSpPr>
        <p:sp>
          <p:nvSpPr>
            <p:cNvPr id="8" name="Oval 7">
              <a:extLst>
                <a:ext uri="{FF2B5EF4-FFF2-40B4-BE49-F238E27FC236}">
                  <a16:creationId xmlns:a16="http://schemas.microsoft.com/office/drawing/2014/main" id="{2E2B7FFA-2E0E-3AA9-A0DE-A88408368FB6}"/>
                </a:ext>
              </a:extLst>
            </p:cNvPr>
            <p:cNvSpPr/>
            <p:nvPr/>
          </p:nvSpPr>
          <p:spPr>
            <a:xfrm>
              <a:off x="5907232" y="2294399"/>
              <a:ext cx="440402" cy="440402"/>
            </a:xfrm>
            <a:prstGeom prst="ellipse">
              <a:avLst/>
            </a:prstGeom>
            <a:solidFill>
              <a:schemeClr val="bg1"/>
            </a:solidFill>
            <a:ln>
              <a:noFill/>
            </a:ln>
            <a:effectLst>
              <a:outerShdw blurRad="698500" dist="165100" dir="10800000" sx="80000" sy="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Freeform 46">
              <a:extLst>
                <a:ext uri="{FF2B5EF4-FFF2-40B4-BE49-F238E27FC236}">
                  <a16:creationId xmlns:a16="http://schemas.microsoft.com/office/drawing/2014/main" id="{70ADF495-DAF4-378C-1D24-5587139566DC}"/>
                </a:ext>
              </a:extLst>
            </p:cNvPr>
            <p:cNvSpPr>
              <a:spLocks/>
            </p:cNvSpPr>
            <p:nvPr/>
          </p:nvSpPr>
          <p:spPr bwMode="auto">
            <a:xfrm flipH="1">
              <a:off x="6082553" y="2415272"/>
              <a:ext cx="89760" cy="198655"/>
            </a:xfrm>
            <a:custGeom>
              <a:avLst/>
              <a:gdLst>
                <a:gd name="T0" fmla="*/ 147571 w 96"/>
                <a:gd name="T1" fmla="*/ 33734 h 168"/>
                <a:gd name="T2" fmla="*/ 46517 w 96"/>
                <a:gd name="T3" fmla="*/ 134938 h 168"/>
                <a:gd name="T4" fmla="*/ 149175 w 96"/>
                <a:gd name="T5" fmla="*/ 237747 h 168"/>
                <a:gd name="T6" fmla="*/ 149175 w 96"/>
                <a:gd name="T7" fmla="*/ 237747 h 168"/>
                <a:gd name="T8" fmla="*/ 153987 w 96"/>
                <a:gd name="T9" fmla="*/ 250598 h 168"/>
                <a:gd name="T10" fmla="*/ 134739 w 96"/>
                <a:gd name="T11" fmla="*/ 269875 h 168"/>
                <a:gd name="T12" fmla="*/ 121906 w 96"/>
                <a:gd name="T13" fmla="*/ 265056 h 168"/>
                <a:gd name="T14" fmla="*/ 121906 w 96"/>
                <a:gd name="T15" fmla="*/ 265056 h 168"/>
                <a:gd name="T16" fmla="*/ 6416 w 96"/>
                <a:gd name="T17" fmla="*/ 149395 h 168"/>
                <a:gd name="T18" fmla="*/ 6416 w 96"/>
                <a:gd name="T19" fmla="*/ 149395 h 168"/>
                <a:gd name="T20" fmla="*/ 0 w 96"/>
                <a:gd name="T21" fmla="*/ 134938 h 168"/>
                <a:gd name="T22" fmla="*/ 0 w 96"/>
                <a:gd name="T23" fmla="*/ 134938 h 168"/>
                <a:gd name="T24" fmla="*/ 0 w 96"/>
                <a:gd name="T25" fmla="*/ 134938 h 168"/>
                <a:gd name="T26" fmla="*/ 6416 w 96"/>
                <a:gd name="T27" fmla="*/ 120480 h 168"/>
                <a:gd name="T28" fmla="*/ 6416 w 96"/>
                <a:gd name="T29" fmla="*/ 120480 h 168"/>
                <a:gd name="T30" fmla="*/ 121906 w 96"/>
                <a:gd name="T31" fmla="*/ 4819 h 168"/>
                <a:gd name="T32" fmla="*/ 121906 w 96"/>
                <a:gd name="T33" fmla="*/ 4819 h 168"/>
                <a:gd name="T34" fmla="*/ 134739 w 96"/>
                <a:gd name="T35" fmla="*/ 0 h 168"/>
                <a:gd name="T36" fmla="*/ 153987 w 96"/>
                <a:gd name="T37" fmla="*/ 19277 h 168"/>
                <a:gd name="T38" fmla="*/ 147571 w 96"/>
                <a:gd name="T39" fmla="*/ 33734 h 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6" h="168">
                  <a:moveTo>
                    <a:pt x="92" y="21"/>
                  </a:moveTo>
                  <a:cubicBezTo>
                    <a:pt x="29" y="84"/>
                    <a:pt x="29" y="84"/>
                    <a:pt x="29" y="84"/>
                  </a:cubicBezTo>
                  <a:cubicBezTo>
                    <a:pt x="93" y="148"/>
                    <a:pt x="93" y="148"/>
                    <a:pt x="93" y="148"/>
                  </a:cubicBezTo>
                  <a:cubicBezTo>
                    <a:pt x="93" y="148"/>
                    <a:pt x="93" y="148"/>
                    <a:pt x="93" y="148"/>
                  </a:cubicBezTo>
                  <a:cubicBezTo>
                    <a:pt x="95" y="150"/>
                    <a:pt x="96" y="153"/>
                    <a:pt x="96" y="156"/>
                  </a:cubicBezTo>
                  <a:cubicBezTo>
                    <a:pt x="96" y="163"/>
                    <a:pt x="91" y="168"/>
                    <a:pt x="84" y="168"/>
                  </a:cubicBezTo>
                  <a:cubicBezTo>
                    <a:pt x="81" y="168"/>
                    <a:pt x="78" y="167"/>
                    <a:pt x="76" y="165"/>
                  </a:cubicBezTo>
                  <a:cubicBezTo>
                    <a:pt x="76" y="165"/>
                    <a:pt x="76" y="165"/>
                    <a:pt x="76" y="165"/>
                  </a:cubicBezTo>
                  <a:cubicBezTo>
                    <a:pt x="4" y="93"/>
                    <a:pt x="4" y="93"/>
                    <a:pt x="4" y="93"/>
                  </a:cubicBezTo>
                  <a:cubicBezTo>
                    <a:pt x="4" y="93"/>
                    <a:pt x="4" y="93"/>
                    <a:pt x="4" y="93"/>
                  </a:cubicBezTo>
                  <a:cubicBezTo>
                    <a:pt x="1" y="90"/>
                    <a:pt x="0" y="87"/>
                    <a:pt x="0" y="84"/>
                  </a:cubicBezTo>
                  <a:cubicBezTo>
                    <a:pt x="0" y="84"/>
                    <a:pt x="0" y="84"/>
                    <a:pt x="0" y="84"/>
                  </a:cubicBezTo>
                  <a:cubicBezTo>
                    <a:pt x="0" y="84"/>
                    <a:pt x="0" y="84"/>
                    <a:pt x="0" y="84"/>
                  </a:cubicBezTo>
                  <a:cubicBezTo>
                    <a:pt x="0" y="81"/>
                    <a:pt x="1" y="77"/>
                    <a:pt x="4" y="75"/>
                  </a:cubicBezTo>
                  <a:cubicBezTo>
                    <a:pt x="4" y="75"/>
                    <a:pt x="4" y="75"/>
                    <a:pt x="4" y="75"/>
                  </a:cubicBezTo>
                  <a:cubicBezTo>
                    <a:pt x="76" y="3"/>
                    <a:pt x="76" y="3"/>
                    <a:pt x="76" y="3"/>
                  </a:cubicBezTo>
                  <a:cubicBezTo>
                    <a:pt x="76" y="3"/>
                    <a:pt x="76" y="3"/>
                    <a:pt x="76" y="3"/>
                  </a:cubicBezTo>
                  <a:cubicBezTo>
                    <a:pt x="78" y="1"/>
                    <a:pt x="81" y="0"/>
                    <a:pt x="84" y="0"/>
                  </a:cubicBezTo>
                  <a:cubicBezTo>
                    <a:pt x="91" y="0"/>
                    <a:pt x="96" y="5"/>
                    <a:pt x="96" y="12"/>
                  </a:cubicBezTo>
                  <a:cubicBezTo>
                    <a:pt x="96" y="16"/>
                    <a:pt x="94" y="19"/>
                    <a:pt x="92" y="21"/>
                  </a:cubicBezTo>
                </a:path>
              </a:pathLst>
            </a:custGeom>
            <a:solidFill>
              <a:srgbClr val="3F4E63"/>
            </a:solidFill>
            <a:ln>
              <a:noFill/>
            </a:ln>
          </p:spPr>
          <p:txBody>
            <a:bodyPr/>
            <a:lstStyle/>
            <a:p>
              <a:endParaRPr lang="en-US" dirty="0"/>
            </a:p>
          </p:txBody>
        </p:sp>
      </p:grpSp>
      <p:sp>
        <p:nvSpPr>
          <p:cNvPr id="13" name="מציין מיקום תוכן 2">
            <a:extLst>
              <a:ext uri="{FF2B5EF4-FFF2-40B4-BE49-F238E27FC236}">
                <a16:creationId xmlns:a16="http://schemas.microsoft.com/office/drawing/2014/main" id="{7AA5D160-46D6-6223-8FDF-E4E92BD38D64}"/>
              </a:ext>
            </a:extLst>
          </p:cNvPr>
          <p:cNvSpPr txBox="1">
            <a:spLocks/>
          </p:cNvSpPr>
          <p:nvPr/>
        </p:nvSpPr>
        <p:spPr>
          <a:xfrm>
            <a:off x="2453010" y="2551352"/>
            <a:ext cx="2924533" cy="1694077"/>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e-IL" sz="2500" b="0" i="0" u="none" strike="noStrike" dirty="0">
                <a:solidFill>
                  <a:srgbClr val="323F4F"/>
                </a:solidFill>
                <a:effectLst/>
                <a:latin typeface="Calibri" panose="020F0502020204030204" pitchFamily="34" charset="0"/>
              </a:rPr>
              <a:t>יש הכרה משמעותית (מס' דוחות) על </a:t>
            </a:r>
            <a:r>
              <a:rPr lang="he-IL" sz="2500" b="1" dirty="0">
                <a:solidFill>
                  <a:schemeClr val="tx2">
                    <a:lumMod val="75000"/>
                  </a:schemeClr>
                </a:solidFill>
              </a:rPr>
              <a:t>היערכות חסר לחירום בחברה הערבית. </a:t>
            </a:r>
          </a:p>
        </p:txBody>
      </p:sp>
      <p:grpSp>
        <p:nvGrpSpPr>
          <p:cNvPr id="14" name="Group 13">
            <a:extLst>
              <a:ext uri="{FF2B5EF4-FFF2-40B4-BE49-F238E27FC236}">
                <a16:creationId xmlns:a16="http://schemas.microsoft.com/office/drawing/2014/main" id="{DF0C53AD-5A1C-BF81-1D1C-B820B8FA71D8}"/>
              </a:ext>
            </a:extLst>
          </p:cNvPr>
          <p:cNvGrpSpPr/>
          <p:nvPr/>
        </p:nvGrpSpPr>
        <p:grpSpPr>
          <a:xfrm rot="5400000">
            <a:off x="3684469" y="2135476"/>
            <a:ext cx="375472" cy="375472"/>
            <a:chOff x="5907232" y="2294399"/>
            <a:chExt cx="440402" cy="440402"/>
          </a:xfrm>
        </p:grpSpPr>
        <p:sp>
          <p:nvSpPr>
            <p:cNvPr id="15" name="Oval 14">
              <a:extLst>
                <a:ext uri="{FF2B5EF4-FFF2-40B4-BE49-F238E27FC236}">
                  <a16:creationId xmlns:a16="http://schemas.microsoft.com/office/drawing/2014/main" id="{3746DBA1-6C0A-49E4-0013-FAB65D6EF6AE}"/>
                </a:ext>
              </a:extLst>
            </p:cNvPr>
            <p:cNvSpPr/>
            <p:nvPr/>
          </p:nvSpPr>
          <p:spPr>
            <a:xfrm>
              <a:off x="5907232" y="2294399"/>
              <a:ext cx="440402" cy="440402"/>
            </a:xfrm>
            <a:prstGeom prst="ellipse">
              <a:avLst/>
            </a:prstGeom>
            <a:solidFill>
              <a:schemeClr val="bg1"/>
            </a:solidFill>
            <a:ln>
              <a:noFill/>
            </a:ln>
            <a:effectLst>
              <a:outerShdw blurRad="698500" dist="165100" dir="10800000" sx="80000" sy="8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Freeform 46">
              <a:extLst>
                <a:ext uri="{FF2B5EF4-FFF2-40B4-BE49-F238E27FC236}">
                  <a16:creationId xmlns:a16="http://schemas.microsoft.com/office/drawing/2014/main" id="{5E7FE2E7-88E5-E8B7-B6B4-B3D0785F20E2}"/>
                </a:ext>
              </a:extLst>
            </p:cNvPr>
            <p:cNvSpPr>
              <a:spLocks/>
            </p:cNvSpPr>
            <p:nvPr/>
          </p:nvSpPr>
          <p:spPr bwMode="auto">
            <a:xfrm flipH="1">
              <a:off x="6082553" y="2415272"/>
              <a:ext cx="89760" cy="198655"/>
            </a:xfrm>
            <a:custGeom>
              <a:avLst/>
              <a:gdLst>
                <a:gd name="T0" fmla="*/ 147571 w 96"/>
                <a:gd name="T1" fmla="*/ 33734 h 168"/>
                <a:gd name="T2" fmla="*/ 46517 w 96"/>
                <a:gd name="T3" fmla="*/ 134938 h 168"/>
                <a:gd name="T4" fmla="*/ 149175 w 96"/>
                <a:gd name="T5" fmla="*/ 237747 h 168"/>
                <a:gd name="T6" fmla="*/ 149175 w 96"/>
                <a:gd name="T7" fmla="*/ 237747 h 168"/>
                <a:gd name="T8" fmla="*/ 153987 w 96"/>
                <a:gd name="T9" fmla="*/ 250598 h 168"/>
                <a:gd name="T10" fmla="*/ 134739 w 96"/>
                <a:gd name="T11" fmla="*/ 269875 h 168"/>
                <a:gd name="T12" fmla="*/ 121906 w 96"/>
                <a:gd name="T13" fmla="*/ 265056 h 168"/>
                <a:gd name="T14" fmla="*/ 121906 w 96"/>
                <a:gd name="T15" fmla="*/ 265056 h 168"/>
                <a:gd name="T16" fmla="*/ 6416 w 96"/>
                <a:gd name="T17" fmla="*/ 149395 h 168"/>
                <a:gd name="T18" fmla="*/ 6416 w 96"/>
                <a:gd name="T19" fmla="*/ 149395 h 168"/>
                <a:gd name="T20" fmla="*/ 0 w 96"/>
                <a:gd name="T21" fmla="*/ 134938 h 168"/>
                <a:gd name="T22" fmla="*/ 0 w 96"/>
                <a:gd name="T23" fmla="*/ 134938 h 168"/>
                <a:gd name="T24" fmla="*/ 0 w 96"/>
                <a:gd name="T25" fmla="*/ 134938 h 168"/>
                <a:gd name="T26" fmla="*/ 6416 w 96"/>
                <a:gd name="T27" fmla="*/ 120480 h 168"/>
                <a:gd name="T28" fmla="*/ 6416 w 96"/>
                <a:gd name="T29" fmla="*/ 120480 h 168"/>
                <a:gd name="T30" fmla="*/ 121906 w 96"/>
                <a:gd name="T31" fmla="*/ 4819 h 168"/>
                <a:gd name="T32" fmla="*/ 121906 w 96"/>
                <a:gd name="T33" fmla="*/ 4819 h 168"/>
                <a:gd name="T34" fmla="*/ 134739 w 96"/>
                <a:gd name="T35" fmla="*/ 0 h 168"/>
                <a:gd name="T36" fmla="*/ 153987 w 96"/>
                <a:gd name="T37" fmla="*/ 19277 h 168"/>
                <a:gd name="T38" fmla="*/ 147571 w 96"/>
                <a:gd name="T39" fmla="*/ 33734 h 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6" h="168">
                  <a:moveTo>
                    <a:pt x="92" y="21"/>
                  </a:moveTo>
                  <a:cubicBezTo>
                    <a:pt x="29" y="84"/>
                    <a:pt x="29" y="84"/>
                    <a:pt x="29" y="84"/>
                  </a:cubicBezTo>
                  <a:cubicBezTo>
                    <a:pt x="93" y="148"/>
                    <a:pt x="93" y="148"/>
                    <a:pt x="93" y="148"/>
                  </a:cubicBezTo>
                  <a:cubicBezTo>
                    <a:pt x="93" y="148"/>
                    <a:pt x="93" y="148"/>
                    <a:pt x="93" y="148"/>
                  </a:cubicBezTo>
                  <a:cubicBezTo>
                    <a:pt x="95" y="150"/>
                    <a:pt x="96" y="153"/>
                    <a:pt x="96" y="156"/>
                  </a:cubicBezTo>
                  <a:cubicBezTo>
                    <a:pt x="96" y="163"/>
                    <a:pt x="91" y="168"/>
                    <a:pt x="84" y="168"/>
                  </a:cubicBezTo>
                  <a:cubicBezTo>
                    <a:pt x="81" y="168"/>
                    <a:pt x="78" y="167"/>
                    <a:pt x="76" y="165"/>
                  </a:cubicBezTo>
                  <a:cubicBezTo>
                    <a:pt x="76" y="165"/>
                    <a:pt x="76" y="165"/>
                    <a:pt x="76" y="165"/>
                  </a:cubicBezTo>
                  <a:cubicBezTo>
                    <a:pt x="4" y="93"/>
                    <a:pt x="4" y="93"/>
                    <a:pt x="4" y="93"/>
                  </a:cubicBezTo>
                  <a:cubicBezTo>
                    <a:pt x="4" y="93"/>
                    <a:pt x="4" y="93"/>
                    <a:pt x="4" y="93"/>
                  </a:cubicBezTo>
                  <a:cubicBezTo>
                    <a:pt x="1" y="90"/>
                    <a:pt x="0" y="87"/>
                    <a:pt x="0" y="84"/>
                  </a:cubicBezTo>
                  <a:cubicBezTo>
                    <a:pt x="0" y="84"/>
                    <a:pt x="0" y="84"/>
                    <a:pt x="0" y="84"/>
                  </a:cubicBezTo>
                  <a:cubicBezTo>
                    <a:pt x="0" y="84"/>
                    <a:pt x="0" y="84"/>
                    <a:pt x="0" y="84"/>
                  </a:cubicBezTo>
                  <a:cubicBezTo>
                    <a:pt x="0" y="81"/>
                    <a:pt x="1" y="77"/>
                    <a:pt x="4" y="75"/>
                  </a:cubicBezTo>
                  <a:cubicBezTo>
                    <a:pt x="4" y="75"/>
                    <a:pt x="4" y="75"/>
                    <a:pt x="4" y="75"/>
                  </a:cubicBezTo>
                  <a:cubicBezTo>
                    <a:pt x="76" y="3"/>
                    <a:pt x="76" y="3"/>
                    <a:pt x="76" y="3"/>
                  </a:cubicBezTo>
                  <a:cubicBezTo>
                    <a:pt x="76" y="3"/>
                    <a:pt x="76" y="3"/>
                    <a:pt x="76" y="3"/>
                  </a:cubicBezTo>
                  <a:cubicBezTo>
                    <a:pt x="78" y="1"/>
                    <a:pt x="81" y="0"/>
                    <a:pt x="84" y="0"/>
                  </a:cubicBezTo>
                  <a:cubicBezTo>
                    <a:pt x="91" y="0"/>
                    <a:pt x="96" y="5"/>
                    <a:pt x="96" y="12"/>
                  </a:cubicBezTo>
                  <a:cubicBezTo>
                    <a:pt x="96" y="16"/>
                    <a:pt x="94" y="19"/>
                    <a:pt x="92" y="21"/>
                  </a:cubicBezTo>
                </a:path>
              </a:pathLst>
            </a:custGeom>
            <a:solidFill>
              <a:srgbClr val="3F4E63"/>
            </a:solidFill>
            <a:ln>
              <a:noFill/>
            </a:ln>
          </p:spPr>
          <p:txBody>
            <a:bodyPr/>
            <a:lstStyle/>
            <a:p>
              <a:endParaRPr lang="en-US" dirty="0"/>
            </a:p>
          </p:txBody>
        </p:sp>
      </p:grpSp>
    </p:spTree>
    <p:extLst>
      <p:ext uri="{BB962C8B-B14F-4D97-AF65-F5344CB8AC3E}">
        <p14:creationId xmlns:p14="http://schemas.microsoft.com/office/powerpoint/2010/main" val="3311084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תמונה 4" descr="תמונה שמכילה טקסט, צילום מסך, מפה, תרשים&#10;&#10;התיאור נוצר באופן אוטומטי">
            <a:extLst>
              <a:ext uri="{FF2B5EF4-FFF2-40B4-BE49-F238E27FC236}">
                <a16:creationId xmlns:a16="http://schemas.microsoft.com/office/drawing/2014/main" id="{C247FF72-CF59-A27A-10FC-D5AF3174F4AE}"/>
              </a:ext>
            </a:extLst>
          </p:cNvPr>
          <p:cNvPicPr>
            <a:picLocks noChangeAspect="1"/>
          </p:cNvPicPr>
          <p:nvPr/>
        </p:nvPicPr>
        <p:blipFill rotWithShape="1">
          <a:blip r:embed="rId2"/>
          <a:srcRect l="9027" t="9091" r="26337"/>
          <a:stretch/>
        </p:blipFill>
        <p:spPr>
          <a:xfrm>
            <a:off x="2721153" y="-312421"/>
            <a:ext cx="9458325" cy="7482841"/>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כותרת 1">
            <a:extLst>
              <a:ext uri="{FF2B5EF4-FFF2-40B4-BE49-F238E27FC236}">
                <a16:creationId xmlns:a16="http://schemas.microsoft.com/office/drawing/2014/main" id="{937AA041-DC95-89EB-159C-2FEB35C2B612}"/>
              </a:ext>
            </a:extLst>
          </p:cNvPr>
          <p:cNvSpPr>
            <a:spLocks noGrp="1"/>
          </p:cNvSpPr>
          <p:nvPr>
            <p:ph type="title"/>
          </p:nvPr>
        </p:nvSpPr>
        <p:spPr>
          <a:xfrm>
            <a:off x="371476" y="494538"/>
            <a:ext cx="7078840" cy="3841484"/>
          </a:xfrm>
          <a:solidFill>
            <a:schemeClr val="accent6">
              <a:lumMod val="20000"/>
              <a:lumOff val="80000"/>
            </a:schemeClr>
          </a:solidFill>
        </p:spPr>
        <p:txBody>
          <a:bodyPr vert="horz" lIns="91440" tIns="45720" rIns="91440" bIns="45720" rtlCol="0" anchor="b">
            <a:normAutofit fontScale="90000"/>
          </a:bodyPr>
          <a:lstStyle/>
          <a:p>
            <a:pPr algn="r"/>
            <a:r>
              <a:rPr lang="en-US" sz="2400" b="1" dirty="0">
                <a:sym typeface="Calibri"/>
              </a:rPr>
              <a:t>תרחיש הייחוס: </a:t>
            </a:r>
            <a:br>
              <a:rPr lang="en-US" sz="2400" b="1" dirty="0">
                <a:sym typeface="Calibri"/>
              </a:rPr>
            </a:br>
            <a:r>
              <a:rPr lang="en-US" sz="2400" b="1" dirty="0">
                <a:sym typeface="Calibri"/>
              </a:rPr>
              <a:t>הרחבת החזית הצפונית לכדי מלחמה עצימה בתוקף!</a:t>
            </a:r>
            <a:br>
              <a:rPr lang="en-US" sz="2400" b="1" dirty="0">
                <a:sym typeface="Calibri"/>
              </a:rPr>
            </a:br>
            <a:r>
              <a:rPr lang="en-US" sz="2400" b="1" dirty="0">
                <a:sym typeface="Calibri"/>
              </a:rPr>
              <a:t>)נכון לכרגע צו הפינוי בתוקף עד 7</a:t>
            </a:r>
            <a:r>
              <a:rPr lang="he-IL" sz="2400" b="1" dirty="0">
                <a:sym typeface="Calibri"/>
              </a:rPr>
              <a:t> </a:t>
            </a:r>
            <a:r>
              <a:rPr lang="en-US" sz="2400" b="1" dirty="0" err="1">
                <a:sym typeface="Calibri"/>
              </a:rPr>
              <a:t>ליולי</a:t>
            </a:r>
            <a:r>
              <a:rPr lang="en-US" sz="2400" b="1" dirty="0">
                <a:sym typeface="Calibri"/>
              </a:rPr>
              <a:t>(</a:t>
            </a:r>
            <a:br>
              <a:rPr lang="he-IL" sz="2400" b="1" dirty="0">
                <a:sym typeface="Calibri"/>
              </a:rPr>
            </a:br>
            <a:br>
              <a:rPr lang="he-IL" sz="2400" b="1" dirty="0">
                <a:sym typeface="Calibri"/>
              </a:rPr>
            </a:br>
            <a:br>
              <a:rPr lang="en-US" sz="2400" b="1" dirty="0">
                <a:sym typeface="Calibri"/>
              </a:rPr>
            </a:br>
            <a:r>
              <a:rPr lang="he-IL" sz="2400" b="1" dirty="0">
                <a:cs typeface="+mn-cs"/>
                <a:sym typeface="Calibri"/>
              </a:rPr>
              <a:t>מחוז צפון (משרד הפנים) – </a:t>
            </a:r>
            <a:br>
              <a:rPr lang="he-IL" sz="2400" b="1" dirty="0">
                <a:cs typeface="+mn-cs"/>
                <a:sym typeface="Calibri"/>
              </a:rPr>
            </a:br>
            <a:r>
              <a:rPr lang="he-IL" sz="2400" b="1" dirty="0">
                <a:cs typeface="+mn-cs"/>
                <a:sym typeface="Calibri"/>
              </a:rPr>
              <a:t>1.5 מיליון איש. </a:t>
            </a:r>
            <a:br>
              <a:rPr lang="he-IL" sz="2400" b="1" dirty="0">
                <a:cs typeface="+mn-cs"/>
                <a:sym typeface="Calibri"/>
              </a:rPr>
            </a:br>
            <a:r>
              <a:rPr lang="he-IL" sz="2700" b="1" dirty="0">
                <a:effectLst>
                  <a:outerShdw blurRad="38100" dist="38100" dir="2700000" algn="tl">
                    <a:srgbClr val="000000">
                      <a:alpha val="43137"/>
                    </a:srgbClr>
                  </a:outerShdw>
                </a:effectLst>
                <a:cs typeface="+mn-cs"/>
                <a:sym typeface="Calibri"/>
              </a:rPr>
              <a:t>0.65 מיליון חברה ערבית – 45% (יישובי ה"מ 550) </a:t>
            </a:r>
            <a:br>
              <a:rPr lang="he-IL" sz="2400" b="1" dirty="0">
                <a:cs typeface="+mn-cs"/>
                <a:sym typeface="Calibri"/>
              </a:rPr>
            </a:br>
            <a:br>
              <a:rPr lang="he-IL" sz="2400" b="1" dirty="0">
                <a:cs typeface="+mn-cs"/>
                <a:sym typeface="Calibri"/>
              </a:rPr>
            </a:br>
            <a:r>
              <a:rPr lang="he-IL" sz="2400" b="1" dirty="0">
                <a:cs typeface="+mn-cs"/>
                <a:sym typeface="Calibri"/>
              </a:rPr>
              <a:t>0-20 ק"מ מהגבול – 14 יישובים </a:t>
            </a:r>
            <a:br>
              <a:rPr lang="he-IL" sz="2400" b="1" dirty="0">
                <a:cs typeface="+mn-cs"/>
                <a:sym typeface="Calibri"/>
              </a:rPr>
            </a:br>
            <a:r>
              <a:rPr lang="he-IL" sz="2400" b="1" dirty="0">
                <a:cs typeface="+mn-cs"/>
                <a:sym typeface="Calibri"/>
              </a:rPr>
              <a:t>0-30 ק"מ מהגבול – 32 יישובים </a:t>
            </a:r>
            <a:br>
              <a:rPr lang="en-US" sz="1900" b="1" dirty="0">
                <a:sym typeface="Calibri"/>
              </a:rPr>
            </a:br>
            <a:endParaRPr lang="en-US" sz="1900" dirty="0"/>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749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5" name="Google Shape;165;p5"/>
          <p:cNvSpPr txBox="1"/>
          <p:nvPr/>
        </p:nvSpPr>
        <p:spPr>
          <a:xfrm>
            <a:off x="526625" y="1165588"/>
            <a:ext cx="11138749" cy="6555600"/>
          </a:xfrm>
          <a:prstGeom prst="rect">
            <a:avLst/>
          </a:prstGeom>
          <a:noFill/>
          <a:ln>
            <a:noFill/>
          </a:ln>
        </p:spPr>
        <p:txBody>
          <a:bodyPr spcFirstLastPara="1" wrap="square" lIns="91425" tIns="45700" rIns="91425" bIns="45700" anchor="t" anchorCtr="0">
            <a:spAutoFit/>
          </a:bodyPr>
          <a:lstStyle/>
          <a:p>
            <a:pPr marL="342900" marR="0" lvl="0" indent="-342900" algn="r" rtl="1">
              <a:lnSpc>
                <a:spcPct val="150000"/>
              </a:lnSpc>
              <a:spcBef>
                <a:spcPts val="0"/>
              </a:spcBef>
              <a:spcAft>
                <a:spcPts val="0"/>
              </a:spcAft>
              <a:buClr>
                <a:srgbClr val="000000"/>
              </a:buClr>
              <a:buSzPts val="2400"/>
              <a:buFontTx/>
              <a:buChar char="-"/>
            </a:pPr>
            <a:r>
              <a:rPr lang="he-IL" sz="2400" b="1" i="0" u="none" strike="noStrike" cap="none" dirty="0">
                <a:solidFill>
                  <a:schemeClr val="tx2">
                    <a:lumMod val="75000"/>
                  </a:schemeClr>
                </a:solidFill>
                <a:latin typeface="Calibri"/>
                <a:ea typeface="Calibri"/>
                <a:sym typeface="Calibri"/>
              </a:rPr>
              <a:t>משרדי ממשלה: </a:t>
            </a:r>
            <a:r>
              <a:rPr lang="he-IL" sz="2400" i="0" u="none" strike="noStrike" cap="none" dirty="0">
                <a:solidFill>
                  <a:schemeClr val="tx2">
                    <a:lumMod val="75000"/>
                  </a:schemeClr>
                </a:solidFill>
                <a:latin typeface="Calibri"/>
                <a:ea typeface="Calibri"/>
                <a:sym typeface="Calibri"/>
              </a:rPr>
              <a:t>פערים</a:t>
            </a:r>
            <a:r>
              <a:rPr lang="he-IL" sz="2400" b="0" i="0" u="none" strike="noStrike" cap="none" dirty="0">
                <a:solidFill>
                  <a:schemeClr val="tx2">
                    <a:lumMod val="75000"/>
                  </a:schemeClr>
                </a:solidFill>
                <a:latin typeface="Calibri"/>
                <a:ea typeface="Calibri"/>
                <a:sym typeface="Calibri"/>
              </a:rPr>
              <a:t> משמעותיים בהיערכות לחירום (לדוג': חוסר במרפאות אחודות, חוסר בסניפי ברזל, חוסר בתוכניות מותאמות לפינוי).</a:t>
            </a:r>
          </a:p>
          <a:p>
            <a:pPr marL="342900" indent="-342900">
              <a:lnSpc>
                <a:spcPct val="150000"/>
              </a:lnSpc>
              <a:buClr>
                <a:srgbClr val="000000"/>
              </a:buClr>
              <a:buSzPts val="2400"/>
              <a:buFontTx/>
              <a:buChar char="-"/>
            </a:pPr>
            <a:r>
              <a:rPr lang="he-IL" sz="2400" b="1" dirty="0">
                <a:solidFill>
                  <a:schemeClr val="tx2">
                    <a:lumMod val="75000"/>
                  </a:schemeClr>
                </a:solidFill>
                <a:ea typeface="Calibri"/>
                <a:sym typeface="Calibri"/>
              </a:rPr>
              <a:t>רשויות מקומיות: </a:t>
            </a:r>
            <a:r>
              <a:rPr lang="he-IL" sz="2400" dirty="0">
                <a:solidFill>
                  <a:schemeClr val="tx2">
                    <a:lumMod val="75000"/>
                  </a:schemeClr>
                </a:solidFill>
                <a:ea typeface="Calibri"/>
                <a:sym typeface="Calibri"/>
              </a:rPr>
              <a:t>פערים</a:t>
            </a:r>
            <a:r>
              <a:rPr lang="he-IL" sz="2400" b="1" dirty="0">
                <a:solidFill>
                  <a:schemeClr val="tx2">
                    <a:lumMod val="75000"/>
                  </a:schemeClr>
                </a:solidFill>
                <a:ea typeface="Calibri"/>
                <a:sym typeface="Calibri"/>
              </a:rPr>
              <a:t> </a:t>
            </a:r>
            <a:r>
              <a:rPr lang="he-IL" sz="2400" dirty="0">
                <a:solidFill>
                  <a:schemeClr val="tx2">
                    <a:lumMod val="75000"/>
                  </a:schemeClr>
                </a:solidFill>
                <a:latin typeface="Calibri"/>
                <a:ea typeface="Calibri"/>
                <a:sym typeface="Calibri"/>
              </a:rPr>
              <a:t>משמעותיים בהיערכות לחירום (לדוג': הכשרות מכללה לאיתנות, חיבור למערכת </a:t>
            </a:r>
            <a:r>
              <a:rPr lang="he-IL" sz="2400" dirty="0" err="1">
                <a:solidFill>
                  <a:schemeClr val="tx2">
                    <a:lumMod val="75000"/>
                  </a:schemeClr>
                </a:solidFill>
                <a:latin typeface="Calibri"/>
                <a:ea typeface="Calibri"/>
                <a:sym typeface="Calibri"/>
              </a:rPr>
              <a:t>שוע"ל</a:t>
            </a:r>
            <a:r>
              <a:rPr lang="he-IL" sz="2400" dirty="0">
                <a:solidFill>
                  <a:schemeClr val="tx2">
                    <a:lumMod val="75000"/>
                  </a:schemeClr>
                </a:solidFill>
                <a:latin typeface="Calibri"/>
                <a:ea typeface="Calibri"/>
                <a:sym typeface="Calibri"/>
              </a:rPr>
              <a:t>, חיבור </a:t>
            </a:r>
            <a:r>
              <a:rPr lang="he-IL" sz="2400" dirty="0" err="1">
                <a:solidFill>
                  <a:schemeClr val="tx2">
                    <a:lumMod val="75000"/>
                  </a:schemeClr>
                </a:solidFill>
                <a:latin typeface="Calibri"/>
                <a:ea typeface="Calibri"/>
                <a:sym typeface="Calibri"/>
              </a:rPr>
              <a:t>לדשבורד</a:t>
            </a:r>
            <a:r>
              <a:rPr lang="he-IL" sz="2400" dirty="0">
                <a:solidFill>
                  <a:schemeClr val="tx2">
                    <a:lumMod val="75000"/>
                  </a:schemeClr>
                </a:solidFill>
                <a:latin typeface="Calibri"/>
                <a:ea typeface="Calibri"/>
                <a:sym typeface="Calibri"/>
              </a:rPr>
              <a:t> מ. בריאות,  ציוד חירום, תיקי חירום) </a:t>
            </a:r>
          </a:p>
          <a:p>
            <a:pPr marL="342900" indent="-342900">
              <a:lnSpc>
                <a:spcPct val="150000"/>
              </a:lnSpc>
              <a:buClr>
                <a:srgbClr val="000000"/>
              </a:buClr>
              <a:buSzPts val="2400"/>
              <a:buFontTx/>
              <a:buChar char="-"/>
            </a:pPr>
            <a:r>
              <a:rPr lang="he-IL" sz="2400" b="1" dirty="0">
                <a:solidFill>
                  <a:schemeClr val="tx2">
                    <a:lumMod val="75000"/>
                  </a:schemeClr>
                </a:solidFill>
                <a:latin typeface="Calibri"/>
                <a:ea typeface="Calibri"/>
                <a:sym typeface="Calibri"/>
              </a:rPr>
              <a:t>משקי בית חברה ערבית: </a:t>
            </a:r>
            <a:r>
              <a:rPr lang="he-IL" sz="2400" dirty="0">
                <a:solidFill>
                  <a:schemeClr val="tx2">
                    <a:lumMod val="75000"/>
                  </a:schemeClr>
                </a:solidFill>
                <a:latin typeface="Calibri"/>
                <a:ea typeface="Calibri"/>
                <a:sym typeface="Calibri"/>
              </a:rPr>
              <a:t>עלייה משמעותית באבטלה וירידה משמעותית בהכנסה. </a:t>
            </a:r>
            <a:endParaRPr lang="he-IL" sz="2400" b="0" i="0" u="none" strike="noStrike" cap="none" dirty="0">
              <a:solidFill>
                <a:schemeClr val="tx2">
                  <a:lumMod val="75000"/>
                </a:schemeClr>
              </a:solidFill>
              <a:latin typeface="Calibri"/>
              <a:ea typeface="Calibri"/>
              <a:sym typeface="Calibri"/>
            </a:endParaRPr>
          </a:p>
          <a:p>
            <a:pPr marL="342900" lvl="0" indent="-342900">
              <a:lnSpc>
                <a:spcPct val="200000"/>
              </a:lnSpc>
              <a:buClr>
                <a:srgbClr val="000000"/>
              </a:buClr>
              <a:buSzPts val="2400"/>
              <a:buFontTx/>
              <a:buChar char="-"/>
            </a:pPr>
            <a:r>
              <a:rPr lang="he-IL" sz="2400" b="1" dirty="0">
                <a:solidFill>
                  <a:schemeClr val="tx2">
                    <a:lumMod val="75000"/>
                  </a:schemeClr>
                </a:solidFill>
              </a:rPr>
              <a:t>חברה אזרחית מהחברה הערבית: </a:t>
            </a:r>
            <a:r>
              <a:rPr lang="he-IL" sz="2400" dirty="0">
                <a:solidFill>
                  <a:schemeClr val="tx2">
                    <a:lumMod val="75000"/>
                  </a:schemeClr>
                </a:solidFill>
                <a:latin typeface="Calibri"/>
              </a:rPr>
              <a:t>לרוב ארגונים קטנים עם יכולת פעולה מועטה בחירום. יכולת נמוכה מאוד להיתמך מפילנתרופיה. </a:t>
            </a:r>
          </a:p>
          <a:p>
            <a:pPr marL="342900" marR="0" lvl="0" indent="-342900" algn="r" rtl="1">
              <a:lnSpc>
                <a:spcPct val="200000"/>
              </a:lnSpc>
              <a:spcBef>
                <a:spcPts val="0"/>
              </a:spcBef>
              <a:spcAft>
                <a:spcPts val="0"/>
              </a:spcAft>
              <a:buClr>
                <a:srgbClr val="000000"/>
              </a:buClr>
              <a:buSzPts val="2400"/>
              <a:buFontTx/>
              <a:buChar char="-"/>
            </a:pPr>
            <a:endParaRPr lang="he-IL" sz="2400" dirty="0">
              <a:solidFill>
                <a:srgbClr val="323F4F"/>
              </a:solidFill>
              <a:latin typeface="Calibri" panose="020F0502020204030204" pitchFamily="34" charset="0"/>
            </a:endParaRPr>
          </a:p>
          <a:p>
            <a:pPr marL="342900" marR="0" lvl="0" indent="-342900" algn="r" rtl="1">
              <a:lnSpc>
                <a:spcPct val="200000"/>
              </a:lnSpc>
              <a:spcBef>
                <a:spcPts val="0"/>
              </a:spcBef>
              <a:spcAft>
                <a:spcPts val="0"/>
              </a:spcAft>
              <a:buClr>
                <a:srgbClr val="000000"/>
              </a:buClr>
              <a:buSzPts val="2400"/>
              <a:buFontTx/>
              <a:buChar char="-"/>
            </a:pPr>
            <a:endParaRPr lang="he-IL" sz="2400" b="0" i="0" u="none" strike="noStrike" dirty="0">
              <a:solidFill>
                <a:srgbClr val="323F4F"/>
              </a:solidFill>
              <a:effectLst/>
              <a:latin typeface="Calibri" panose="020F0502020204030204" pitchFamily="34" charset="0"/>
            </a:endParaRPr>
          </a:p>
          <a:p>
            <a:pPr marL="285115" marR="0" lvl="0" indent="-196215" algn="r" rtl="1">
              <a:lnSpc>
                <a:spcPct val="200000"/>
              </a:lnSpc>
              <a:spcBef>
                <a:spcPts val="0"/>
              </a:spcBef>
              <a:spcAft>
                <a:spcPts val="0"/>
              </a:spcAft>
              <a:buClr>
                <a:srgbClr val="000000"/>
              </a:buClr>
              <a:buSzPts val="1400"/>
              <a:buFont typeface="Noto Sans Symbols"/>
              <a:buNone/>
            </a:pPr>
            <a:endParaRPr lang="he-IL" sz="2400" b="0" i="0" u="none" strike="noStrike" cap="none" dirty="0">
              <a:solidFill>
                <a:schemeClr val="tx2">
                  <a:lumMod val="75000"/>
                </a:schemeClr>
              </a:solidFill>
              <a:latin typeface="Times New Roman"/>
              <a:ea typeface="Times New Roman"/>
              <a:sym typeface="Times New Roman"/>
            </a:endParaRPr>
          </a:p>
        </p:txBody>
      </p:sp>
      <p:sp>
        <p:nvSpPr>
          <p:cNvPr id="2" name="כותרת 10">
            <a:extLst>
              <a:ext uri="{FF2B5EF4-FFF2-40B4-BE49-F238E27FC236}">
                <a16:creationId xmlns:a16="http://schemas.microsoft.com/office/drawing/2014/main" id="{7CE3A67B-6A7D-4E6F-D448-5000D1EF3952}"/>
              </a:ext>
            </a:extLst>
          </p:cNvPr>
          <p:cNvSpPr txBox="1">
            <a:spLocks/>
          </p:cNvSpPr>
          <p:nvPr/>
        </p:nvSpPr>
        <p:spPr>
          <a:xfrm>
            <a:off x="1007706" y="365126"/>
            <a:ext cx="10347682" cy="661241"/>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b="1" dirty="0">
                <a:solidFill>
                  <a:srgbClr val="4BB58D"/>
                </a:solidFill>
                <a:latin typeface="Arial (Body)"/>
                <a:cs typeface="+mn-cs"/>
              </a:rPr>
              <a:t>אבחנות מרכזיות עד כה – מוקד חירום </a:t>
            </a:r>
          </a:p>
        </p:txBody>
      </p:sp>
      <p:cxnSp>
        <p:nvCxnSpPr>
          <p:cNvPr id="3" name="Straight Connector 2">
            <a:extLst>
              <a:ext uri="{FF2B5EF4-FFF2-40B4-BE49-F238E27FC236}">
                <a16:creationId xmlns:a16="http://schemas.microsoft.com/office/drawing/2014/main" id="{6E1C5919-1BA5-DF9B-1901-E52B75C8A2A4}"/>
              </a:ext>
            </a:extLst>
          </p:cNvPr>
          <p:cNvCxnSpPr>
            <a:cxnSpLocks/>
          </p:cNvCxnSpPr>
          <p:nvPr/>
        </p:nvCxnSpPr>
        <p:spPr>
          <a:xfrm flipH="1">
            <a:off x="1203649" y="989043"/>
            <a:ext cx="10049069" cy="0"/>
          </a:xfrm>
          <a:prstGeom prst="line">
            <a:avLst/>
          </a:prstGeom>
          <a:ln w="19050" cap="flat" cmpd="sng" algn="ctr">
            <a:solidFill>
              <a:srgbClr val="77C7A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ציין מיקום תוכן 7">
            <a:extLst>
              <a:ext uri="{FF2B5EF4-FFF2-40B4-BE49-F238E27FC236}">
                <a16:creationId xmlns:a16="http://schemas.microsoft.com/office/drawing/2014/main" id="{06C465FB-47C8-0D00-364E-4EF1F621A0F7}"/>
              </a:ext>
            </a:extLst>
          </p:cNvPr>
          <p:cNvSpPr>
            <a:spLocks noGrp="1"/>
          </p:cNvSpPr>
          <p:nvPr>
            <p:ph sz="quarter" idx="4"/>
          </p:nvPr>
        </p:nvSpPr>
        <p:spPr>
          <a:xfrm>
            <a:off x="6371440" y="1586706"/>
            <a:ext cx="5183188" cy="3684588"/>
          </a:xfrm>
        </p:spPr>
        <p:txBody>
          <a:bodyPr>
            <a:normAutofit/>
          </a:bodyPr>
          <a:lstStyle/>
          <a:p>
            <a:pPr marL="0" indent="0" rtl="1">
              <a:spcBef>
                <a:spcPts val="0"/>
              </a:spcBef>
              <a:spcAft>
                <a:spcPts val="0"/>
              </a:spcAft>
              <a:buNone/>
            </a:pPr>
            <a:br>
              <a:rPr lang="he-IL" sz="2500" b="0" dirty="0">
                <a:solidFill>
                  <a:schemeClr val="tx2">
                    <a:lumMod val="75000"/>
                  </a:schemeClr>
                </a:solidFill>
                <a:effectLst/>
              </a:rPr>
            </a:br>
            <a:endParaRPr lang="he-IL" sz="2500" b="0" dirty="0">
              <a:solidFill>
                <a:schemeClr val="tx2">
                  <a:lumMod val="75000"/>
                </a:schemeClr>
              </a:solidFill>
              <a:effectLst/>
            </a:endParaRPr>
          </a:p>
        </p:txBody>
      </p:sp>
      <p:pic>
        <p:nvPicPr>
          <p:cNvPr id="2" name="Graphic 1">
            <a:extLst>
              <a:ext uri="{FF2B5EF4-FFF2-40B4-BE49-F238E27FC236}">
                <a16:creationId xmlns:a16="http://schemas.microsoft.com/office/drawing/2014/main" id="{E34515B1-BC71-7F9B-31A9-0395824C91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3501" y="205042"/>
            <a:ext cx="5630077" cy="5519401"/>
          </a:xfrm>
          <a:prstGeom prst="rect">
            <a:avLst/>
          </a:prstGeom>
        </p:spPr>
      </p:pic>
      <p:pic>
        <p:nvPicPr>
          <p:cNvPr id="3" name="Graphic 2">
            <a:extLst>
              <a:ext uri="{FF2B5EF4-FFF2-40B4-BE49-F238E27FC236}">
                <a16:creationId xmlns:a16="http://schemas.microsoft.com/office/drawing/2014/main" id="{B4547812-0DC8-2785-5E96-3AC70A0FAD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78824" y="205042"/>
            <a:ext cx="5630077" cy="5519401"/>
          </a:xfrm>
          <a:prstGeom prst="rect">
            <a:avLst/>
          </a:prstGeom>
        </p:spPr>
      </p:pic>
      <p:pic>
        <p:nvPicPr>
          <p:cNvPr id="9" name="Graphic 8">
            <a:extLst>
              <a:ext uri="{FF2B5EF4-FFF2-40B4-BE49-F238E27FC236}">
                <a16:creationId xmlns:a16="http://schemas.microsoft.com/office/drawing/2014/main" id="{B2C7CBCE-FA88-DB79-2757-952E77647E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95149" y="205042"/>
            <a:ext cx="2609605" cy="683468"/>
          </a:xfrm>
          <a:prstGeom prst="rect">
            <a:avLst/>
          </a:prstGeom>
        </p:spPr>
      </p:pic>
      <p:pic>
        <p:nvPicPr>
          <p:cNvPr id="10" name="Graphic 9">
            <a:extLst>
              <a:ext uri="{FF2B5EF4-FFF2-40B4-BE49-F238E27FC236}">
                <a16:creationId xmlns:a16="http://schemas.microsoft.com/office/drawing/2014/main" id="{1A300D42-0E43-E464-C543-FFC492E7F7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82435" y="205042"/>
            <a:ext cx="2609605" cy="683468"/>
          </a:xfrm>
          <a:prstGeom prst="rect">
            <a:avLst/>
          </a:prstGeom>
        </p:spPr>
      </p:pic>
      <p:sp>
        <p:nvSpPr>
          <p:cNvPr id="7" name="מציין מיקום טקסט 6">
            <a:extLst>
              <a:ext uri="{FF2B5EF4-FFF2-40B4-BE49-F238E27FC236}">
                <a16:creationId xmlns:a16="http://schemas.microsoft.com/office/drawing/2014/main" id="{1EF05D82-1F39-A00A-F7FB-2B56956F5FC2}"/>
              </a:ext>
            </a:extLst>
          </p:cNvPr>
          <p:cNvSpPr>
            <a:spLocks noGrp="1"/>
          </p:cNvSpPr>
          <p:nvPr>
            <p:ph type="body" sz="quarter" idx="3"/>
          </p:nvPr>
        </p:nvSpPr>
        <p:spPr>
          <a:xfrm>
            <a:off x="8011603" y="374861"/>
            <a:ext cx="1951268" cy="364128"/>
          </a:xfrm>
        </p:spPr>
        <p:txBody>
          <a:bodyPr>
            <a:noAutofit/>
          </a:bodyPr>
          <a:lstStyle/>
          <a:p>
            <a:pPr algn="ctr"/>
            <a:r>
              <a:rPr lang="he-IL" sz="2500" dirty="0">
                <a:solidFill>
                  <a:schemeClr val="tx2">
                    <a:lumMod val="75000"/>
                  </a:schemeClr>
                </a:solidFill>
                <a:effectLst>
                  <a:outerShdw blurRad="38100" dist="38100" dir="2700000" algn="tl">
                    <a:srgbClr val="000000">
                      <a:alpha val="43137"/>
                    </a:srgbClr>
                  </a:outerShdw>
                </a:effectLst>
              </a:rPr>
              <a:t>סניפי ברזל  </a:t>
            </a:r>
          </a:p>
        </p:txBody>
      </p:sp>
      <p:sp>
        <p:nvSpPr>
          <p:cNvPr id="5" name="מציין מיקום טקסט 4">
            <a:extLst>
              <a:ext uri="{FF2B5EF4-FFF2-40B4-BE49-F238E27FC236}">
                <a16:creationId xmlns:a16="http://schemas.microsoft.com/office/drawing/2014/main" id="{2F3C9C5E-A448-0F89-6CD9-3AA9A590B95F}"/>
              </a:ext>
            </a:extLst>
          </p:cNvPr>
          <p:cNvSpPr>
            <a:spLocks noGrp="1"/>
          </p:cNvSpPr>
          <p:nvPr>
            <p:ph type="body" idx="1"/>
          </p:nvPr>
        </p:nvSpPr>
        <p:spPr>
          <a:xfrm>
            <a:off x="2180143" y="230564"/>
            <a:ext cx="2420953" cy="519663"/>
          </a:xfrm>
        </p:spPr>
        <p:txBody>
          <a:bodyPr>
            <a:normAutofit/>
          </a:bodyPr>
          <a:lstStyle/>
          <a:p>
            <a:pPr algn="ctr"/>
            <a:r>
              <a:rPr lang="he-IL" sz="2500" dirty="0">
                <a:solidFill>
                  <a:schemeClr val="tx2">
                    <a:lumMod val="75000"/>
                  </a:schemeClr>
                </a:solidFill>
                <a:effectLst>
                  <a:outerShdw blurRad="38100" dist="38100" dir="2700000" algn="tl">
                    <a:srgbClr val="000000">
                      <a:alpha val="43137"/>
                    </a:srgbClr>
                  </a:outerShdw>
                </a:effectLst>
              </a:rPr>
              <a:t>מיגון </a:t>
            </a:r>
          </a:p>
        </p:txBody>
      </p:sp>
      <p:sp>
        <p:nvSpPr>
          <p:cNvPr id="13" name="AutoShape 2">
            <a:extLst>
              <a:ext uri="{FF2B5EF4-FFF2-40B4-BE49-F238E27FC236}">
                <a16:creationId xmlns:a16="http://schemas.microsoft.com/office/drawing/2014/main" id="{4A6D8897-E280-750A-4B59-4304376B7A37}"/>
              </a:ext>
            </a:extLst>
          </p:cNvPr>
          <p:cNvSpPr>
            <a:spLocks noChangeAspect="1" noChangeArrowheads="1"/>
          </p:cNvSpPr>
          <p:nvPr/>
        </p:nvSpPr>
        <p:spPr bwMode="auto">
          <a:xfrm>
            <a:off x="5943599" y="866775"/>
            <a:ext cx="2714625" cy="2714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
        <p:nvSpPr>
          <p:cNvPr id="15" name="AutoShape 4">
            <a:extLst>
              <a:ext uri="{FF2B5EF4-FFF2-40B4-BE49-F238E27FC236}">
                <a16:creationId xmlns:a16="http://schemas.microsoft.com/office/drawing/2014/main" id="{A04939C6-624F-0EBC-C450-3CE56612DB9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6" name="תמונה 15">
            <a:extLst>
              <a:ext uri="{FF2B5EF4-FFF2-40B4-BE49-F238E27FC236}">
                <a16:creationId xmlns:a16="http://schemas.microsoft.com/office/drawing/2014/main" id="{D21CBC73-C2FE-CC08-35BF-5DE31F59310A}"/>
              </a:ext>
            </a:extLst>
          </p:cNvPr>
          <p:cNvPicPr>
            <a:picLocks noChangeAspect="1"/>
          </p:cNvPicPr>
          <p:nvPr/>
        </p:nvPicPr>
        <p:blipFill>
          <a:blip r:embed="rId6"/>
          <a:stretch>
            <a:fillRect/>
          </a:stretch>
        </p:blipFill>
        <p:spPr>
          <a:xfrm>
            <a:off x="8498705" y="921902"/>
            <a:ext cx="3522333" cy="5318995"/>
          </a:xfrm>
          <a:prstGeom prst="rect">
            <a:avLst/>
          </a:prstGeom>
        </p:spPr>
      </p:pic>
      <p:sp>
        <p:nvSpPr>
          <p:cNvPr id="17" name="תיבת טקסט 16">
            <a:extLst>
              <a:ext uri="{FF2B5EF4-FFF2-40B4-BE49-F238E27FC236}">
                <a16:creationId xmlns:a16="http://schemas.microsoft.com/office/drawing/2014/main" id="{4EE81BB9-AB8D-9C26-BF2D-65AD06ACD67B}"/>
              </a:ext>
            </a:extLst>
          </p:cNvPr>
          <p:cNvSpPr txBox="1"/>
          <p:nvPr/>
        </p:nvSpPr>
        <p:spPr>
          <a:xfrm>
            <a:off x="6187500" y="1819199"/>
            <a:ext cx="1775958" cy="2482667"/>
          </a:xfrm>
          <a:prstGeom prst="rect">
            <a:avLst/>
          </a:prstGeom>
          <a:noFill/>
        </p:spPr>
        <p:txBody>
          <a:bodyPr wrap="square" rtlCol="1">
            <a:spAutoFit/>
          </a:bodyPr>
          <a:lstStyle/>
          <a:p>
            <a:pPr>
              <a:lnSpc>
                <a:spcPct val="150000"/>
              </a:lnSpc>
            </a:pPr>
            <a:r>
              <a:rPr lang="he-IL" sz="3600" b="1" dirty="0">
                <a:effectLst>
                  <a:outerShdw blurRad="38100" dist="38100" dir="2700000" algn="tl">
                    <a:srgbClr val="000000">
                      <a:alpha val="43137"/>
                    </a:srgbClr>
                  </a:outerShdw>
                </a:effectLst>
              </a:rPr>
              <a:t>7 </a:t>
            </a:r>
          </a:p>
          <a:p>
            <a:pPr>
              <a:lnSpc>
                <a:spcPct val="150000"/>
              </a:lnSpc>
            </a:pPr>
            <a:r>
              <a:rPr lang="he-IL" sz="3600" b="1" dirty="0">
                <a:effectLst>
                  <a:outerShdw blurRad="38100" dist="38100" dir="2700000" algn="tl">
                    <a:srgbClr val="000000">
                      <a:alpha val="43137"/>
                    </a:srgbClr>
                  </a:outerShdw>
                </a:effectLst>
              </a:rPr>
              <a:t>מתוך</a:t>
            </a:r>
          </a:p>
          <a:p>
            <a:pPr>
              <a:lnSpc>
                <a:spcPct val="150000"/>
              </a:lnSpc>
            </a:pPr>
            <a:r>
              <a:rPr lang="he-IL" sz="3600" b="1" dirty="0">
                <a:effectLst>
                  <a:outerShdw blurRad="38100" dist="38100" dir="2700000" algn="tl">
                    <a:srgbClr val="000000">
                      <a:alpha val="43137"/>
                    </a:srgbClr>
                  </a:outerShdw>
                </a:effectLst>
              </a:rPr>
              <a:t>321 </a:t>
            </a:r>
          </a:p>
        </p:txBody>
      </p:sp>
      <p:pic>
        <p:nvPicPr>
          <p:cNvPr id="22" name="מציין מיקום תוכן 21">
            <a:extLst>
              <a:ext uri="{FF2B5EF4-FFF2-40B4-BE49-F238E27FC236}">
                <a16:creationId xmlns:a16="http://schemas.microsoft.com/office/drawing/2014/main" id="{2997C2C7-EF76-D819-1742-4BEC1D631286}"/>
              </a:ext>
            </a:extLst>
          </p:cNvPr>
          <p:cNvPicPr>
            <a:picLocks noGrp="1" noChangeAspect="1"/>
          </p:cNvPicPr>
          <p:nvPr>
            <p:ph sz="half" idx="2"/>
          </p:nvPr>
        </p:nvPicPr>
        <p:blipFill>
          <a:blip r:embed="rId7"/>
          <a:stretch>
            <a:fillRect/>
          </a:stretch>
        </p:blipFill>
        <p:spPr>
          <a:xfrm>
            <a:off x="753851" y="1133557"/>
            <a:ext cx="5157787" cy="2798447"/>
          </a:xfrm>
          <a:prstGeom prst="rect">
            <a:avLst/>
          </a:prstGeom>
        </p:spPr>
      </p:pic>
      <p:sp>
        <p:nvSpPr>
          <p:cNvPr id="23" name="תיבת טקסט 22">
            <a:extLst>
              <a:ext uri="{FF2B5EF4-FFF2-40B4-BE49-F238E27FC236}">
                <a16:creationId xmlns:a16="http://schemas.microsoft.com/office/drawing/2014/main" id="{35B7FFD9-A552-A9D9-3833-59B6844C245C}"/>
              </a:ext>
            </a:extLst>
          </p:cNvPr>
          <p:cNvSpPr txBox="1"/>
          <p:nvPr/>
        </p:nvSpPr>
        <p:spPr>
          <a:xfrm>
            <a:off x="1038225" y="4257287"/>
            <a:ext cx="4238625" cy="646331"/>
          </a:xfrm>
          <a:prstGeom prst="rect">
            <a:avLst/>
          </a:prstGeom>
          <a:noFill/>
        </p:spPr>
        <p:txBody>
          <a:bodyPr wrap="square" rtlCol="1">
            <a:spAutoFit/>
          </a:bodyPr>
          <a:lstStyle/>
          <a:p>
            <a:pPr algn="ctr"/>
            <a:r>
              <a:rPr lang="he-IL" sz="3600" b="1" dirty="0">
                <a:effectLst>
                  <a:outerShdw blurRad="38100" dist="38100" dir="2700000" algn="tl">
                    <a:srgbClr val="000000">
                      <a:alpha val="43137"/>
                    </a:srgbClr>
                  </a:outerShdw>
                </a:effectLst>
              </a:rPr>
              <a:t>2 לעומת 128 </a:t>
            </a:r>
          </a:p>
        </p:txBody>
      </p:sp>
    </p:spTree>
    <p:extLst>
      <p:ext uri="{BB962C8B-B14F-4D97-AF65-F5344CB8AC3E}">
        <p14:creationId xmlns:p14="http://schemas.microsoft.com/office/powerpoint/2010/main" val="3427453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5" name="Google Shape;165;p5"/>
          <p:cNvSpPr txBox="1"/>
          <p:nvPr/>
        </p:nvSpPr>
        <p:spPr>
          <a:xfrm>
            <a:off x="526625" y="1165588"/>
            <a:ext cx="11138749" cy="6370934"/>
          </a:xfrm>
          <a:prstGeom prst="rect">
            <a:avLst/>
          </a:prstGeom>
          <a:noFill/>
          <a:ln>
            <a:noFill/>
          </a:ln>
        </p:spPr>
        <p:txBody>
          <a:bodyPr spcFirstLastPara="1" wrap="square" lIns="91425" tIns="45700" rIns="91425" bIns="45700" anchor="t" anchorCtr="0">
            <a:spAutoFit/>
          </a:bodyPr>
          <a:lstStyle/>
          <a:p>
            <a:pPr marL="342900" marR="0" lvl="0" indent="-342900" algn="r" rtl="1">
              <a:lnSpc>
                <a:spcPct val="150000"/>
              </a:lnSpc>
              <a:spcBef>
                <a:spcPts val="0"/>
              </a:spcBef>
              <a:spcAft>
                <a:spcPts val="0"/>
              </a:spcAft>
              <a:buClr>
                <a:srgbClr val="000000"/>
              </a:buClr>
              <a:buSzPts val="2400"/>
              <a:buFontTx/>
              <a:buChar char="-"/>
            </a:pPr>
            <a:r>
              <a:rPr lang="he-IL" sz="2000" b="1" dirty="0">
                <a:solidFill>
                  <a:schemeClr val="tx2">
                    <a:lumMod val="75000"/>
                  </a:schemeClr>
                </a:solidFill>
                <a:latin typeface="Calibri"/>
                <a:ea typeface="Calibri"/>
                <a:sym typeface="Calibri"/>
              </a:rPr>
              <a:t>למידה – מלחמת לבנון </a:t>
            </a:r>
            <a:r>
              <a:rPr lang="he-IL" sz="2000" b="1" dirty="0" err="1">
                <a:solidFill>
                  <a:schemeClr val="tx2">
                    <a:lumMod val="75000"/>
                  </a:schemeClr>
                </a:solidFill>
                <a:latin typeface="Calibri"/>
                <a:ea typeface="Calibri"/>
                <a:sym typeface="Calibri"/>
              </a:rPr>
              <a:t>השניה</a:t>
            </a:r>
            <a:r>
              <a:rPr lang="he-IL" sz="2000" b="1" dirty="0">
                <a:solidFill>
                  <a:schemeClr val="tx2">
                    <a:lumMod val="75000"/>
                  </a:schemeClr>
                </a:solidFill>
                <a:latin typeface="Calibri"/>
                <a:ea typeface="Calibri"/>
                <a:sym typeface="Calibri"/>
              </a:rPr>
              <a:t> 2006  / למידה – מערכי חירום (מלון אורחים/מרכז הפעלה/</a:t>
            </a:r>
            <a:r>
              <a:rPr lang="he-IL" sz="2000" b="1">
                <a:solidFill>
                  <a:schemeClr val="tx2">
                    <a:lumMod val="75000"/>
                  </a:schemeClr>
                </a:solidFill>
                <a:latin typeface="Calibri"/>
                <a:ea typeface="Calibri"/>
                <a:sym typeface="Calibri"/>
              </a:rPr>
              <a:t>מכלולים ועוד) </a:t>
            </a:r>
            <a:endParaRPr lang="he-IL" sz="2000" b="1" i="0" u="none" strike="noStrike" cap="none" dirty="0">
              <a:solidFill>
                <a:schemeClr val="tx2">
                  <a:lumMod val="75000"/>
                </a:schemeClr>
              </a:solidFill>
              <a:latin typeface="Calibri"/>
              <a:ea typeface="Calibri"/>
              <a:sym typeface="Calibri"/>
            </a:endParaRPr>
          </a:p>
          <a:p>
            <a:pPr marL="342900" marR="0" lvl="0" indent="-342900" algn="r" rtl="1">
              <a:lnSpc>
                <a:spcPct val="150000"/>
              </a:lnSpc>
              <a:spcBef>
                <a:spcPts val="0"/>
              </a:spcBef>
              <a:spcAft>
                <a:spcPts val="0"/>
              </a:spcAft>
              <a:buClr>
                <a:srgbClr val="000000"/>
              </a:buClr>
              <a:buSzPts val="2400"/>
              <a:buFontTx/>
              <a:buChar char="-"/>
            </a:pPr>
            <a:r>
              <a:rPr lang="he-IL" sz="2000" b="1" i="0" u="none" strike="noStrike" cap="none" dirty="0">
                <a:solidFill>
                  <a:schemeClr val="tx2">
                    <a:lumMod val="75000"/>
                  </a:schemeClr>
                </a:solidFill>
                <a:latin typeface="Calibri"/>
                <a:ea typeface="Calibri"/>
                <a:sym typeface="Calibri"/>
              </a:rPr>
              <a:t>חשיפת</a:t>
            </a:r>
            <a:r>
              <a:rPr lang="he-IL" sz="2000" b="0" i="0" u="none" strike="noStrike" cap="none" dirty="0">
                <a:solidFill>
                  <a:schemeClr val="tx2">
                    <a:lumMod val="75000"/>
                  </a:schemeClr>
                </a:solidFill>
                <a:latin typeface="Calibri"/>
                <a:ea typeface="Calibri"/>
                <a:sym typeface="Calibri"/>
              </a:rPr>
              <a:t> </a:t>
            </a:r>
            <a:r>
              <a:rPr lang="he-IL" sz="2000" b="1" i="0" u="none" strike="noStrike" cap="none" dirty="0">
                <a:solidFill>
                  <a:schemeClr val="tx2">
                    <a:lumMod val="75000"/>
                  </a:schemeClr>
                </a:solidFill>
                <a:latin typeface="Calibri"/>
                <a:ea typeface="Calibri"/>
                <a:sym typeface="Calibri"/>
              </a:rPr>
              <a:t>פערים</a:t>
            </a:r>
            <a:r>
              <a:rPr lang="he-IL" sz="2000" b="0" i="0" u="none" strike="noStrike" cap="none" dirty="0">
                <a:solidFill>
                  <a:schemeClr val="tx2">
                    <a:lumMod val="75000"/>
                  </a:schemeClr>
                </a:solidFill>
                <a:latin typeface="Calibri"/>
                <a:ea typeface="Calibri"/>
                <a:sym typeface="Calibri"/>
              </a:rPr>
              <a:t> משמעותיים בהיערכות לחירום – </a:t>
            </a:r>
            <a:r>
              <a:rPr lang="he-IL" sz="2000" b="1" i="0" u="none" strike="noStrike" cap="none" dirty="0">
                <a:solidFill>
                  <a:schemeClr val="tx2">
                    <a:lumMod val="75000"/>
                  </a:schemeClr>
                </a:solidFill>
                <a:latin typeface="Calibri"/>
                <a:ea typeface="Calibri"/>
                <a:sym typeface="Calibri"/>
              </a:rPr>
              <a:t>משרדי ממשלה </a:t>
            </a:r>
            <a:r>
              <a:rPr lang="he-IL" sz="2000" b="0" i="0" u="none" strike="noStrike" cap="none" dirty="0">
                <a:solidFill>
                  <a:schemeClr val="tx2">
                    <a:lumMod val="75000"/>
                  </a:schemeClr>
                </a:solidFill>
                <a:latin typeface="Calibri"/>
                <a:ea typeface="Calibri"/>
                <a:sym typeface="Calibri"/>
              </a:rPr>
              <a:t>(דוגמאות: חסר בהכשרות מכללה לאיתנות, פער מיגון, פער סניפי ברזל) – הצפתם ועבודה לצמצומם. </a:t>
            </a:r>
          </a:p>
          <a:p>
            <a:pPr marL="342900" indent="-342900">
              <a:lnSpc>
                <a:spcPct val="150000"/>
              </a:lnSpc>
              <a:buClr>
                <a:srgbClr val="000000"/>
              </a:buClr>
              <a:buSzPts val="2400"/>
              <a:buFontTx/>
              <a:buChar char="-"/>
            </a:pPr>
            <a:r>
              <a:rPr lang="he-IL" sz="2000" b="1" dirty="0">
                <a:solidFill>
                  <a:schemeClr val="tx2">
                    <a:lumMod val="75000"/>
                  </a:schemeClr>
                </a:solidFill>
                <a:ea typeface="Calibri"/>
                <a:sym typeface="Calibri"/>
              </a:rPr>
              <a:t>קישוריות גבוהה ונוכחות </a:t>
            </a:r>
            <a:r>
              <a:rPr lang="he-IL" sz="2000" dirty="0">
                <a:solidFill>
                  <a:schemeClr val="tx2">
                    <a:lumMod val="75000"/>
                  </a:schemeClr>
                </a:solidFill>
                <a:ea typeface="Calibri"/>
                <a:sym typeface="Calibri"/>
              </a:rPr>
              <a:t>– רשויות 550 בכלל ורשויות 0-20 בפרט. </a:t>
            </a:r>
          </a:p>
          <a:p>
            <a:pPr marL="342900" marR="0" lvl="0" indent="-342900" algn="r" rtl="1">
              <a:lnSpc>
                <a:spcPct val="150000"/>
              </a:lnSpc>
              <a:spcBef>
                <a:spcPts val="0"/>
              </a:spcBef>
              <a:spcAft>
                <a:spcPts val="0"/>
              </a:spcAft>
              <a:buClr>
                <a:srgbClr val="000000"/>
              </a:buClr>
              <a:buSzPts val="2400"/>
              <a:buFontTx/>
              <a:buChar char="-"/>
            </a:pPr>
            <a:r>
              <a:rPr lang="he-IL" sz="2000" b="1" dirty="0">
                <a:solidFill>
                  <a:schemeClr val="tx2">
                    <a:lumMod val="75000"/>
                  </a:schemeClr>
                </a:solidFill>
                <a:latin typeface="Calibri"/>
                <a:ea typeface="Calibri"/>
                <a:sym typeface="Calibri"/>
              </a:rPr>
              <a:t>קישוריות גבוהה </a:t>
            </a:r>
            <a:r>
              <a:rPr lang="he-IL" sz="2000" dirty="0">
                <a:solidFill>
                  <a:schemeClr val="tx2">
                    <a:lumMod val="75000"/>
                  </a:schemeClr>
                </a:solidFill>
                <a:latin typeface="Calibri"/>
                <a:ea typeface="Calibri"/>
                <a:sym typeface="Calibri"/>
              </a:rPr>
              <a:t>- פיקוד העורף, בריאות, כלכלה, שירות התעסוקה, עבודה, רווחה, חינוך, פנים. </a:t>
            </a:r>
          </a:p>
          <a:p>
            <a:pPr marL="342900" marR="0" lvl="0" indent="-342900" algn="r" rtl="1">
              <a:lnSpc>
                <a:spcPct val="150000"/>
              </a:lnSpc>
              <a:spcBef>
                <a:spcPts val="0"/>
              </a:spcBef>
              <a:spcAft>
                <a:spcPts val="0"/>
              </a:spcAft>
              <a:buClr>
                <a:srgbClr val="000000"/>
              </a:buClr>
              <a:buSzPts val="2400"/>
              <a:buFontTx/>
              <a:buChar char="-"/>
            </a:pPr>
            <a:r>
              <a:rPr lang="he-IL" sz="2000" b="1" dirty="0">
                <a:solidFill>
                  <a:schemeClr val="tx2">
                    <a:lumMod val="75000"/>
                  </a:schemeClr>
                </a:solidFill>
                <a:latin typeface="Calibri"/>
                <a:ea typeface="Calibri"/>
                <a:sym typeface="Calibri"/>
              </a:rPr>
              <a:t>מפגשים רבים במוקד </a:t>
            </a:r>
            <a:r>
              <a:rPr lang="he-IL" sz="2000" dirty="0">
                <a:solidFill>
                  <a:schemeClr val="tx2">
                    <a:lumMod val="75000"/>
                  </a:schemeClr>
                </a:solidFill>
                <a:latin typeface="Calibri"/>
                <a:ea typeface="Calibri"/>
                <a:sym typeface="Calibri"/>
              </a:rPr>
              <a:t>–</a:t>
            </a:r>
            <a:r>
              <a:rPr lang="he-IL" sz="2000" b="1" dirty="0">
                <a:solidFill>
                  <a:schemeClr val="tx2">
                    <a:lumMod val="75000"/>
                  </a:schemeClr>
                </a:solidFill>
                <a:latin typeface="Calibri"/>
                <a:ea typeface="Calibri"/>
                <a:sym typeface="Calibri"/>
              </a:rPr>
              <a:t> </a:t>
            </a:r>
            <a:r>
              <a:rPr lang="he-IL" sz="2000" dirty="0">
                <a:solidFill>
                  <a:schemeClr val="tx2">
                    <a:lumMod val="75000"/>
                  </a:schemeClr>
                </a:solidFill>
                <a:latin typeface="Calibri"/>
                <a:ea typeface="Calibri"/>
                <a:sym typeface="Calibri"/>
              </a:rPr>
              <a:t>נשיא המדינה, השר גנץ, השר ארבל, אלוף </a:t>
            </a:r>
            <a:r>
              <a:rPr lang="he-IL" sz="2000" dirty="0" err="1">
                <a:solidFill>
                  <a:schemeClr val="tx2">
                    <a:lumMod val="75000"/>
                  </a:schemeClr>
                </a:solidFill>
                <a:latin typeface="Calibri"/>
                <a:ea typeface="Calibri"/>
                <a:sym typeface="Calibri"/>
              </a:rPr>
              <a:t>פק"ער</a:t>
            </a:r>
            <a:r>
              <a:rPr lang="he-IL" sz="2000" dirty="0">
                <a:solidFill>
                  <a:schemeClr val="tx2">
                    <a:lumMod val="75000"/>
                  </a:schemeClr>
                </a:solidFill>
                <a:latin typeface="Calibri"/>
                <a:ea typeface="Calibri"/>
                <a:sym typeface="Calibri"/>
              </a:rPr>
              <a:t>, פרקליט המדינה ועוד. </a:t>
            </a:r>
          </a:p>
          <a:p>
            <a:pPr marL="342900" marR="0" lvl="0" indent="-342900" algn="r" rtl="1">
              <a:lnSpc>
                <a:spcPct val="150000"/>
              </a:lnSpc>
              <a:spcBef>
                <a:spcPts val="0"/>
              </a:spcBef>
              <a:spcAft>
                <a:spcPts val="0"/>
              </a:spcAft>
              <a:buClr>
                <a:srgbClr val="000000"/>
              </a:buClr>
              <a:buSzPts val="2400"/>
              <a:buFontTx/>
              <a:buChar char="-"/>
            </a:pPr>
            <a:r>
              <a:rPr lang="he-IL" sz="2000" b="1" i="0" u="none" strike="noStrike" cap="none" dirty="0">
                <a:solidFill>
                  <a:schemeClr val="tx2">
                    <a:lumMod val="75000"/>
                  </a:schemeClr>
                </a:solidFill>
                <a:latin typeface="Calibri"/>
                <a:ea typeface="Calibri"/>
                <a:sym typeface="Calibri"/>
              </a:rPr>
              <a:t>נוכחות משמעותית </a:t>
            </a:r>
            <a:r>
              <a:rPr lang="he-IL" sz="2000" b="0" i="0" u="none" strike="noStrike" cap="none" dirty="0">
                <a:solidFill>
                  <a:schemeClr val="tx2">
                    <a:lumMod val="75000"/>
                  </a:schemeClr>
                </a:solidFill>
                <a:latin typeface="Calibri"/>
                <a:ea typeface="Calibri"/>
                <a:sym typeface="Calibri"/>
              </a:rPr>
              <a:t>ברשתות החברתיות ובקבוצות </a:t>
            </a:r>
            <a:r>
              <a:rPr lang="he-IL" sz="2000" b="0" i="0" u="none" strike="noStrike" cap="none" dirty="0" err="1">
                <a:solidFill>
                  <a:schemeClr val="tx2">
                    <a:lumMod val="75000"/>
                  </a:schemeClr>
                </a:solidFill>
                <a:latin typeface="Calibri"/>
                <a:ea typeface="Calibri"/>
                <a:sym typeface="Calibri"/>
              </a:rPr>
              <a:t>הווטצא</a:t>
            </a:r>
            <a:r>
              <a:rPr lang="he-IL" sz="2000" dirty="0" err="1">
                <a:solidFill>
                  <a:schemeClr val="tx2">
                    <a:lumMod val="75000"/>
                  </a:schemeClr>
                </a:solidFill>
                <a:latin typeface="Calibri"/>
                <a:ea typeface="Calibri"/>
                <a:sym typeface="Calibri"/>
              </a:rPr>
              <a:t>פ</a:t>
            </a:r>
            <a:r>
              <a:rPr lang="he-IL" sz="2000" dirty="0">
                <a:solidFill>
                  <a:schemeClr val="tx2">
                    <a:lumMod val="75000"/>
                  </a:schemeClr>
                </a:solidFill>
                <a:latin typeface="Calibri"/>
                <a:ea typeface="Calibri"/>
                <a:sym typeface="Calibri"/>
              </a:rPr>
              <a:t>.</a:t>
            </a:r>
            <a:endParaRPr lang="he-IL" sz="2000" b="0" i="0" u="none" strike="noStrike" cap="none" dirty="0">
              <a:solidFill>
                <a:schemeClr val="tx2">
                  <a:lumMod val="75000"/>
                </a:schemeClr>
              </a:solidFill>
              <a:latin typeface="Calibri"/>
              <a:ea typeface="Calibri"/>
              <a:sym typeface="Calibri"/>
            </a:endParaRPr>
          </a:p>
          <a:p>
            <a:pPr marL="342900" marR="0" lvl="0" indent="-342900" algn="r" rtl="1">
              <a:lnSpc>
                <a:spcPct val="150000"/>
              </a:lnSpc>
              <a:spcBef>
                <a:spcPts val="0"/>
              </a:spcBef>
              <a:spcAft>
                <a:spcPts val="0"/>
              </a:spcAft>
              <a:buClr>
                <a:srgbClr val="000000"/>
              </a:buClr>
              <a:buSzPts val="2400"/>
              <a:buFontTx/>
              <a:buChar char="-"/>
            </a:pPr>
            <a:r>
              <a:rPr lang="he-IL" sz="2000" b="1" dirty="0">
                <a:solidFill>
                  <a:srgbClr val="323F4F"/>
                </a:solidFill>
                <a:latin typeface="Calibri" panose="020F0502020204030204" pitchFamily="34" charset="0"/>
              </a:rPr>
              <a:t>הכשרות בהיקף רחב </a:t>
            </a:r>
            <a:r>
              <a:rPr lang="he-IL" sz="2000" dirty="0">
                <a:solidFill>
                  <a:srgbClr val="323F4F"/>
                </a:solidFill>
                <a:latin typeface="Calibri" panose="020F0502020204030204" pitchFamily="34" charset="0"/>
              </a:rPr>
              <a:t>– חירום וחוסן / חירום תעסוקתי.</a:t>
            </a:r>
          </a:p>
          <a:p>
            <a:pPr marL="342900" marR="0" lvl="0" indent="-342900" algn="r" rtl="1">
              <a:lnSpc>
                <a:spcPct val="150000"/>
              </a:lnSpc>
              <a:spcBef>
                <a:spcPts val="0"/>
              </a:spcBef>
              <a:spcAft>
                <a:spcPts val="0"/>
              </a:spcAft>
              <a:buClr>
                <a:srgbClr val="000000"/>
              </a:buClr>
              <a:buSzPts val="2400"/>
              <a:buFontTx/>
              <a:buChar char="-"/>
            </a:pPr>
            <a:r>
              <a:rPr lang="he-IL" sz="2000" b="1" dirty="0">
                <a:solidFill>
                  <a:srgbClr val="323F4F"/>
                </a:solidFill>
                <a:latin typeface="Calibri" panose="020F0502020204030204" pitchFamily="34" charset="0"/>
              </a:rPr>
              <a:t>העברת נכסים </a:t>
            </a:r>
            <a:r>
              <a:rPr lang="he-IL" sz="2000" dirty="0">
                <a:solidFill>
                  <a:srgbClr val="323F4F"/>
                </a:solidFill>
                <a:latin typeface="Calibri" panose="020F0502020204030204" pitchFamily="34" charset="0"/>
              </a:rPr>
              <a:t>לרשויות המקומיות – </a:t>
            </a:r>
            <a:r>
              <a:rPr lang="he-IL" sz="2000" dirty="0" err="1">
                <a:solidFill>
                  <a:srgbClr val="323F4F"/>
                </a:solidFill>
                <a:latin typeface="Calibri" panose="020F0502020204030204" pitchFamily="34" charset="0"/>
              </a:rPr>
              <a:t>מיגוניות</a:t>
            </a:r>
            <a:r>
              <a:rPr lang="he-IL" sz="2000" dirty="0">
                <a:solidFill>
                  <a:srgbClr val="323F4F"/>
                </a:solidFill>
                <a:latin typeface="Calibri" panose="020F0502020204030204" pitchFamily="34" charset="0"/>
              </a:rPr>
              <a:t> / נגררי </a:t>
            </a:r>
            <a:r>
              <a:rPr lang="he-IL" sz="2000" dirty="0" err="1">
                <a:solidFill>
                  <a:srgbClr val="323F4F"/>
                </a:solidFill>
                <a:latin typeface="Calibri" panose="020F0502020204030204" pitchFamily="34" charset="0"/>
              </a:rPr>
              <a:t>סע"ר</a:t>
            </a:r>
            <a:r>
              <a:rPr lang="he-IL" sz="2000" dirty="0">
                <a:solidFill>
                  <a:srgbClr val="323F4F"/>
                </a:solidFill>
                <a:latin typeface="Calibri" panose="020F0502020204030204" pitchFamily="34" charset="0"/>
              </a:rPr>
              <a:t> / חבילת מסרונים / ... </a:t>
            </a:r>
          </a:p>
          <a:p>
            <a:pPr marL="342900" marR="0" lvl="0" indent="-342900" algn="r" rtl="1">
              <a:lnSpc>
                <a:spcPct val="150000"/>
              </a:lnSpc>
              <a:spcBef>
                <a:spcPts val="0"/>
              </a:spcBef>
              <a:spcAft>
                <a:spcPts val="0"/>
              </a:spcAft>
              <a:buClr>
                <a:srgbClr val="000000"/>
              </a:buClr>
              <a:buSzPts val="2400"/>
              <a:buFontTx/>
              <a:buChar char="-"/>
            </a:pPr>
            <a:r>
              <a:rPr lang="he-IL" sz="2000" b="1" dirty="0">
                <a:solidFill>
                  <a:srgbClr val="323F4F"/>
                </a:solidFill>
                <a:latin typeface="Calibri" panose="020F0502020204030204" pitchFamily="34" charset="0"/>
              </a:rPr>
              <a:t>בניית תוכנית לפעולה תוך כדי התממשות תרחיש הייחוס. </a:t>
            </a:r>
          </a:p>
          <a:p>
            <a:pPr marL="342900" marR="0" lvl="0" indent="-342900" algn="r" rtl="1">
              <a:lnSpc>
                <a:spcPct val="200000"/>
              </a:lnSpc>
              <a:spcBef>
                <a:spcPts val="0"/>
              </a:spcBef>
              <a:spcAft>
                <a:spcPts val="0"/>
              </a:spcAft>
              <a:buClr>
                <a:srgbClr val="000000"/>
              </a:buClr>
              <a:buSzPts val="2400"/>
              <a:buFontTx/>
              <a:buChar char="-"/>
            </a:pPr>
            <a:endParaRPr lang="he-IL" sz="2000" dirty="0">
              <a:solidFill>
                <a:srgbClr val="323F4F"/>
              </a:solidFill>
              <a:latin typeface="Calibri" panose="020F0502020204030204" pitchFamily="34" charset="0"/>
            </a:endParaRPr>
          </a:p>
          <a:p>
            <a:pPr marL="342900" marR="0" lvl="0" indent="-342900" algn="r" rtl="1">
              <a:lnSpc>
                <a:spcPct val="200000"/>
              </a:lnSpc>
              <a:spcBef>
                <a:spcPts val="0"/>
              </a:spcBef>
              <a:spcAft>
                <a:spcPts val="0"/>
              </a:spcAft>
              <a:buClr>
                <a:srgbClr val="000000"/>
              </a:buClr>
              <a:buSzPts val="2400"/>
              <a:buFontTx/>
              <a:buChar char="-"/>
            </a:pPr>
            <a:endParaRPr lang="he-IL" sz="2000" b="0" i="0" u="none" strike="noStrike" dirty="0">
              <a:solidFill>
                <a:srgbClr val="323F4F"/>
              </a:solidFill>
              <a:effectLst/>
              <a:latin typeface="Calibri" panose="020F0502020204030204" pitchFamily="34" charset="0"/>
            </a:endParaRPr>
          </a:p>
          <a:p>
            <a:pPr marL="285115" marR="0" lvl="0" indent="-196215" algn="r" rtl="1">
              <a:lnSpc>
                <a:spcPct val="200000"/>
              </a:lnSpc>
              <a:spcBef>
                <a:spcPts val="0"/>
              </a:spcBef>
              <a:spcAft>
                <a:spcPts val="0"/>
              </a:spcAft>
              <a:buClr>
                <a:srgbClr val="000000"/>
              </a:buClr>
              <a:buSzPts val="1400"/>
              <a:buFont typeface="Noto Sans Symbols"/>
              <a:buNone/>
            </a:pPr>
            <a:endParaRPr lang="he-IL" sz="1400" b="0" i="0" u="none" strike="noStrike" cap="none" dirty="0">
              <a:solidFill>
                <a:schemeClr val="tx2">
                  <a:lumMod val="75000"/>
                </a:schemeClr>
              </a:solidFill>
              <a:latin typeface="Times New Roman"/>
              <a:ea typeface="Times New Roman"/>
              <a:sym typeface="Times New Roman"/>
            </a:endParaRPr>
          </a:p>
        </p:txBody>
      </p:sp>
      <p:sp>
        <p:nvSpPr>
          <p:cNvPr id="2" name="כותרת 10">
            <a:extLst>
              <a:ext uri="{FF2B5EF4-FFF2-40B4-BE49-F238E27FC236}">
                <a16:creationId xmlns:a16="http://schemas.microsoft.com/office/drawing/2014/main" id="{7CE3A67B-6A7D-4E6F-D448-5000D1EF3952}"/>
              </a:ext>
            </a:extLst>
          </p:cNvPr>
          <p:cNvSpPr txBox="1">
            <a:spLocks/>
          </p:cNvSpPr>
          <p:nvPr/>
        </p:nvSpPr>
        <p:spPr>
          <a:xfrm>
            <a:off x="1007706" y="365126"/>
            <a:ext cx="10347682" cy="661241"/>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b="1" dirty="0">
                <a:solidFill>
                  <a:srgbClr val="4BB58D"/>
                </a:solidFill>
                <a:latin typeface="Arial (Body)"/>
                <a:cs typeface="+mn-cs"/>
              </a:rPr>
              <a:t>פעולות מרכזיות עד כה - מוקד חירום </a:t>
            </a:r>
          </a:p>
        </p:txBody>
      </p:sp>
      <p:cxnSp>
        <p:nvCxnSpPr>
          <p:cNvPr id="3" name="Straight Connector 2">
            <a:extLst>
              <a:ext uri="{FF2B5EF4-FFF2-40B4-BE49-F238E27FC236}">
                <a16:creationId xmlns:a16="http://schemas.microsoft.com/office/drawing/2014/main" id="{6E1C5919-1BA5-DF9B-1901-E52B75C8A2A4}"/>
              </a:ext>
            </a:extLst>
          </p:cNvPr>
          <p:cNvCxnSpPr>
            <a:cxnSpLocks/>
          </p:cNvCxnSpPr>
          <p:nvPr/>
        </p:nvCxnSpPr>
        <p:spPr>
          <a:xfrm flipH="1">
            <a:off x="1156996" y="1026367"/>
            <a:ext cx="10049069" cy="0"/>
          </a:xfrm>
          <a:prstGeom prst="line">
            <a:avLst/>
          </a:prstGeom>
          <a:ln w="19050" cap="flat" cmpd="sng" algn="ctr">
            <a:solidFill>
              <a:srgbClr val="77C7A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841969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a:extLst>
              <a:ext uri="{FF2B5EF4-FFF2-40B4-BE49-F238E27FC236}">
                <a16:creationId xmlns:a16="http://schemas.microsoft.com/office/drawing/2014/main" id="{2B9E0AD5-7807-9B08-63CD-2E7B3A12D679}"/>
              </a:ext>
            </a:extLst>
          </p:cNvPr>
          <p:cNvGraphicFramePr/>
          <p:nvPr>
            <p:extLst>
              <p:ext uri="{D42A27DB-BD31-4B8C-83A1-F6EECF244321}">
                <p14:modId xmlns:p14="http://schemas.microsoft.com/office/powerpoint/2010/main" val="114316983"/>
              </p:ext>
            </p:extLst>
          </p:nvPr>
        </p:nvGraphicFramePr>
        <p:xfrm>
          <a:off x="2032000" y="23389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0609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5" name="Google Shape;165;p5"/>
          <p:cNvSpPr txBox="1"/>
          <p:nvPr/>
        </p:nvSpPr>
        <p:spPr>
          <a:xfrm>
            <a:off x="526625" y="1165588"/>
            <a:ext cx="11138749" cy="5293716"/>
          </a:xfrm>
          <a:prstGeom prst="rect">
            <a:avLst/>
          </a:prstGeom>
          <a:noFill/>
          <a:ln>
            <a:noFill/>
          </a:ln>
        </p:spPr>
        <p:txBody>
          <a:bodyPr spcFirstLastPara="1" wrap="square" lIns="91425" tIns="45700" rIns="91425" bIns="45700" anchor="t" anchorCtr="0">
            <a:spAutoFit/>
          </a:bodyPr>
          <a:lstStyle/>
          <a:p>
            <a:pPr marL="342900" marR="0" lvl="0" indent="-342900" algn="r" rtl="1">
              <a:lnSpc>
                <a:spcPct val="150000"/>
              </a:lnSpc>
              <a:spcBef>
                <a:spcPts val="0"/>
              </a:spcBef>
              <a:spcAft>
                <a:spcPts val="0"/>
              </a:spcAft>
              <a:buClr>
                <a:srgbClr val="000000"/>
              </a:buClr>
              <a:buSzPts val="2400"/>
              <a:buFontTx/>
              <a:buChar char="-"/>
            </a:pPr>
            <a:r>
              <a:rPr lang="he-IL" sz="2000" b="1" i="0" u="none" strike="noStrike" cap="none" dirty="0">
                <a:solidFill>
                  <a:schemeClr val="tx2">
                    <a:lumMod val="75000"/>
                  </a:schemeClr>
                </a:solidFill>
                <a:latin typeface="Calibri"/>
                <a:ea typeface="Calibri"/>
                <a:sym typeface="Calibri"/>
              </a:rPr>
              <a:t>"מפל מסרים" בקבוצות </a:t>
            </a:r>
            <a:r>
              <a:rPr lang="he-IL" sz="2000" b="1" i="0" u="none" strike="noStrike" cap="none" dirty="0" err="1">
                <a:solidFill>
                  <a:schemeClr val="tx2">
                    <a:lumMod val="75000"/>
                  </a:schemeClr>
                </a:solidFill>
                <a:latin typeface="Calibri"/>
                <a:ea typeface="Calibri"/>
                <a:sym typeface="Calibri"/>
              </a:rPr>
              <a:t>ווטצאפ</a:t>
            </a:r>
            <a:r>
              <a:rPr lang="he-IL" sz="2000" b="1" dirty="0">
                <a:solidFill>
                  <a:schemeClr val="tx2">
                    <a:lumMod val="75000"/>
                  </a:schemeClr>
                </a:solidFill>
                <a:latin typeface="Calibri"/>
                <a:ea typeface="Calibri"/>
                <a:sym typeface="Calibri"/>
              </a:rPr>
              <a:t>: </a:t>
            </a:r>
            <a:r>
              <a:rPr lang="he-IL" sz="2000" dirty="0">
                <a:solidFill>
                  <a:schemeClr val="tx2">
                    <a:lumMod val="75000"/>
                  </a:schemeClr>
                </a:solidFill>
                <a:latin typeface="Calibri"/>
                <a:ea typeface="Calibri"/>
                <a:sym typeface="Calibri"/>
              </a:rPr>
              <a:t>רשויות (179 חב'), דוברות (52 חב'), חברה אזרחית (132 חב'), תעסוקה (205 חב'), מתנדבים (85 חב'). </a:t>
            </a:r>
            <a:r>
              <a:rPr lang="he-IL" sz="2000" b="1" dirty="0">
                <a:solidFill>
                  <a:schemeClr val="tx2">
                    <a:lumMod val="75000"/>
                  </a:schemeClr>
                </a:solidFill>
                <a:latin typeface="Calibri"/>
                <a:ea typeface="Calibri"/>
                <a:sym typeface="Calibri"/>
              </a:rPr>
              <a:t>סה"כ 540 איש במעגל ראשון למסרים (20% הפחתה).</a:t>
            </a:r>
            <a:endParaRPr lang="he-IL" sz="2000" dirty="0">
              <a:solidFill>
                <a:schemeClr val="tx2">
                  <a:lumMod val="75000"/>
                </a:schemeClr>
              </a:solidFill>
              <a:latin typeface="Calibri"/>
              <a:ea typeface="Calibri"/>
              <a:sym typeface="Calibri"/>
            </a:endParaRPr>
          </a:p>
          <a:p>
            <a:pPr marL="342900" marR="0" lvl="0" indent="-342900" algn="r" rtl="1">
              <a:lnSpc>
                <a:spcPct val="150000"/>
              </a:lnSpc>
              <a:spcBef>
                <a:spcPts val="0"/>
              </a:spcBef>
              <a:spcAft>
                <a:spcPts val="0"/>
              </a:spcAft>
              <a:buClr>
                <a:srgbClr val="000000"/>
              </a:buClr>
              <a:buSzPts val="2400"/>
              <a:buFontTx/>
              <a:buChar char="-"/>
            </a:pPr>
            <a:r>
              <a:rPr lang="he-IL" sz="2000" b="1" dirty="0">
                <a:solidFill>
                  <a:schemeClr val="tx2">
                    <a:lumMod val="75000"/>
                  </a:schemeClr>
                </a:solidFill>
                <a:latin typeface="Calibri"/>
                <a:ea typeface="Calibri"/>
                <a:sym typeface="Calibri"/>
              </a:rPr>
              <a:t>מערכי הסברה (חשיפות במאות אלפים): </a:t>
            </a:r>
            <a:r>
              <a:rPr lang="he-IL" sz="2000" dirty="0">
                <a:solidFill>
                  <a:schemeClr val="tx2">
                    <a:lumMod val="75000"/>
                  </a:schemeClr>
                </a:solidFill>
                <a:latin typeface="Calibri"/>
                <a:ea typeface="Calibri"/>
                <a:sym typeface="Calibri"/>
              </a:rPr>
              <a:t>הכי מוגן שיש (940), חוסן נפשי (995), הנגשת זכויות ומשק בית (1,240), חיים משותפים (2,309), שוק אפור (2,567) </a:t>
            </a:r>
          </a:p>
          <a:p>
            <a:pPr marL="342900" marR="0" lvl="0" indent="-342900" algn="r" rtl="1">
              <a:lnSpc>
                <a:spcPct val="150000"/>
              </a:lnSpc>
              <a:spcBef>
                <a:spcPts val="0"/>
              </a:spcBef>
              <a:spcAft>
                <a:spcPts val="0"/>
              </a:spcAft>
              <a:buClr>
                <a:srgbClr val="000000"/>
              </a:buClr>
              <a:buSzPts val="2400"/>
              <a:buFontTx/>
              <a:buChar char="-"/>
            </a:pPr>
            <a:r>
              <a:rPr lang="he-IL" sz="2000" b="1" dirty="0">
                <a:solidFill>
                  <a:schemeClr val="tx2">
                    <a:lumMod val="75000"/>
                  </a:schemeClr>
                </a:solidFill>
                <a:effectLst>
                  <a:outerShdw blurRad="38100" dist="38100" dir="2700000" algn="tl">
                    <a:srgbClr val="000000">
                      <a:alpha val="43137"/>
                    </a:srgbClr>
                  </a:outerShdw>
                </a:effectLst>
                <a:latin typeface="Calibri"/>
                <a:ea typeface="Calibri"/>
                <a:sym typeface="Calibri"/>
              </a:rPr>
              <a:t>פיקוד העורף: שת"פ, ישיבה שבועית, קמפיינים מתואמים, אישורים. </a:t>
            </a:r>
            <a:endParaRPr lang="he-IL" sz="2000" b="1" dirty="0">
              <a:solidFill>
                <a:schemeClr val="tx2">
                  <a:lumMod val="75000"/>
                </a:schemeClr>
              </a:solidFill>
              <a:effectLst>
                <a:outerShdw blurRad="38100" dist="38100" dir="2700000" algn="tl">
                  <a:srgbClr val="000000">
                    <a:alpha val="43137"/>
                  </a:srgbClr>
                </a:outerShdw>
              </a:effectLst>
              <a:latin typeface="Calibri"/>
              <a:sym typeface="Calibri"/>
            </a:endParaRPr>
          </a:p>
          <a:p>
            <a:pPr marL="342900" marR="0" lvl="0" indent="-342900" algn="r" rtl="1">
              <a:lnSpc>
                <a:spcPct val="150000"/>
              </a:lnSpc>
              <a:spcBef>
                <a:spcPts val="0"/>
              </a:spcBef>
              <a:spcAft>
                <a:spcPts val="0"/>
              </a:spcAft>
              <a:buClr>
                <a:srgbClr val="000000"/>
              </a:buClr>
              <a:buSzPts val="2400"/>
              <a:buFontTx/>
              <a:buChar char="-"/>
            </a:pPr>
            <a:r>
              <a:rPr lang="he-IL" sz="2000" b="1" dirty="0">
                <a:solidFill>
                  <a:schemeClr val="tx2">
                    <a:lumMod val="75000"/>
                  </a:schemeClr>
                </a:solidFill>
                <a:latin typeface="Calibri"/>
                <a:sym typeface="Calibri"/>
              </a:rPr>
              <a:t>כל זכות: </a:t>
            </a:r>
            <a:r>
              <a:rPr lang="he-IL" sz="2000" dirty="0">
                <a:solidFill>
                  <a:schemeClr val="tx2">
                    <a:lumMod val="75000"/>
                  </a:schemeClr>
                </a:solidFill>
                <a:latin typeface="Calibri"/>
                <a:sym typeface="Calibri"/>
              </a:rPr>
              <a:t>שת"פ, הנגשה קבועה (למעט מ 20 רכיבים עד כה), דף נחיתה משותף. </a:t>
            </a:r>
            <a:endParaRPr lang="he-IL" sz="2000" dirty="0">
              <a:solidFill>
                <a:srgbClr val="323F4F"/>
              </a:solidFill>
              <a:latin typeface="Calibri" panose="020F0502020204030204" pitchFamily="34" charset="0"/>
            </a:endParaRPr>
          </a:p>
          <a:p>
            <a:pPr marL="342900" marR="0" lvl="0" indent="-342900" algn="r" rtl="1">
              <a:lnSpc>
                <a:spcPct val="150000"/>
              </a:lnSpc>
              <a:spcBef>
                <a:spcPts val="0"/>
              </a:spcBef>
              <a:spcAft>
                <a:spcPts val="0"/>
              </a:spcAft>
              <a:buClr>
                <a:srgbClr val="000000"/>
              </a:buClr>
              <a:buSzPts val="2400"/>
              <a:buFontTx/>
              <a:buChar char="-"/>
            </a:pPr>
            <a:r>
              <a:rPr lang="he-IL" sz="2000" b="1" dirty="0">
                <a:solidFill>
                  <a:srgbClr val="323F4F"/>
                </a:solidFill>
                <a:latin typeface="Calibri" panose="020F0502020204030204" pitchFamily="34" charset="0"/>
              </a:rPr>
              <a:t>תעסוקה: </a:t>
            </a:r>
            <a:r>
              <a:rPr lang="he-IL" sz="2000" dirty="0">
                <a:solidFill>
                  <a:srgbClr val="323F4F"/>
                </a:solidFill>
                <a:latin typeface="Calibri" panose="020F0502020204030204" pitchFamily="34" charset="0"/>
              </a:rPr>
              <a:t>מערך הסברה – מסרים של העצמה והכרה בזכות הבסיסית והחשובה לעבודה. זכות זו אינה מטשטשת את החששות הלגיטימיים, אלא להיפך, מקנה את הכלים להתמודד עם אותם חששות בצורה בריאה ומועילה.  </a:t>
            </a:r>
          </a:p>
          <a:p>
            <a:pPr marL="342900" marR="0" lvl="0" indent="-342900" algn="r" rtl="1">
              <a:lnSpc>
                <a:spcPct val="200000"/>
              </a:lnSpc>
              <a:spcBef>
                <a:spcPts val="0"/>
              </a:spcBef>
              <a:spcAft>
                <a:spcPts val="0"/>
              </a:spcAft>
              <a:buClr>
                <a:srgbClr val="000000"/>
              </a:buClr>
              <a:buSzPts val="2400"/>
              <a:buFontTx/>
              <a:buChar char="-"/>
            </a:pPr>
            <a:endParaRPr lang="he-IL" sz="2000" b="0" i="0" u="none" strike="noStrike" dirty="0">
              <a:solidFill>
                <a:srgbClr val="323F4F"/>
              </a:solidFill>
              <a:effectLst/>
              <a:latin typeface="Calibri" panose="020F0502020204030204" pitchFamily="34" charset="0"/>
            </a:endParaRPr>
          </a:p>
          <a:p>
            <a:pPr marL="285115" marR="0" lvl="0" indent="-196215" algn="r" rtl="1">
              <a:lnSpc>
                <a:spcPct val="200000"/>
              </a:lnSpc>
              <a:spcBef>
                <a:spcPts val="0"/>
              </a:spcBef>
              <a:spcAft>
                <a:spcPts val="0"/>
              </a:spcAft>
              <a:buClr>
                <a:srgbClr val="000000"/>
              </a:buClr>
              <a:buSzPts val="1400"/>
              <a:buFont typeface="Noto Sans Symbols"/>
              <a:buNone/>
            </a:pPr>
            <a:endParaRPr lang="he-IL" sz="1400" b="0" i="0" u="none" strike="noStrike" cap="none" dirty="0">
              <a:solidFill>
                <a:schemeClr val="tx2">
                  <a:lumMod val="75000"/>
                </a:schemeClr>
              </a:solidFill>
              <a:latin typeface="Times New Roman"/>
              <a:ea typeface="Times New Roman"/>
              <a:sym typeface="Times New Roman"/>
            </a:endParaRPr>
          </a:p>
        </p:txBody>
      </p:sp>
      <p:sp>
        <p:nvSpPr>
          <p:cNvPr id="2" name="כותרת 10">
            <a:extLst>
              <a:ext uri="{FF2B5EF4-FFF2-40B4-BE49-F238E27FC236}">
                <a16:creationId xmlns:a16="http://schemas.microsoft.com/office/drawing/2014/main" id="{7CE3A67B-6A7D-4E6F-D448-5000D1EF3952}"/>
              </a:ext>
            </a:extLst>
          </p:cNvPr>
          <p:cNvSpPr txBox="1">
            <a:spLocks/>
          </p:cNvSpPr>
          <p:nvPr/>
        </p:nvSpPr>
        <p:spPr>
          <a:xfrm>
            <a:off x="1007706" y="365126"/>
            <a:ext cx="10347682" cy="661241"/>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b="1" dirty="0">
                <a:solidFill>
                  <a:srgbClr val="4BB58D"/>
                </a:solidFill>
                <a:latin typeface="Arial (Body)"/>
                <a:cs typeface="+mn-cs"/>
              </a:rPr>
              <a:t>הסברה ותקשורת  </a:t>
            </a:r>
          </a:p>
        </p:txBody>
      </p:sp>
      <p:cxnSp>
        <p:nvCxnSpPr>
          <p:cNvPr id="3" name="Straight Connector 2">
            <a:extLst>
              <a:ext uri="{FF2B5EF4-FFF2-40B4-BE49-F238E27FC236}">
                <a16:creationId xmlns:a16="http://schemas.microsoft.com/office/drawing/2014/main" id="{6E1C5919-1BA5-DF9B-1901-E52B75C8A2A4}"/>
              </a:ext>
            </a:extLst>
          </p:cNvPr>
          <p:cNvCxnSpPr>
            <a:cxnSpLocks/>
          </p:cNvCxnSpPr>
          <p:nvPr/>
        </p:nvCxnSpPr>
        <p:spPr>
          <a:xfrm flipH="1">
            <a:off x="1156996" y="1026367"/>
            <a:ext cx="10049069" cy="0"/>
          </a:xfrm>
          <a:prstGeom prst="line">
            <a:avLst/>
          </a:prstGeom>
          <a:ln w="19050" cap="flat" cmpd="sng" algn="ctr">
            <a:solidFill>
              <a:srgbClr val="77C7A8"/>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462256059"/>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576f4f27-f6ea-444e-aab9-96a80c5e2c7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66E5ACDC3BC841BB8230629DC164A4" ma:contentTypeVersion="9" ma:contentTypeDescription="Create a new document." ma:contentTypeScope="" ma:versionID="d32ea1ccf20a10965be15b9f8a1bbdef">
  <xsd:schema xmlns:xsd="http://www.w3.org/2001/XMLSchema" xmlns:xs="http://www.w3.org/2001/XMLSchema" xmlns:p="http://schemas.microsoft.com/office/2006/metadata/properties" xmlns:ns3="576f4f27-f6ea-444e-aab9-96a80c5e2c79" targetNamespace="http://schemas.microsoft.com/office/2006/metadata/properties" ma:root="true" ma:fieldsID="d4974ee4c59336038d16bf2d537461f4" ns3:_="">
    <xsd:import namespace="576f4f27-f6ea-444e-aab9-96a80c5e2c7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6f4f27-f6ea-444e-aab9-96a80c5e2c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_activity" ma:index="14" nillable="true" ma:displayName="_activity" ma:hidden="true" ma:internalName="_activity">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667799-C78E-44D2-A9BD-2A4BE87C88DC}">
  <ds:schemaRefs>
    <ds:schemaRef ds:uri="http://schemas.microsoft.com/sharepoint/v3/contenttype/forms"/>
  </ds:schemaRefs>
</ds:datastoreItem>
</file>

<file path=customXml/itemProps2.xml><?xml version="1.0" encoding="utf-8"?>
<ds:datastoreItem xmlns:ds="http://schemas.openxmlformats.org/officeDocument/2006/customXml" ds:itemID="{EC1BCE69-29A4-4CA8-AB1B-3347F1BD615F}">
  <ds:schemaRefs>
    <ds:schemaRef ds:uri="http://purl.org/dc/elements/1.1/"/>
    <ds:schemaRef ds:uri="http://schemas.microsoft.com/office/2006/metadata/properties"/>
    <ds:schemaRef ds:uri="576f4f27-f6ea-444e-aab9-96a80c5e2c7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C8DB654C-D2A9-4DA5-AF85-EF00EF70E8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6f4f27-f6ea-444e-aab9-96a80c5e2c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5509</TotalTime>
  <Words>1188</Words>
  <Application>Microsoft Office PowerPoint</Application>
  <PresentationFormat>מסך רחב</PresentationFormat>
  <Paragraphs>130</Paragraphs>
  <Slides>14</Slides>
  <Notes>8</Notes>
  <HiddenSlides>2</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14</vt:i4>
      </vt:variant>
    </vt:vector>
  </HeadingPairs>
  <TitlesOfParts>
    <vt:vector size="22" baseType="lpstr">
      <vt:lpstr>Arial</vt:lpstr>
      <vt:lpstr>Arial (Body)</vt:lpstr>
      <vt:lpstr>Calibri</vt:lpstr>
      <vt:lpstr>Calibri Light</vt:lpstr>
      <vt:lpstr>Noto Sans Symbols</vt:lpstr>
      <vt:lpstr>Roboto</vt:lpstr>
      <vt:lpstr>Times New Roman</vt:lpstr>
      <vt:lpstr>ערכת נושא Office</vt:lpstr>
      <vt:lpstr>מצגת של PowerPoint‏</vt:lpstr>
      <vt:lpstr>חוסנה של החברה הישראלית במשבר הקורונה / INSS  פברואר 2021  אפרים לביא, מאיר אלרן, ח'דר סואעד, שמואל אבן </vt:lpstr>
      <vt:lpstr>מצגת של PowerPoint‏</vt:lpstr>
      <vt:lpstr>תרחיש הייחוס:  הרחבת החזית הצפונית לכדי מלחמה עצימה בתוקף! )נכון לכרגע צו הפינוי בתוקף עד 7 ליולי(   מחוז צפון (משרד הפנים) –  1.5 מיליון איש.  0.65 מיליון חברה ערבית – 45% (יישובי ה"מ 550)   0-20 ק"מ מהגבול – 14 יישובים  0-30 ק"מ מהגבול – 32 יישובים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מוקד חירום לתמיכה ומידע לחברה הערבית</dc:title>
  <dc:creator>Roeey Yessod</dc:creator>
  <cp:lastModifiedBy>Roeey Yessod</cp:lastModifiedBy>
  <cp:revision>23</cp:revision>
  <cp:lastPrinted>2024-03-19T19:45:40Z</cp:lastPrinted>
  <dcterms:created xsi:type="dcterms:W3CDTF">2024-03-15T06:31:53Z</dcterms:created>
  <dcterms:modified xsi:type="dcterms:W3CDTF">2024-05-26T12:44:25Z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0x010100B266E5ACDC3BC841BB8230629DC164A4</vt:lpwstr>
  </property>
</Properties>
</file>