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8" r:id="rId13"/>
    <p:sldId id="267" r:id="rId14"/>
    <p:sldId id="269" r:id="rId15"/>
    <p:sldId id="270" r:id="rId16"/>
    <p:sldId id="272" r:id="rId17"/>
    <p:sldId id="271" r:id="rId18"/>
    <p:sldId id="273" r:id="rId19"/>
    <p:sldId id="276" r:id="rId20"/>
    <p:sldId id="277" r:id="rId21"/>
    <p:sldId id="278" r:id="rId22"/>
    <p:sldId id="280" r:id="rId23"/>
    <p:sldId id="279" r:id="rId24"/>
    <p:sldId id="284" r:id="rId25"/>
    <p:sldId id="283" r:id="rId26"/>
    <p:sldId id="281" r:id="rId27"/>
    <p:sldId id="282" r:id="rId28"/>
    <p:sldId id="285" r:id="rId29"/>
    <p:sldId id="286" r:id="rId30"/>
    <p:sldId id="287" r:id="rId31"/>
    <p:sldId id="288" r:id="rId32"/>
    <p:sldId id="293" r:id="rId33"/>
    <p:sldId id="292" r:id="rId34"/>
    <p:sldId id="291" r:id="rId35"/>
    <p:sldId id="290" r:id="rId36"/>
    <p:sldId id="289" r:id="rId37"/>
    <p:sldId id="294" r:id="rId38"/>
    <p:sldId id="275"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63" autoAdjust="0"/>
    <p:restoredTop sz="94660"/>
  </p:normalViewPr>
  <p:slideViewPr>
    <p:cSldViewPr snapToGrid="0">
      <p:cViewPr varScale="1">
        <p:scale>
          <a:sx n="80" d="100"/>
          <a:sy n="80" d="100"/>
        </p:scale>
        <p:origin x="67" y="19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B228F-2CEE-409C-89DC-2E2492E2381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F0EB85-E517-4E4B-B5F7-BB1AC704B44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6F9432D-3189-462C-835B-5E5C02AB3F7A}"/>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5" name="Footer Placeholder 4">
            <a:extLst>
              <a:ext uri="{FF2B5EF4-FFF2-40B4-BE49-F238E27FC236}">
                <a16:creationId xmlns:a16="http://schemas.microsoft.com/office/drawing/2014/main" id="{CD7556FE-02B7-466B-9F1E-67B61B98BAD7}"/>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6" name="Slide Number Placeholder 5">
            <a:extLst>
              <a:ext uri="{FF2B5EF4-FFF2-40B4-BE49-F238E27FC236}">
                <a16:creationId xmlns:a16="http://schemas.microsoft.com/office/drawing/2014/main" id="{6B87381B-745E-4E2B-ABEB-C4D887BC14A2}"/>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4181318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5A3DB-2332-43AC-8D64-EEFB48D6DD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D58E21-AB1D-49D5-B17E-25E509AAF9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2C5932-9807-45DD-A3CA-7BCE56A817FD}"/>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5" name="Footer Placeholder 4">
            <a:extLst>
              <a:ext uri="{FF2B5EF4-FFF2-40B4-BE49-F238E27FC236}">
                <a16:creationId xmlns:a16="http://schemas.microsoft.com/office/drawing/2014/main" id="{DED68C10-5BF6-44D3-B35A-4E923F8E1F26}"/>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6" name="Slide Number Placeholder 5">
            <a:extLst>
              <a:ext uri="{FF2B5EF4-FFF2-40B4-BE49-F238E27FC236}">
                <a16:creationId xmlns:a16="http://schemas.microsoft.com/office/drawing/2014/main" id="{9C0B8EE4-720C-4EF1-9FA4-228E51EA3885}"/>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1805937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BE8FF1-DD3A-4531-B3C2-F753A32769E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30207B3-729D-4740-9718-AB1BF44500F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A283EA-15EC-4724-B510-5E293E3175EB}"/>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5" name="Footer Placeholder 4">
            <a:extLst>
              <a:ext uri="{FF2B5EF4-FFF2-40B4-BE49-F238E27FC236}">
                <a16:creationId xmlns:a16="http://schemas.microsoft.com/office/drawing/2014/main" id="{0A0A3B6F-ED9A-4B17-9A71-C2EC117986D5}"/>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6" name="Slide Number Placeholder 5">
            <a:extLst>
              <a:ext uri="{FF2B5EF4-FFF2-40B4-BE49-F238E27FC236}">
                <a16:creationId xmlns:a16="http://schemas.microsoft.com/office/drawing/2014/main" id="{B2F59968-6C1F-4877-A47D-E4A42A575107}"/>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36214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80A09-F3C1-4898-A8A7-860E9FECFBE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6E7F4E-2407-48C8-80FA-C81384FBA4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D56CE8-4A89-45B7-8527-A5209817B33D}"/>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5" name="Footer Placeholder 4">
            <a:extLst>
              <a:ext uri="{FF2B5EF4-FFF2-40B4-BE49-F238E27FC236}">
                <a16:creationId xmlns:a16="http://schemas.microsoft.com/office/drawing/2014/main" id="{41739DDF-5EC4-4C5C-8576-A40F4F92F4FD}"/>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6" name="Slide Number Placeholder 5">
            <a:extLst>
              <a:ext uri="{FF2B5EF4-FFF2-40B4-BE49-F238E27FC236}">
                <a16:creationId xmlns:a16="http://schemas.microsoft.com/office/drawing/2014/main" id="{51CEBCB2-5FCD-4C75-9E83-F924EA4BCCF1}"/>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673117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5337E-A405-49D6-BC8D-DCEAC30E31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501786C-5F14-401F-8D9E-64A9A41E96E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9F9359C-D06B-46A4-8203-5C83389CB3BE}"/>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5" name="Footer Placeholder 4">
            <a:extLst>
              <a:ext uri="{FF2B5EF4-FFF2-40B4-BE49-F238E27FC236}">
                <a16:creationId xmlns:a16="http://schemas.microsoft.com/office/drawing/2014/main" id="{510E1039-B71B-43BA-85C1-FFD2D96DC449}"/>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6" name="Slide Number Placeholder 5">
            <a:extLst>
              <a:ext uri="{FF2B5EF4-FFF2-40B4-BE49-F238E27FC236}">
                <a16:creationId xmlns:a16="http://schemas.microsoft.com/office/drawing/2014/main" id="{A11C47A9-5E94-4DFC-81DC-EA42567C55C8}"/>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8702247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57F34-E642-4137-9E72-9AE88692A3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6881FFA-3FB9-4699-B9A0-2041F2E4CB6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AA4AC4D-1F85-4D15-A07D-C98F806BB86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2855EF6-CDC1-4243-A0F4-6FE59C6FD739}"/>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6" name="Footer Placeholder 5">
            <a:extLst>
              <a:ext uri="{FF2B5EF4-FFF2-40B4-BE49-F238E27FC236}">
                <a16:creationId xmlns:a16="http://schemas.microsoft.com/office/drawing/2014/main" id="{15AEE43C-A920-4B14-9AFA-7BC35D40CB54}"/>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7" name="Slide Number Placeholder 6">
            <a:extLst>
              <a:ext uri="{FF2B5EF4-FFF2-40B4-BE49-F238E27FC236}">
                <a16:creationId xmlns:a16="http://schemas.microsoft.com/office/drawing/2014/main" id="{864636B1-67FB-4E8C-8CA5-F8F71D540A35}"/>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987652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72DF8C-C344-41E0-B10B-FCB1EDB2D15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B00F0FA-ACC5-44E1-88E1-089F98CF0AD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8A2AE64-FD56-4F95-A1F6-E2FFB09EE33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317CE16-8E62-45D1-8156-0FB308F792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68AB01-5455-4EC1-8E5D-257821641A3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C00061-CE2B-42E5-AA0B-4AB718C022A4}"/>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8" name="Footer Placeholder 7">
            <a:extLst>
              <a:ext uri="{FF2B5EF4-FFF2-40B4-BE49-F238E27FC236}">
                <a16:creationId xmlns:a16="http://schemas.microsoft.com/office/drawing/2014/main" id="{9B17F31C-8AA9-43C2-92D4-163ACA9B7E3D}"/>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9" name="Slide Number Placeholder 8">
            <a:extLst>
              <a:ext uri="{FF2B5EF4-FFF2-40B4-BE49-F238E27FC236}">
                <a16:creationId xmlns:a16="http://schemas.microsoft.com/office/drawing/2014/main" id="{EE2B7FB9-7995-477A-BC82-BBFC61A17FB1}"/>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103408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F2D6E-2798-4558-A1CD-2EAF6633281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9259F84-E8BF-4B37-9345-DC1E2594905E}"/>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4" name="Footer Placeholder 3">
            <a:extLst>
              <a:ext uri="{FF2B5EF4-FFF2-40B4-BE49-F238E27FC236}">
                <a16:creationId xmlns:a16="http://schemas.microsoft.com/office/drawing/2014/main" id="{D6604801-2412-4224-9BEB-F15950EA5BFF}"/>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5" name="Slide Number Placeholder 4">
            <a:extLst>
              <a:ext uri="{FF2B5EF4-FFF2-40B4-BE49-F238E27FC236}">
                <a16:creationId xmlns:a16="http://schemas.microsoft.com/office/drawing/2014/main" id="{F6902E4C-ADC7-40AE-AB38-2F3BBC0751BD}"/>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3821748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92AF2F0-6CB5-45D2-8EAB-C00626CA390D}"/>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3" name="Footer Placeholder 2">
            <a:extLst>
              <a:ext uri="{FF2B5EF4-FFF2-40B4-BE49-F238E27FC236}">
                <a16:creationId xmlns:a16="http://schemas.microsoft.com/office/drawing/2014/main" id="{BA5A4AC9-EC34-4A95-9D28-C75673C9E7AB}"/>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4" name="Slide Number Placeholder 3">
            <a:extLst>
              <a:ext uri="{FF2B5EF4-FFF2-40B4-BE49-F238E27FC236}">
                <a16:creationId xmlns:a16="http://schemas.microsoft.com/office/drawing/2014/main" id="{0D2C5AA7-9503-40CB-895B-8CF972273AB0}"/>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412386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39F4D-EF87-42CA-93CE-7901ECEF86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5351DC0-3B65-411E-939E-2A236C58D2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9B21928-4209-45A6-B747-472A4C56BC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A4445C4-6598-4CF9-8AC4-AEBC4FD3563A}"/>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6" name="Footer Placeholder 5">
            <a:extLst>
              <a:ext uri="{FF2B5EF4-FFF2-40B4-BE49-F238E27FC236}">
                <a16:creationId xmlns:a16="http://schemas.microsoft.com/office/drawing/2014/main" id="{DBE4DF6B-3346-4BAA-960E-11B8C27D77EA}"/>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7" name="Slide Number Placeholder 6">
            <a:extLst>
              <a:ext uri="{FF2B5EF4-FFF2-40B4-BE49-F238E27FC236}">
                <a16:creationId xmlns:a16="http://schemas.microsoft.com/office/drawing/2014/main" id="{484385EB-54FB-49AE-8553-F31C53DB398B}"/>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352762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19E87-93EC-412C-941F-41799E5580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D55B2C2-B272-4C38-A2AC-F9752BBB1C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B903D6F-9D86-4245-8018-D5ADB6C9842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15ED66A-1F4C-4E43-A0F9-C850DA3EED03}"/>
              </a:ext>
            </a:extLst>
          </p:cNvPr>
          <p:cNvSpPr>
            <a:spLocks noGrp="1"/>
          </p:cNvSpPr>
          <p:nvPr>
            <p:ph type="dt" sz="half" idx="10"/>
          </p:nvPr>
        </p:nvSpPr>
        <p:spPr/>
        <p:txBody>
          <a:bodyPr/>
          <a:lstStyle/>
          <a:p>
            <a:pPr fontAlgn="base">
              <a:spcBef>
                <a:spcPct val="0"/>
              </a:spcBef>
              <a:spcAft>
                <a:spcPct val="0"/>
              </a:spcAft>
            </a:pPr>
            <a:endParaRPr lang="en-US">
              <a:solidFill>
                <a:srgbClr val="000000"/>
              </a:solidFill>
            </a:endParaRPr>
          </a:p>
        </p:txBody>
      </p:sp>
      <p:sp>
        <p:nvSpPr>
          <p:cNvPr id="6" name="Footer Placeholder 5">
            <a:extLst>
              <a:ext uri="{FF2B5EF4-FFF2-40B4-BE49-F238E27FC236}">
                <a16:creationId xmlns:a16="http://schemas.microsoft.com/office/drawing/2014/main" id="{86823D78-5937-456F-9DBC-97E9B796C24F}"/>
              </a:ext>
            </a:extLst>
          </p:cNvPr>
          <p:cNvSpPr>
            <a:spLocks noGrp="1"/>
          </p:cNvSpPr>
          <p:nvPr>
            <p:ph type="ftr" sz="quarter" idx="11"/>
          </p:nvPr>
        </p:nvSpPr>
        <p:spPr/>
        <p:txBody>
          <a:bodyPr/>
          <a:lstStyle/>
          <a:p>
            <a:pPr fontAlgn="base">
              <a:spcBef>
                <a:spcPct val="0"/>
              </a:spcBef>
              <a:spcAft>
                <a:spcPct val="0"/>
              </a:spcAft>
            </a:pPr>
            <a:endParaRPr lang="en-US">
              <a:solidFill>
                <a:srgbClr val="000000"/>
              </a:solidFill>
            </a:endParaRPr>
          </a:p>
        </p:txBody>
      </p:sp>
      <p:sp>
        <p:nvSpPr>
          <p:cNvPr id="7" name="Slide Number Placeholder 6">
            <a:extLst>
              <a:ext uri="{FF2B5EF4-FFF2-40B4-BE49-F238E27FC236}">
                <a16:creationId xmlns:a16="http://schemas.microsoft.com/office/drawing/2014/main" id="{16503ED0-8294-4485-85AC-B69251C438C5}"/>
              </a:ext>
            </a:extLst>
          </p:cNvPr>
          <p:cNvSpPr>
            <a:spLocks noGrp="1"/>
          </p:cNvSpPr>
          <p:nvPr>
            <p:ph type="sldNum" sz="quarter" idx="12"/>
          </p:nvPr>
        </p:nvSpPr>
        <p:spPr/>
        <p:txBody>
          <a:body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1766054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5A4612-036D-4082-AE6E-370396537A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2898046-FA9A-4AAF-BEFD-708D954A41D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7AB7DE7-6BDE-4F71-A7BA-A2649A2EC9E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fontAlgn="base">
              <a:spcBef>
                <a:spcPct val="0"/>
              </a:spcBef>
              <a:spcAft>
                <a:spcPct val="0"/>
              </a:spcAft>
            </a:pPr>
            <a:endParaRPr lang="en-US">
              <a:solidFill>
                <a:srgbClr val="000000"/>
              </a:solidFill>
            </a:endParaRPr>
          </a:p>
        </p:txBody>
      </p:sp>
      <p:sp>
        <p:nvSpPr>
          <p:cNvPr id="5" name="Footer Placeholder 4">
            <a:extLst>
              <a:ext uri="{FF2B5EF4-FFF2-40B4-BE49-F238E27FC236}">
                <a16:creationId xmlns:a16="http://schemas.microsoft.com/office/drawing/2014/main" id="{90AA228F-0415-4C8E-9EF4-06FD70DB0F0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fontAlgn="base">
              <a:spcBef>
                <a:spcPct val="0"/>
              </a:spcBef>
              <a:spcAft>
                <a:spcPct val="0"/>
              </a:spcAft>
            </a:pPr>
            <a:endParaRPr lang="en-US">
              <a:solidFill>
                <a:srgbClr val="000000"/>
              </a:solidFill>
            </a:endParaRPr>
          </a:p>
        </p:txBody>
      </p:sp>
      <p:sp>
        <p:nvSpPr>
          <p:cNvPr id="6" name="Slide Number Placeholder 5">
            <a:extLst>
              <a:ext uri="{FF2B5EF4-FFF2-40B4-BE49-F238E27FC236}">
                <a16:creationId xmlns:a16="http://schemas.microsoft.com/office/drawing/2014/main" id="{9BBBBB48-CE63-4D8D-B7F4-EC069D5661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fontAlgn="base">
              <a:spcBef>
                <a:spcPct val="0"/>
              </a:spcBef>
              <a:spcAft>
                <a:spcPct val="0"/>
              </a:spcAft>
            </a:pPr>
            <a:fld id="{D6495BA1-DA47-4E5C-9726-07243EE01C9F}" type="slidenum">
              <a:rPr lang="he-IL" smtClean="0">
                <a:solidFill>
                  <a:srgbClr val="000000"/>
                </a:solidFill>
              </a:rPr>
              <a:pPr fontAlgn="base">
                <a:spcBef>
                  <a:spcPct val="0"/>
                </a:spcBef>
                <a:spcAft>
                  <a:spcPct val="0"/>
                </a:spcAft>
              </a:pPr>
              <a:t>‹#›</a:t>
            </a:fld>
            <a:endParaRPr lang="en-US">
              <a:solidFill>
                <a:srgbClr val="000000"/>
              </a:solidFill>
            </a:endParaRPr>
          </a:p>
        </p:txBody>
      </p:sp>
    </p:spTree>
    <p:extLst>
      <p:ext uri="{BB962C8B-B14F-4D97-AF65-F5344CB8AC3E}">
        <p14:creationId xmlns:p14="http://schemas.microsoft.com/office/powerpoint/2010/main" val="219988261"/>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package" Target="../embeddings/Microsoft_Word_Document.docx"/><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29C47-399F-47E1-9CCB-1C485714FF49}"/>
              </a:ext>
            </a:extLst>
          </p:cNvPr>
          <p:cNvSpPr>
            <a:spLocks noGrp="1"/>
          </p:cNvSpPr>
          <p:nvPr>
            <p:ph type="ctrTitle"/>
          </p:nvPr>
        </p:nvSpPr>
        <p:spPr/>
        <p:txBody>
          <a:bodyPr/>
          <a:lstStyle/>
          <a:p>
            <a:r>
              <a:rPr lang="he-IL" b="1" dirty="0">
                <a:latin typeface="David" panose="020E0502060401010101" pitchFamily="34" charset="-79"/>
                <a:cs typeface="David" panose="020E0502060401010101" pitchFamily="34" charset="-79"/>
              </a:rPr>
              <a:t>מדיניות אבטחת מידע</a:t>
            </a:r>
            <a:endParaRPr lang="en-US" b="1" dirty="0">
              <a:latin typeface="David" panose="020E0502060401010101" pitchFamily="34" charset="-79"/>
              <a:cs typeface="David" panose="020E0502060401010101" pitchFamily="34" charset="-79"/>
            </a:endParaRPr>
          </a:p>
        </p:txBody>
      </p:sp>
      <p:sp>
        <p:nvSpPr>
          <p:cNvPr id="3" name="Subtitle 2">
            <a:extLst>
              <a:ext uri="{FF2B5EF4-FFF2-40B4-BE49-F238E27FC236}">
                <a16:creationId xmlns:a16="http://schemas.microsoft.com/office/drawing/2014/main" id="{A8366A73-AD55-4A15-BDD7-53B03F6F143C}"/>
              </a:ext>
            </a:extLst>
          </p:cNvPr>
          <p:cNvSpPr>
            <a:spLocks noGrp="1"/>
          </p:cNvSpPr>
          <p:nvPr>
            <p:ph type="subTitle" idx="1"/>
          </p:nvPr>
        </p:nvSpPr>
        <p:spPr/>
        <p:txBody>
          <a:bodyPr/>
          <a:lstStyle/>
          <a:p>
            <a:r>
              <a:rPr lang="he-IL" sz="3600" b="1" dirty="0">
                <a:latin typeface="David" panose="020E0502060401010101" pitchFamily="34" charset="-79"/>
                <a:cs typeface="David" panose="020E0502060401010101" pitchFamily="34" charset="-79"/>
              </a:rPr>
              <a:t>חברת התאחדות לכדורגל</a:t>
            </a:r>
            <a:endParaRPr lang="en-US" sz="3600" b="1" dirty="0">
              <a:latin typeface="David" panose="020E0502060401010101" pitchFamily="34" charset="-79"/>
              <a:cs typeface="David" panose="020E0502060401010101" pitchFamily="34" charset="-79"/>
            </a:endParaRPr>
          </a:p>
        </p:txBody>
      </p:sp>
      <p:pic>
        <p:nvPicPr>
          <p:cNvPr id="4098" name="Picture 2" descr="Image result for â«×××ª×××××ª ×××××¨××â¬â">
            <a:extLst>
              <a:ext uri="{FF2B5EF4-FFF2-40B4-BE49-F238E27FC236}">
                <a16:creationId xmlns:a16="http://schemas.microsoft.com/office/drawing/2014/main" id="{3CA3D801-464B-48A5-A759-C386335F163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33925" y="4549775"/>
            <a:ext cx="2857500"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59809660"/>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9B3D9A-D309-4FA7-9FE7-9231380847F1}"/>
              </a:ext>
            </a:extLst>
          </p:cNvPr>
          <p:cNvSpPr>
            <a:spLocks noGrp="1"/>
          </p:cNvSpPr>
          <p:nvPr>
            <p:ph type="title"/>
          </p:nvPr>
        </p:nvSpPr>
        <p:spPr>
          <a:xfrm>
            <a:off x="1743456" y="274638"/>
            <a:ext cx="10326624" cy="676338"/>
          </a:xfrm>
        </p:spPr>
        <p:txBody>
          <a:bodyPr>
            <a:normAutofit fontScale="90000"/>
          </a:bodyPr>
          <a:lstStyle/>
          <a:p>
            <a:pPr algn="r" rtl="1"/>
            <a:r>
              <a:rPr lang="he-IL" b="1" cap="small" dirty="0"/>
              <a:t> </a:t>
            </a:r>
            <a:r>
              <a:rPr lang="he-IL" b="1" cap="small" dirty="0">
                <a:latin typeface="David" panose="020E0502060401010101" pitchFamily="34" charset="-79"/>
                <a:cs typeface="David" panose="020E0502060401010101" pitchFamily="34" charset="-79"/>
              </a:rPr>
              <a:t>ממשק עסקי &amp; שירותי גורם צד ג' – אבטחה</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87BF753C-C66F-40DA-8042-47509F6E10FF}"/>
              </a:ext>
            </a:extLst>
          </p:cNvPr>
          <p:cNvSpPr>
            <a:spLocks noGrp="1"/>
          </p:cNvSpPr>
          <p:nvPr>
            <p:ph idx="1"/>
          </p:nvPr>
        </p:nvSpPr>
        <p:spPr>
          <a:xfrm>
            <a:off x="256032" y="1219200"/>
            <a:ext cx="11777472" cy="5071871"/>
          </a:xfrm>
        </p:spPr>
        <p:txBody>
          <a:bodyPr/>
          <a:lstStyle/>
          <a:p>
            <a:pPr lvl="1" algn="r" rtl="1"/>
            <a:r>
              <a:rPr lang="he-IL" sz="2400" dirty="0">
                <a:latin typeface="David" panose="020E0502060401010101" pitchFamily="34" charset="-79"/>
                <a:cs typeface="David" panose="020E0502060401010101" pitchFamily="34" charset="-79"/>
              </a:rPr>
              <a:t>בחברה מועסקים עובדים מעטים אשר אינן נמנים על העובדים הקבועים של החברה כמו עובדי ניקיון ועובדי תחזוקה מזדמנים, גורמים אלה אינם אמורים להיחשף למידע המצוי בחברה ו/או אצל לקוחותיה.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הנהלת החברה תקבע את הגנות והבקרות הנדרשות, ראה נוהל ממשק עסקי צד ג.</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העסקת קבלני משנה ע"י החברה תהייה בהתאם לנוהל רכש.</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198758371"/>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D28DCE-CFD6-4EC3-9DC7-93866F7C2935}"/>
              </a:ext>
            </a:extLst>
          </p:cNvPr>
          <p:cNvSpPr>
            <a:spLocks noGrp="1"/>
          </p:cNvSpPr>
          <p:nvPr>
            <p:ph type="title"/>
          </p:nvPr>
        </p:nvSpPr>
        <p:spPr>
          <a:xfrm>
            <a:off x="609600" y="274638"/>
            <a:ext cx="11362944" cy="725106"/>
          </a:xfrm>
        </p:spPr>
        <p:txBody>
          <a:bodyPr/>
          <a:lstStyle/>
          <a:p>
            <a:pPr algn="r"/>
            <a:r>
              <a:rPr lang="he-IL" b="1" dirty="0">
                <a:latin typeface="David" panose="020E0502060401010101" pitchFamily="34" charset="-79"/>
                <a:cs typeface="David" panose="020E0502060401010101" pitchFamily="34" charset="-79"/>
              </a:rPr>
              <a:t>סיווג מידע</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3E4184FC-1862-4449-AC35-FC284C51D4C4}"/>
              </a:ext>
            </a:extLst>
          </p:cNvPr>
          <p:cNvSpPr>
            <a:spLocks noGrp="1"/>
          </p:cNvSpPr>
          <p:nvPr>
            <p:ph idx="1"/>
          </p:nvPr>
        </p:nvSpPr>
        <p:spPr>
          <a:xfrm>
            <a:off x="377952" y="1182625"/>
            <a:ext cx="11631168" cy="4943540"/>
          </a:xfrm>
        </p:spPr>
        <p:txBody>
          <a:bodyPr/>
          <a:lstStyle/>
          <a:p>
            <a:pPr lvl="1" algn="r" rtl="1"/>
            <a:r>
              <a:rPr lang="he-IL" sz="2400" dirty="0">
                <a:latin typeface="David" panose="020E0502060401010101" pitchFamily="34" charset="-79"/>
                <a:cs typeface="David" panose="020E0502060401010101" pitchFamily="34" charset="-79"/>
              </a:rPr>
              <a:t>הנהלת החברה תגבש קווים ואמות מידה להגדרה וסיווג רגישות המידע וחיוניותו, בהתאם לרמת הסיכון והנזק שייגרם ל"התאחדות לכדורגל", כתוצאה מחשיפה, חבלה או שיבוש של המידע, מאגריו או מערכותיו, בין אם במזיד ובין אם בשוגג.</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סיווג המידע יקוים בכל אופן בו המידע אגור ושמור בכל מצע מידע שהוא (קבצים, בסיסי נתונים, מדיה אלקטרונית או אופטית, מסמכים, דו"חות וכדומה).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סיווגו של המידע יקבע בהתאם לרמת הרגישות הגבוהה ביותר הקיימת בקובץ, במאגר או במצע הפיזי בהם אגור המידע (על-פי עקרון "המחמיר קובע").</a:t>
            </a:r>
            <a:endParaRPr lang="en-US" sz="2400" b="1"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848379411"/>
      </p:ext>
    </p:extLst>
  </p:cSld>
  <p:clrMapOvr>
    <a:overrideClrMapping bg1="lt1" tx1="dk1" bg2="lt2" tx2="dk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8670ED-8162-4891-BE8D-D6CC7C8478A4}"/>
              </a:ext>
            </a:extLst>
          </p:cNvPr>
          <p:cNvSpPr>
            <a:spLocks noGrp="1"/>
          </p:cNvSpPr>
          <p:nvPr>
            <p:ph type="title"/>
          </p:nvPr>
        </p:nvSpPr>
        <p:spPr>
          <a:xfrm>
            <a:off x="609600" y="274638"/>
            <a:ext cx="11436096" cy="639762"/>
          </a:xfrm>
        </p:spPr>
        <p:txBody>
          <a:bodyPr>
            <a:normAutofit fontScale="90000"/>
          </a:bodyPr>
          <a:lstStyle/>
          <a:p>
            <a:pPr algn="r" rtl="1"/>
            <a:r>
              <a:rPr lang="he-IL" b="1" dirty="0">
                <a:latin typeface="David" panose="020E0502060401010101" pitchFamily="34" charset="-79"/>
                <a:cs typeface="David" panose="020E0502060401010101" pitchFamily="34" charset="-79"/>
              </a:rPr>
              <a:t>רמת אבטחת מידע</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3B49784F-ED9E-47E7-A1D9-92687EEA7203}"/>
              </a:ext>
            </a:extLst>
          </p:cNvPr>
          <p:cNvSpPr>
            <a:spLocks noGrp="1"/>
          </p:cNvSpPr>
          <p:nvPr>
            <p:ph idx="1"/>
          </p:nvPr>
        </p:nvSpPr>
        <p:spPr>
          <a:xfrm>
            <a:off x="609600" y="1207009"/>
            <a:ext cx="11399520" cy="4919156"/>
          </a:xfrm>
        </p:spPr>
        <p:txBody>
          <a:bodyPr/>
          <a:lstStyle/>
          <a:p>
            <a:pPr lvl="1" algn="r" rtl="1"/>
            <a:r>
              <a:rPr lang="he-IL" sz="2400" dirty="0">
                <a:latin typeface="David" panose="020E0502060401010101" pitchFamily="34" charset="-79"/>
                <a:cs typeface="David" panose="020E0502060401010101" pitchFamily="34" charset="-79"/>
              </a:rPr>
              <a:t>באחריות מנהל אבטחת המידע לקבוע את רמת האבטחה בהתאם לרמת הסיכון והרגישות שנקבעה ובכפוף לאישור הפרום.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רמת האבטחה תקיף ותכסה את המידע בכל מעגלי האבטחה.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רמת האבטחה בכל מערכות המידע ומצעי המידע, לא תהיה פחותה מרמת האבטחה של המידע בסיווג הגבוה ביותר האגור בה.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רמת אבטחת המידע בכל המערכות ומתקני "“התאחדות לכדורגל”" תהייה בהתאם לרמת האבטחה הגבוה ביותר שתקבע.</a:t>
            </a:r>
            <a:endParaRPr lang="en-US" sz="2400" b="1"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713551152"/>
      </p:ext>
    </p:extLst>
  </p:cSld>
  <p:clrMapOvr>
    <a:overrideClrMapping bg1="lt1" tx1="dk1" bg2="lt2" tx2="dk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3FC15F-03A7-4EF2-B719-C96C0FB8DE92}"/>
              </a:ext>
            </a:extLst>
          </p:cNvPr>
          <p:cNvSpPr>
            <a:spLocks noGrp="1"/>
          </p:cNvSpPr>
          <p:nvPr>
            <p:ph type="title"/>
          </p:nvPr>
        </p:nvSpPr>
        <p:spPr>
          <a:xfrm>
            <a:off x="609600" y="274638"/>
            <a:ext cx="11375136" cy="615378"/>
          </a:xfrm>
        </p:spPr>
        <p:txBody>
          <a:bodyPr>
            <a:normAutofit fontScale="90000"/>
          </a:bodyPr>
          <a:lstStyle/>
          <a:p>
            <a:pPr algn="r" rtl="1"/>
            <a:r>
              <a:rPr lang="he-IL" b="1" cap="small" dirty="0">
                <a:latin typeface="David" panose="020E0502060401010101" pitchFamily="34" charset="-79"/>
                <a:cs typeface="David" panose="020E0502060401010101" pitchFamily="34" charset="-79"/>
              </a:rPr>
              <a:t>ניהול וסיווג סיכונים</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57797B67-0EFB-4ACF-ACE4-B06BD0D47C01}"/>
              </a:ext>
            </a:extLst>
          </p:cNvPr>
          <p:cNvSpPr>
            <a:spLocks noGrp="1"/>
          </p:cNvSpPr>
          <p:nvPr>
            <p:ph idx="1"/>
          </p:nvPr>
        </p:nvSpPr>
        <p:spPr>
          <a:xfrm>
            <a:off x="268224" y="1231393"/>
            <a:ext cx="11740896" cy="4894772"/>
          </a:xfrm>
        </p:spPr>
        <p:txBody>
          <a:bodyPr/>
          <a:lstStyle/>
          <a:p>
            <a:pPr lvl="1" algn="r" rtl="1"/>
            <a:r>
              <a:rPr lang="he-IL" sz="2400" dirty="0">
                <a:latin typeface="David" panose="020E0502060401010101" pitchFamily="34" charset="-79"/>
                <a:cs typeface="David" panose="020E0502060401010101" pitchFamily="34" charset="-79"/>
              </a:rPr>
              <a:t>עקרונות אבטחת המידע יתבססו על סקר סיכונים תקופתי, אשר יזהה וימפה את התהליכים והנקודות אשר עלולים להשפיע על המידע, מאגריו או מערכותיו.</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ניהול הסיכונים יהיה מושתת על הערכת סיכונים המשקפת את מידת פגיעותם של המידע, מאגריו ומערכותיו, הערכת האיומים, השלכותיהם ומידת היתכנות התממשותם.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פורום ההנהלה לנושא אבטחת מידע יגדיר את עקרונות סיווג המידע אשר יתבססו על חוקי המדינה והתקן לניהול אבטחת מידע ת"י 27001 </a:t>
            </a:r>
            <a:r>
              <a:rPr lang="en-US" sz="2400" dirty="0">
                <a:latin typeface="David" panose="020E0502060401010101" pitchFamily="34" charset="-79"/>
                <a:cs typeface="David" panose="020E0502060401010101" pitchFamily="34" charset="-79"/>
              </a:rPr>
              <a:t>Iso</a:t>
            </a:r>
            <a:r>
              <a:rPr lang="he-IL" sz="2400" dirty="0">
                <a:latin typeface="David" panose="020E0502060401010101" pitchFamily="34" charset="-79"/>
                <a:cs typeface="David" panose="020E0502060401010101" pitchFamily="34" charset="-79"/>
              </a:rPr>
              <a:t>.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מנהל אבטחת המידע יגדיר, את התהליכים והכלים הנדרשים לאבטחתם של נכסי החברה בכלל והחברות בפרט, בהתאם להערכת הסיכונים ולסיווג המידע אשר אגור ומעובד בהם.</a:t>
            </a:r>
            <a:endParaRPr lang="en-US" sz="2400" b="1"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140013645"/>
      </p:ext>
    </p:extLst>
  </p:cSld>
  <p:clrMapOvr>
    <a:overrideClrMapping bg1="lt1" tx1="dk1" bg2="lt2" tx2="dk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3106F-457B-41E4-A28F-80A335B6B0F8}"/>
              </a:ext>
            </a:extLst>
          </p:cNvPr>
          <p:cNvSpPr>
            <a:spLocks noGrp="1"/>
          </p:cNvSpPr>
          <p:nvPr>
            <p:ph type="title"/>
          </p:nvPr>
        </p:nvSpPr>
        <p:spPr>
          <a:xfrm>
            <a:off x="609600" y="274638"/>
            <a:ext cx="11362944" cy="688530"/>
          </a:xfrm>
        </p:spPr>
        <p:txBody>
          <a:bodyPr>
            <a:normAutofit fontScale="90000"/>
          </a:bodyPr>
          <a:lstStyle/>
          <a:p>
            <a:pPr algn="r" rtl="1"/>
            <a:r>
              <a:rPr lang="he-IL" b="1" dirty="0">
                <a:latin typeface="David" panose="020E0502060401010101" pitchFamily="34" charset="-79"/>
                <a:cs typeface="David" panose="020E0502060401010101" pitchFamily="34" charset="-79"/>
              </a:rPr>
              <a:t>אבטחה פיזית</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479FC6D3-1FCD-40A6-A08C-1558DE0727D9}"/>
              </a:ext>
            </a:extLst>
          </p:cNvPr>
          <p:cNvSpPr>
            <a:spLocks noGrp="1"/>
          </p:cNvSpPr>
          <p:nvPr>
            <p:ph idx="1"/>
          </p:nvPr>
        </p:nvSpPr>
        <p:spPr>
          <a:xfrm>
            <a:off x="609600" y="1207009"/>
            <a:ext cx="11436096" cy="4919156"/>
          </a:xfrm>
        </p:spPr>
        <p:txBody>
          <a:bodyPr/>
          <a:lstStyle/>
          <a:p>
            <a:pPr marL="182563" lvl="1" indent="-96838" algn="r" rtl="1"/>
            <a:r>
              <a:rPr lang="he-IL" sz="2400" dirty="0">
                <a:latin typeface="David" panose="020E0502060401010101" pitchFamily="34" charset="-79"/>
                <a:cs typeface="David" panose="020E0502060401010101" pitchFamily="34" charset="-79"/>
              </a:rPr>
              <a:t> מעגל אבטחה זה הינו המעגל החיצוני אשר נותן מענה ראשון להגנה בפני גורמים עוינים לחברה.  </a:t>
            </a:r>
          </a:p>
          <a:p>
            <a:pPr marL="85725" lvl="1" indent="0" algn="r" rtl="1">
              <a:buNone/>
            </a:pPr>
            <a:r>
              <a:rPr lang="he-IL" sz="2400" dirty="0">
                <a:latin typeface="David" panose="020E0502060401010101" pitchFamily="34" charset="-79"/>
                <a:cs typeface="David" panose="020E0502060401010101" pitchFamily="34" charset="-79"/>
              </a:rPr>
              <a:t>    קב"ט החברה יתווה את עקרונות הטיפול וההגנה הנדרשים. תחומי התייחסות:</a:t>
            </a:r>
            <a:endParaRPr lang="en-US" sz="2400"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שיטות וכלים למידור עובדי ואורחי החברה.</a:t>
            </a:r>
            <a:endParaRPr lang="en-US"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דרישות מבנה ותנאים סביבתיים ופיזיים.</a:t>
            </a:r>
            <a:endParaRPr lang="en-US"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הרשאות גישה לרכיבי המערכת השונים, לרבות מחשבים וציוד תקשורת.</a:t>
            </a:r>
            <a:endParaRPr lang="en-US"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תהליכים ואמצעים לפיקוח, בקרה ואכיפה.</a:t>
            </a:r>
            <a:endParaRPr lang="en-US"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טיפול באירוע חריג.</a:t>
            </a:r>
            <a:endParaRPr lang="en-US"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1348685938"/>
      </p:ext>
    </p:extLst>
  </p:cSld>
  <p:clrMapOvr>
    <a:overrideClrMapping bg1="lt1" tx1="dk1" bg2="lt2" tx2="dk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7A3B9-1009-45B6-AE0D-59528EAC0C3D}"/>
              </a:ext>
            </a:extLst>
          </p:cNvPr>
          <p:cNvSpPr>
            <a:spLocks noGrp="1"/>
          </p:cNvSpPr>
          <p:nvPr>
            <p:ph type="title"/>
          </p:nvPr>
        </p:nvSpPr>
        <p:spPr>
          <a:xfrm>
            <a:off x="609600" y="274638"/>
            <a:ext cx="11375136" cy="639762"/>
          </a:xfrm>
        </p:spPr>
        <p:txBody>
          <a:bodyPr>
            <a:normAutofit fontScale="90000"/>
          </a:bodyPr>
          <a:lstStyle/>
          <a:p>
            <a:pPr algn="r" rtl="1"/>
            <a:r>
              <a:rPr lang="he-IL" b="1" dirty="0">
                <a:latin typeface="David" panose="020E0502060401010101" pitchFamily="34" charset="-79"/>
                <a:cs typeface="David" panose="020E0502060401010101" pitchFamily="34" charset="-79"/>
              </a:rPr>
              <a:t>טיפול במצעים</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B24DDE08-7DB7-455C-B0D4-95DAA10F63F9}"/>
              </a:ext>
            </a:extLst>
          </p:cNvPr>
          <p:cNvSpPr>
            <a:spLocks noGrp="1"/>
          </p:cNvSpPr>
          <p:nvPr>
            <p:ph idx="1"/>
          </p:nvPr>
        </p:nvSpPr>
        <p:spPr>
          <a:xfrm>
            <a:off x="292608" y="1207009"/>
            <a:ext cx="11814048" cy="4919156"/>
          </a:xfrm>
        </p:spPr>
        <p:txBody>
          <a:bodyPr/>
          <a:lstStyle/>
          <a:p>
            <a:pPr lvl="1" algn="r" rtl="1"/>
            <a:r>
              <a:rPr lang="he-IL" sz="2400" dirty="0">
                <a:latin typeface="David" panose="020E0502060401010101" pitchFamily="34" charset="-79"/>
                <a:cs typeface="David" panose="020E0502060401010101" pitchFamily="34" charset="-79"/>
              </a:rPr>
              <a:t>על עובדי החברה חל איסור לאגור כל מידע של החברה במצעי מידע נתיקים וניידים.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מצעי מידע (מסמכים ומדיות) המכילים מידע ברמות סיווג שונות מוגנים באופן פיזי ולוגי מפני הגעה וחשיפה לגורמים לא מורשים מקרב עובדי החברה או חיצוניים לו.</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מצעי המידע מוגנים מפני כל אפשרות של פגיעה בשלמותם ופגיעה באמינות המידע אשר אגור בהם.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באחריות כל עובדי החברה בכל רמה היררכית שהיא, לרבות עובדי צד ג', להשמיד או להשליך למכלים ייעודיים כל מצע מידע (מסמכים ומדיות) אשר מכילים מידע חסוי או רגיש כפי שהוגדר במדיניות זו, לשם השמדה.</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772830101"/>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670EC-98B3-4C0B-8277-EB7772C99BE2}"/>
              </a:ext>
            </a:extLst>
          </p:cNvPr>
          <p:cNvSpPr>
            <a:spLocks noGrp="1"/>
          </p:cNvSpPr>
          <p:nvPr>
            <p:ph type="title"/>
          </p:nvPr>
        </p:nvSpPr>
        <p:spPr>
          <a:xfrm>
            <a:off x="609600" y="274638"/>
            <a:ext cx="11460480" cy="530034"/>
          </a:xfrm>
        </p:spPr>
        <p:txBody>
          <a:bodyPr>
            <a:normAutofit fontScale="90000"/>
          </a:bodyPr>
          <a:lstStyle/>
          <a:p>
            <a:pPr algn="r" rtl="1"/>
            <a:r>
              <a:rPr lang="he-IL" b="1" dirty="0">
                <a:latin typeface="David" panose="020E0502060401010101" pitchFamily="34" charset="-79"/>
                <a:cs typeface="David" panose="020E0502060401010101" pitchFamily="34" charset="-79"/>
              </a:rPr>
              <a:t>אבטחת ציוד</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5E2ED8B5-5C8E-4ECC-8B38-5AF8F03EF966}"/>
              </a:ext>
            </a:extLst>
          </p:cNvPr>
          <p:cNvSpPr>
            <a:spLocks noGrp="1"/>
          </p:cNvSpPr>
          <p:nvPr>
            <p:ph idx="1"/>
          </p:nvPr>
        </p:nvSpPr>
        <p:spPr>
          <a:xfrm>
            <a:off x="609600" y="1121665"/>
            <a:ext cx="11460480" cy="5004500"/>
          </a:xfrm>
        </p:spPr>
        <p:txBody>
          <a:bodyPr/>
          <a:lstStyle/>
          <a:p>
            <a:pPr lvl="1" algn="r" rtl="1"/>
            <a:r>
              <a:rPr lang="he-IL" sz="2400" dirty="0">
                <a:latin typeface="David" panose="020E0502060401010101" pitchFamily="34" charset="-79"/>
                <a:cs typeface="David" panose="020E0502060401010101" pitchFamily="34" charset="-79"/>
              </a:rPr>
              <a:t>הנהלת החברה מקצה את המשאבים הנדרשים על מנת למנוע כל פגיעה או נזק לציוד בכלל ולמערכות המחשב בפרט.</a:t>
            </a:r>
            <a:endParaRPr lang="en-US" sz="2400"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התקנה, טיפול ותחזוקת מערכות מחשוב ותקשורת מתבצע על ידי נציגי ה </a:t>
            </a:r>
            <a:r>
              <a:rPr lang="en-US" sz="2400" dirty="0">
                <a:latin typeface="David" panose="020E0502060401010101" pitchFamily="34" charset="-79"/>
                <a:cs typeface="David" panose="020E0502060401010101" pitchFamily="34" charset="-79"/>
              </a:rPr>
              <a:t>IT</a:t>
            </a:r>
            <a:r>
              <a:rPr lang="he-IL" sz="2400" dirty="0">
                <a:latin typeface="David" panose="020E0502060401010101" pitchFamily="34" charset="-79"/>
                <a:cs typeface="David" panose="020E0502060401010101" pitchFamily="34" charset="-79"/>
              </a:rPr>
              <a:t> בלבד או עובדי צד ג' מוכרים ומוסמכים לבצע את המוטל. </a:t>
            </a:r>
            <a:endParaRPr lang="en-US" sz="2400"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ציוד מערכות מחשב ותקשורת בכלל וציוד המכיל מידע בפרט, אשר אין צורך בו יושמד ללא כל אפשרות אחזור המידע שבו.</a:t>
            </a:r>
            <a:endParaRPr lang="en-US" sz="2400"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מערכות החשמל והתקשורת בחברה מוגנות באמצעים מיוחדים לשם מניעת כל פגיעה בהם ובתשתיות שלהם, וכן למניעת חדירה דרכם לתשתיות תקשורת רגישות על ידי עובדי החברה או חיצוניים לה.</a:t>
            </a:r>
            <a:endParaRPr lang="en-US" sz="2400"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2664871738"/>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D23CF-3140-412E-A4FE-8184BEF3FA0B}"/>
              </a:ext>
            </a:extLst>
          </p:cNvPr>
          <p:cNvSpPr>
            <a:spLocks noGrp="1"/>
          </p:cNvSpPr>
          <p:nvPr>
            <p:ph type="title"/>
          </p:nvPr>
        </p:nvSpPr>
        <p:spPr>
          <a:xfrm>
            <a:off x="609600" y="274638"/>
            <a:ext cx="11314176" cy="664146"/>
          </a:xfrm>
        </p:spPr>
        <p:txBody>
          <a:bodyPr>
            <a:normAutofit fontScale="90000"/>
          </a:bodyPr>
          <a:lstStyle/>
          <a:p>
            <a:pPr algn="r" rtl="1"/>
            <a:r>
              <a:rPr lang="he-IL" b="1" dirty="0">
                <a:latin typeface="David" panose="020E0502060401010101" pitchFamily="34" charset="-79"/>
                <a:cs typeface="David" panose="020E0502060401010101" pitchFamily="34" charset="-79"/>
              </a:rPr>
              <a:t>בקרת תיעוד</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17660F28-A39C-4E53-B77F-D22620B77417}"/>
              </a:ext>
            </a:extLst>
          </p:cNvPr>
          <p:cNvSpPr>
            <a:spLocks noGrp="1"/>
          </p:cNvSpPr>
          <p:nvPr>
            <p:ph idx="1"/>
          </p:nvPr>
        </p:nvSpPr>
        <p:spPr>
          <a:xfrm>
            <a:off x="231648" y="1194817"/>
            <a:ext cx="11777472" cy="4931348"/>
          </a:xfrm>
        </p:spPr>
        <p:txBody>
          <a:bodyPr/>
          <a:lstStyle/>
          <a:p>
            <a:pPr lvl="1" algn="r" rtl="1"/>
            <a:r>
              <a:rPr lang="he-IL" sz="2400" dirty="0">
                <a:latin typeface="David" panose="020E0502060401010101" pitchFamily="34" charset="-79"/>
                <a:cs typeface="David" panose="020E0502060401010101" pitchFamily="34" charset="-79"/>
              </a:rPr>
              <a:t>מערכת ניהול אבטחת המידע וכל פעילות הכרוכה בכך תהיה מתועדת על פי הנדרש במערכת ניהול האיכות ובנהלים הייעודיים.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המסמכים אשר משמשים את מערכת ניהול אבטחת המידע יהיו מתועדים ומבוקרים כנדרש.</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התיעוד ישמר על גבי מצעים פיזיים ו/או מגנטיים בהתאם למצוין בנוהל הייעודי.</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4169857699"/>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26A4A7-D9A9-45AB-A7A9-C2BBD62451DB}"/>
              </a:ext>
            </a:extLst>
          </p:cNvPr>
          <p:cNvSpPr>
            <a:spLocks noGrp="1"/>
          </p:cNvSpPr>
          <p:nvPr>
            <p:ph type="title"/>
          </p:nvPr>
        </p:nvSpPr>
        <p:spPr>
          <a:xfrm>
            <a:off x="609600" y="274638"/>
            <a:ext cx="11423904" cy="651954"/>
          </a:xfrm>
        </p:spPr>
        <p:txBody>
          <a:bodyPr>
            <a:normAutofit fontScale="90000"/>
          </a:bodyPr>
          <a:lstStyle/>
          <a:p>
            <a:pPr algn="r" rtl="1"/>
            <a:r>
              <a:rPr lang="he-IL" b="1" dirty="0">
                <a:latin typeface="David" panose="020E0502060401010101" pitchFamily="34" charset="-79"/>
                <a:cs typeface="David" panose="020E0502060401010101" pitchFamily="34" charset="-79"/>
              </a:rPr>
              <a:t>אבטחת רשומות</a:t>
            </a:r>
            <a:r>
              <a:rPr lang="he-IL" b="1" dirty="0"/>
              <a:t>	</a:t>
            </a:r>
            <a:endParaRPr lang="en-US" b="1" dirty="0"/>
          </a:p>
        </p:txBody>
      </p:sp>
      <p:sp>
        <p:nvSpPr>
          <p:cNvPr id="3" name="Content Placeholder 2">
            <a:extLst>
              <a:ext uri="{FF2B5EF4-FFF2-40B4-BE49-F238E27FC236}">
                <a16:creationId xmlns:a16="http://schemas.microsoft.com/office/drawing/2014/main" id="{1869E3FA-9841-4436-8532-1010A366D719}"/>
              </a:ext>
            </a:extLst>
          </p:cNvPr>
          <p:cNvSpPr>
            <a:spLocks noGrp="1"/>
          </p:cNvSpPr>
          <p:nvPr>
            <p:ph idx="1"/>
          </p:nvPr>
        </p:nvSpPr>
        <p:spPr>
          <a:xfrm>
            <a:off x="609600" y="1219201"/>
            <a:ext cx="11387328" cy="4906964"/>
          </a:xfrm>
        </p:spPr>
        <p:txBody>
          <a:bodyPr/>
          <a:lstStyle/>
          <a:p>
            <a:pPr lvl="1" algn="r" rtl="1"/>
            <a:r>
              <a:rPr lang="he-IL" sz="2400" dirty="0">
                <a:latin typeface="David" panose="020E0502060401010101" pitchFamily="34" charset="-79"/>
                <a:cs typeface="David" panose="020E0502060401010101" pitchFamily="34" charset="-79"/>
              </a:rPr>
              <a:t>רשומות מידע כוללות מצעי מידע פיזיים כגון מסמכים, דיסקים, </a:t>
            </a:r>
            <a:r>
              <a:rPr lang="en-US" sz="2400" dirty="0">
                <a:latin typeface="David" panose="020E0502060401010101" pitchFamily="34" charset="-79"/>
                <a:cs typeface="David" panose="020E0502060401010101" pitchFamily="34" charset="-79"/>
              </a:rPr>
              <a:t>DOK</a:t>
            </a:r>
            <a:r>
              <a:rPr lang="he-IL" sz="2400" dirty="0">
                <a:latin typeface="David" panose="020E0502060401010101" pitchFamily="34" charset="-79"/>
                <a:cs typeface="David" panose="020E0502060401010101" pitchFamily="34" charset="-79"/>
              </a:rPr>
              <a:t>, קלטות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אבטחת הרשומות תמנע הגעתן לידי גורמים לא מורשים בתוך "התאחדות לכדורגל" ומחוצה לה.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פורום ההנהלה לנושא אבטחת מידע יתווה את קווי הפעולה ועקרונות אבטחת הרשומות בכל אופן אשר הן מופיעות.</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מנהל אבטחת המידע יגדיר את אמצעי ותהליכי הטיפול באבטחת הרשומות, בהתאם לרגישות וסיווג המידע ובהתאם לאופי החברה.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תחומי ההתייחסות:</a:t>
            </a:r>
            <a:endParaRPr lang="en-US" sz="2400"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שיטות וכלים לאבטחת מידע והשמדתו, בהתאם לסיווג המידע.</a:t>
            </a:r>
            <a:endParaRPr lang="en-US"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תהליכי ואמצעי שינוע מידע (פנים וחוץ ארגוני).</a:t>
            </a:r>
            <a:endParaRPr lang="en-US"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613925328"/>
      </p:ext>
    </p:extLst>
  </p:cSld>
  <p:clrMapOvr>
    <a:overrideClrMapping bg1="lt1" tx1="dk1" bg2="lt2" tx2="dk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67B5E0-2A4B-4162-8D13-50E1CC3D155E}"/>
              </a:ext>
            </a:extLst>
          </p:cNvPr>
          <p:cNvSpPr>
            <a:spLocks noGrp="1"/>
          </p:cNvSpPr>
          <p:nvPr>
            <p:ph type="title"/>
          </p:nvPr>
        </p:nvSpPr>
        <p:spPr>
          <a:xfrm>
            <a:off x="2267712" y="97536"/>
            <a:ext cx="9924288" cy="865632"/>
          </a:xfrm>
        </p:spPr>
        <p:txBody>
          <a:bodyPr/>
          <a:lstStyle/>
          <a:p>
            <a:r>
              <a:rPr lang="he-IL" b="1" cap="small" dirty="0">
                <a:latin typeface="David" panose="020E0502060401010101" pitchFamily="34" charset="-79"/>
                <a:cs typeface="David" panose="020E0502060401010101" pitchFamily="34" charset="-79"/>
              </a:rPr>
              <a:t>אבטחת המחשוב והתקשורת  </a:t>
            </a:r>
            <a:r>
              <a:rPr lang="he-IL" sz="3600" b="1" cap="small" dirty="0">
                <a:latin typeface="David" panose="020E0502060401010101" pitchFamily="34" charset="-79"/>
                <a:cs typeface="David" panose="020E0502060401010101" pitchFamily="34" charset="-79"/>
              </a:rPr>
              <a:t>(אבטחה לוגית)</a:t>
            </a:r>
            <a:endParaRPr lang="en-US" sz="3600"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4B4BC27D-9F27-4144-BCDD-EA83B1908380}"/>
              </a:ext>
            </a:extLst>
          </p:cNvPr>
          <p:cNvSpPr>
            <a:spLocks noGrp="1"/>
          </p:cNvSpPr>
          <p:nvPr>
            <p:ph idx="1"/>
          </p:nvPr>
        </p:nvSpPr>
        <p:spPr>
          <a:xfrm>
            <a:off x="195072" y="1170432"/>
            <a:ext cx="11875008" cy="5108447"/>
          </a:xfrm>
        </p:spPr>
        <p:txBody>
          <a:bodyPr>
            <a:normAutofit/>
          </a:bodyPr>
          <a:lstStyle/>
          <a:p>
            <a:pPr lvl="1" algn="r" rtl="1"/>
            <a:r>
              <a:rPr lang="he-IL" sz="2000" dirty="0">
                <a:latin typeface="David" panose="020E0502060401010101" pitchFamily="34" charset="-79"/>
                <a:cs typeface="David" panose="020E0502060401010101" pitchFamily="34" charset="-79"/>
              </a:rPr>
              <a:t>מעגל אבטחת המחשוב והתקשורת, האבטחה הלוגית, מהווה מעגל ההגנה העיקרי על המידע והתהליכים המצוי במערכות המידע ורשתות התקשורת של החברה.</a:t>
            </a:r>
            <a:endParaRPr lang="en-US" sz="2000" dirty="0">
              <a:latin typeface="David" panose="020E0502060401010101" pitchFamily="34" charset="-79"/>
              <a:cs typeface="David" panose="020E0502060401010101" pitchFamily="34" charset="-79"/>
            </a:endParaRPr>
          </a:p>
          <a:p>
            <a:pPr lvl="1" algn="r" rtl="1"/>
            <a:r>
              <a:rPr lang="he-IL" sz="2000" dirty="0">
                <a:latin typeface="David" panose="020E0502060401010101" pitchFamily="34" charset="-79"/>
                <a:cs typeface="David" panose="020E0502060401010101" pitchFamily="34" charset="-79"/>
              </a:rPr>
              <a:t>יישום נכון ונאות של כלי ותהליכי האבטחה במעגל זה, ימנע הגעת מידע לגורמים לא מורשים מהחברה ומחוצה לה, וכן גרימת נזק בשוגג או במזיד ע"י אותם גורמים.</a:t>
            </a:r>
            <a:endParaRPr lang="en-US" sz="2000" dirty="0">
              <a:latin typeface="David" panose="020E0502060401010101" pitchFamily="34" charset="-79"/>
              <a:cs typeface="David" panose="020E0502060401010101" pitchFamily="34" charset="-79"/>
            </a:endParaRPr>
          </a:p>
          <a:p>
            <a:pPr lvl="1" algn="r" rtl="1"/>
            <a:r>
              <a:rPr lang="he-IL" sz="2000" dirty="0">
                <a:latin typeface="David" panose="020E0502060401010101" pitchFamily="34" charset="-79"/>
                <a:cs typeface="David" panose="020E0502060401010101" pitchFamily="34" charset="-79"/>
              </a:rPr>
              <a:t>תיושם הגנה לוגית במערכות ההפעלה, בתוכנות ובמערכות התפעול, בקבצי ובמסדי הנתונים, בפעולות שינוי נתונים ובתקשורת, בכפוף לחוקים, תקנות ונוהלי אבטחת המידע של החברה.</a:t>
            </a:r>
            <a:endParaRPr lang="en-US" sz="2000" dirty="0">
              <a:latin typeface="David" panose="020E0502060401010101" pitchFamily="34" charset="-79"/>
              <a:cs typeface="David" panose="020E0502060401010101" pitchFamily="34" charset="-79"/>
            </a:endParaRPr>
          </a:p>
          <a:p>
            <a:pPr lvl="1" algn="r" rtl="1"/>
            <a:r>
              <a:rPr lang="he-IL" sz="2000" dirty="0">
                <a:latin typeface="David" panose="020E0502060401010101" pitchFamily="34" charset="-79"/>
                <a:cs typeface="David" panose="020E0502060401010101" pitchFamily="34" charset="-79"/>
              </a:rPr>
              <a:t>באחריות מנהל אבטחת המידע להתוות ולהגדיר את עקרונות הטיפול באבטחה הלוגית, לספק ולתחזק את האמצעים הדרושים לקיום פעילות האבטחה, בהתאם להחלטות פורום ההנהלה.</a:t>
            </a:r>
            <a:endParaRPr lang="en-US" sz="2000" dirty="0">
              <a:latin typeface="David" panose="020E0502060401010101" pitchFamily="34" charset="-79"/>
              <a:cs typeface="David" panose="020E0502060401010101" pitchFamily="34" charset="-79"/>
            </a:endParaRPr>
          </a:p>
          <a:p>
            <a:pPr lvl="1" algn="r" rtl="1"/>
            <a:r>
              <a:rPr lang="he-IL" sz="2000" dirty="0">
                <a:latin typeface="David" panose="020E0502060401010101" pitchFamily="34" charset="-79"/>
                <a:cs typeface="David" panose="020E0502060401010101" pitchFamily="34" charset="-79"/>
              </a:rPr>
              <a:t>תחומי התייחסות:</a:t>
            </a:r>
            <a:endParaRPr lang="en-US" sz="2000" dirty="0">
              <a:latin typeface="David" panose="020E0502060401010101" pitchFamily="34" charset="-79"/>
              <a:cs typeface="David" panose="020E0502060401010101" pitchFamily="34" charset="-79"/>
            </a:endParaRPr>
          </a:p>
          <a:p>
            <a:pPr lvl="1" algn="r" rtl="1"/>
            <a:r>
              <a:rPr lang="he-IL" sz="2000" dirty="0">
                <a:latin typeface="David" panose="020E0502060401010101" pitchFamily="34" charset="-79"/>
                <a:cs typeface="David" panose="020E0502060401010101" pitchFamily="34" charset="-79"/>
              </a:rPr>
              <a:t>שיטות וכלים לאבטחת מידע במערכות המחשב והתקשורת, בהתאם לסביבות העבודה ולהגדרות הפרופילים שיקבעו.</a:t>
            </a:r>
            <a:endParaRPr lang="en-US" sz="2000" dirty="0">
              <a:latin typeface="David" panose="020E0502060401010101" pitchFamily="34" charset="-79"/>
              <a:cs typeface="David" panose="020E0502060401010101" pitchFamily="34" charset="-79"/>
            </a:endParaRPr>
          </a:p>
          <a:p>
            <a:pPr lvl="1" algn="r" rtl="1"/>
            <a:r>
              <a:rPr lang="he-IL" sz="2000" dirty="0">
                <a:latin typeface="David" panose="020E0502060401010101" pitchFamily="34" charset="-79"/>
                <a:cs typeface="David" panose="020E0502060401010101" pitchFamily="34" charset="-79"/>
              </a:rPr>
              <a:t>הטמעת נהלי אבטחת מידע בקרב עובדי החברה וממשקיה העסקיים.</a:t>
            </a:r>
            <a:endParaRPr lang="en-US" sz="2000" dirty="0">
              <a:latin typeface="David" panose="020E0502060401010101" pitchFamily="34" charset="-79"/>
              <a:cs typeface="David" panose="020E0502060401010101" pitchFamily="34" charset="-79"/>
            </a:endParaRPr>
          </a:p>
          <a:p>
            <a:pPr lvl="1" algn="r" rtl="1"/>
            <a:r>
              <a:rPr lang="he-IL" sz="2000" dirty="0">
                <a:latin typeface="David" panose="020E0502060401010101" pitchFamily="34" charset="-79"/>
                <a:cs typeface="David" panose="020E0502060401010101" pitchFamily="34" charset="-79"/>
              </a:rPr>
              <a:t>תהליכים ואמצעים לפיקוח, בקרה ואכיפה.</a:t>
            </a:r>
            <a:endParaRPr lang="en-US" sz="2000" dirty="0">
              <a:latin typeface="David" panose="020E0502060401010101" pitchFamily="34" charset="-79"/>
              <a:cs typeface="David" panose="020E0502060401010101" pitchFamily="34" charset="-79"/>
            </a:endParaRPr>
          </a:p>
          <a:p>
            <a:pPr lvl="1" algn="r" rtl="1"/>
            <a:r>
              <a:rPr lang="he-IL" sz="2000" dirty="0">
                <a:latin typeface="David" panose="020E0502060401010101" pitchFamily="34" charset="-79"/>
                <a:cs typeface="David" panose="020E0502060401010101" pitchFamily="34" charset="-79"/>
              </a:rPr>
              <a:t>טיפול בחריגים.</a:t>
            </a:r>
            <a:endParaRPr lang="en-US" sz="2000"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3120202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FA821F-138A-4F2A-AC1D-81124D3F85C8}"/>
              </a:ext>
            </a:extLst>
          </p:cNvPr>
          <p:cNvSpPr>
            <a:spLocks noGrp="1"/>
          </p:cNvSpPr>
          <p:nvPr>
            <p:ph type="title"/>
          </p:nvPr>
        </p:nvSpPr>
        <p:spPr>
          <a:xfrm>
            <a:off x="609600" y="274638"/>
            <a:ext cx="11387328" cy="725106"/>
          </a:xfrm>
        </p:spPr>
        <p:txBody>
          <a:bodyPr/>
          <a:lstStyle/>
          <a:p>
            <a:pPr algn="r" rtl="1"/>
            <a:r>
              <a:rPr lang="he-IL" b="1" dirty="0">
                <a:latin typeface="David" panose="020E0502060401010101" pitchFamily="34" charset="-79"/>
                <a:cs typeface="David" panose="020E0502060401010101" pitchFamily="34" charset="-79"/>
              </a:rPr>
              <a:t>הצהרת מדיניות אבטחת מידע</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D9E5CC56-8E08-4B82-BA7D-2149CA7B1549}"/>
              </a:ext>
            </a:extLst>
          </p:cNvPr>
          <p:cNvSpPr>
            <a:spLocks noGrp="1"/>
          </p:cNvSpPr>
          <p:nvPr>
            <p:ph idx="1"/>
          </p:nvPr>
        </p:nvSpPr>
        <p:spPr>
          <a:xfrm>
            <a:off x="268224" y="1207009"/>
            <a:ext cx="11765280" cy="4919156"/>
          </a:xfrm>
        </p:spPr>
        <p:txBody>
          <a:bodyPr>
            <a:normAutofit fontScale="55000" lnSpcReduction="20000"/>
          </a:bodyPr>
          <a:lstStyle/>
          <a:p>
            <a:pPr marL="0" indent="0" algn="r" rtl="1">
              <a:lnSpc>
                <a:spcPct val="120000"/>
              </a:lnSpc>
              <a:buNone/>
            </a:pPr>
            <a:r>
              <a:rPr lang="he-IL" dirty="0">
                <a:latin typeface="David" panose="020E0502060401010101" pitchFamily="34" charset="-79"/>
                <a:cs typeface="David" panose="020E0502060401010101" pitchFamily="34" charset="-79"/>
              </a:rPr>
              <a:t>הנהלת “התאחדות לכדורגל”, מתוך שאיפה לקיים את דבר הנחיות חוק הגנת הפרטיות, ולספק ללקוחותיה  שירות אמין ובטוח, מקיימת מערכת ניהול אבטחת מידע העומדת בדרישות תקנות הגנת הפרטיות (אבטחת מידע), תשע"ז-2017</a:t>
            </a:r>
            <a:endParaRPr lang="en-US" dirty="0">
              <a:latin typeface="David" panose="020E0502060401010101" pitchFamily="34" charset="-79"/>
              <a:cs typeface="David" panose="020E0502060401010101" pitchFamily="34" charset="-79"/>
            </a:endParaRPr>
          </a:p>
          <a:p>
            <a:pPr algn="r" rtl="1">
              <a:lnSpc>
                <a:spcPct val="120000"/>
              </a:lnSpc>
            </a:pPr>
            <a:endParaRPr lang="en-US" dirty="0">
              <a:latin typeface="David" panose="020E0502060401010101" pitchFamily="34" charset="-79"/>
              <a:cs typeface="David" panose="020E0502060401010101" pitchFamily="34" charset="-79"/>
            </a:endParaRPr>
          </a:p>
          <a:p>
            <a:pPr marL="0" indent="0" algn="r" rtl="1">
              <a:lnSpc>
                <a:spcPct val="120000"/>
              </a:lnSpc>
              <a:buNone/>
            </a:pPr>
            <a:r>
              <a:rPr lang="he-IL" dirty="0">
                <a:latin typeface="David" panose="020E0502060401010101" pitchFamily="34" charset="-79"/>
                <a:cs typeface="David" panose="020E0502060401010101" pitchFamily="34" charset="-79"/>
              </a:rPr>
              <a:t>בהתאם לכך מתחייבת הנהלת “התאחדות לכדורגל”:</a:t>
            </a:r>
            <a:endParaRPr lang="en-US" dirty="0">
              <a:latin typeface="David" panose="020E0502060401010101" pitchFamily="34" charset="-79"/>
              <a:cs typeface="David" panose="020E0502060401010101" pitchFamily="34" charset="-79"/>
            </a:endParaRPr>
          </a:p>
          <a:p>
            <a:pPr lvl="0" algn="r" rtl="1">
              <a:lnSpc>
                <a:spcPct val="120000"/>
              </a:lnSpc>
            </a:pPr>
            <a:r>
              <a:rPr lang="he-IL" dirty="0">
                <a:latin typeface="David" panose="020E0502060401010101" pitchFamily="34" charset="-79"/>
                <a:cs typeface="David" panose="020E0502060401010101" pitchFamily="34" charset="-79"/>
              </a:rPr>
              <a:t>לקיים את דבר חוק הגנת הפרטיות, </a:t>
            </a:r>
            <a:r>
              <a:rPr lang="he-IL" dirty="0" err="1">
                <a:latin typeface="David" panose="020E0502060401010101" pitchFamily="34" charset="-79"/>
                <a:cs typeface="David" panose="020E0502060401010101" pitchFamily="34" charset="-79"/>
              </a:rPr>
              <a:t>התשע"ז</a:t>
            </a:r>
            <a:r>
              <a:rPr lang="he-IL" dirty="0">
                <a:latin typeface="David" panose="020E0502060401010101" pitchFamily="34" charset="-79"/>
                <a:cs typeface="David" panose="020E0502060401010101" pitchFamily="34" charset="-79"/>
              </a:rPr>
              <a:t> וכל חוק ותקנה ייעודיים נוספים.</a:t>
            </a:r>
            <a:endParaRPr lang="en-US" dirty="0">
              <a:latin typeface="David" panose="020E0502060401010101" pitchFamily="34" charset="-79"/>
              <a:cs typeface="David" panose="020E0502060401010101" pitchFamily="34" charset="-79"/>
            </a:endParaRPr>
          </a:p>
          <a:p>
            <a:pPr lvl="0" algn="r" rtl="1">
              <a:lnSpc>
                <a:spcPct val="120000"/>
              </a:lnSpc>
            </a:pPr>
            <a:r>
              <a:rPr lang="he-IL" dirty="0">
                <a:latin typeface="David" panose="020E0502060401010101" pitchFamily="34" charset="-79"/>
                <a:cs typeface="David" panose="020E0502060401010101" pitchFamily="34" charset="-79"/>
              </a:rPr>
              <a:t>לעשות את המרב לשם מניעת אפשרות לפגיעה בסודיות, שלמות וזמינות המידע על ידי עובדי הארגון או כל גורם אשר יש לו קשר עסקי עם הארגון.</a:t>
            </a:r>
            <a:endParaRPr lang="en-US" dirty="0">
              <a:latin typeface="David" panose="020E0502060401010101" pitchFamily="34" charset="-79"/>
              <a:cs typeface="David" panose="020E0502060401010101" pitchFamily="34" charset="-79"/>
            </a:endParaRPr>
          </a:p>
          <a:p>
            <a:pPr lvl="0" algn="r" rtl="1">
              <a:lnSpc>
                <a:spcPct val="120000"/>
              </a:lnSpc>
            </a:pPr>
            <a:r>
              <a:rPr lang="he-IL" dirty="0">
                <a:latin typeface="David" panose="020E0502060401010101" pitchFamily="34" charset="-79"/>
                <a:cs typeface="David" panose="020E0502060401010101" pitchFamily="34" charset="-79"/>
              </a:rPr>
              <a:t>לשמור על חסיונו, שלמותו וזמינותו של המידע האגור ברשותה.</a:t>
            </a:r>
            <a:endParaRPr lang="en-US" dirty="0">
              <a:latin typeface="David" panose="020E0502060401010101" pitchFamily="34" charset="-79"/>
              <a:cs typeface="David" panose="020E0502060401010101" pitchFamily="34" charset="-79"/>
            </a:endParaRPr>
          </a:p>
          <a:p>
            <a:pPr lvl="0" algn="r" rtl="1">
              <a:lnSpc>
                <a:spcPct val="120000"/>
              </a:lnSpc>
            </a:pPr>
            <a:r>
              <a:rPr lang="he-IL" dirty="0">
                <a:latin typeface="David" panose="020E0502060401010101" pitchFamily="34" charset="-79"/>
                <a:cs typeface="David" panose="020E0502060401010101" pitchFamily="34" charset="-79"/>
              </a:rPr>
              <a:t>לנקוט בכל האמצעים הנאותים כדי לאבטח ולהגן על המידע, שלה ושל לקוחותיה, מפני הגעתו לגורמים לא מורשים מהארגון ו\או אף מחוצה לו.</a:t>
            </a:r>
            <a:endParaRPr lang="en-US" dirty="0">
              <a:latin typeface="David" panose="020E0502060401010101" pitchFamily="34" charset="-79"/>
              <a:cs typeface="David" panose="020E0502060401010101" pitchFamily="34" charset="-79"/>
            </a:endParaRPr>
          </a:p>
          <a:p>
            <a:pPr lvl="0" algn="r" rtl="1">
              <a:lnSpc>
                <a:spcPct val="120000"/>
              </a:lnSpc>
            </a:pPr>
            <a:r>
              <a:rPr lang="he-IL" dirty="0">
                <a:latin typeface="David" panose="020E0502060401010101" pitchFamily="34" charset="-79"/>
                <a:cs typeface="David" panose="020E0502060401010101" pitchFamily="34" charset="-79"/>
              </a:rPr>
              <a:t>לקיים הליך של שיפור וקידום מערך ניהול אבטחת המידע.</a:t>
            </a:r>
            <a:endParaRPr lang="en-US" dirty="0">
              <a:latin typeface="David" panose="020E0502060401010101" pitchFamily="34" charset="-79"/>
              <a:cs typeface="David" panose="020E0502060401010101" pitchFamily="34" charset="-79"/>
            </a:endParaRPr>
          </a:p>
          <a:p>
            <a:pPr lvl="0" algn="r" rtl="1">
              <a:lnSpc>
                <a:spcPct val="120000"/>
              </a:lnSpc>
            </a:pPr>
            <a:r>
              <a:rPr lang="he-IL" dirty="0">
                <a:latin typeface="David" panose="020E0502060401010101" pitchFamily="34" charset="-79"/>
                <a:cs typeface="David" panose="020E0502060401010101" pitchFamily="34" charset="-79"/>
              </a:rPr>
              <a:t>להעלות את מודעות עובדי הארגון ועובדי מיקור חוץ להיבטי אבטחת מידע בכל עת.</a:t>
            </a:r>
            <a:endParaRPr lang="en-US" dirty="0">
              <a:latin typeface="David" panose="020E0502060401010101" pitchFamily="34" charset="-79"/>
              <a:cs typeface="David" panose="020E0502060401010101" pitchFamily="34" charset="-79"/>
            </a:endParaRPr>
          </a:p>
          <a:p>
            <a:pPr lvl="0" algn="r" rtl="1">
              <a:lnSpc>
                <a:spcPct val="120000"/>
              </a:lnSpc>
            </a:pPr>
            <a:r>
              <a:rPr lang="he-IL" dirty="0">
                <a:latin typeface="David" panose="020E0502060401010101" pitchFamily="34" charset="-79"/>
                <a:cs typeface="David" panose="020E0502060401010101" pitchFamily="34" charset="-79"/>
              </a:rPr>
              <a:t>ליצור תשתית להמשכיות עסקית במקרה של אירוע חריג או כל כשל אשר ימנע פעילות שוטפת של הארגון ומתן שירות איכותי ואמין ללקוחות ולעמיתים.</a:t>
            </a:r>
            <a:endParaRPr lang="en-US" dirty="0">
              <a:effectLst/>
              <a:latin typeface="David" panose="020E0502060401010101" pitchFamily="34" charset="-79"/>
              <a:cs typeface="David" panose="020E0502060401010101" pitchFamily="34" charset="-79"/>
            </a:endParaRPr>
          </a:p>
          <a:p>
            <a:pPr algn="r"/>
            <a:endParaRPr lang="en-US" dirty="0"/>
          </a:p>
        </p:txBody>
      </p:sp>
    </p:spTree>
    <p:extLst>
      <p:ext uri="{BB962C8B-B14F-4D97-AF65-F5344CB8AC3E}">
        <p14:creationId xmlns:p14="http://schemas.microsoft.com/office/powerpoint/2010/main" val="401830231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A9932C-4F57-465B-BC2A-C6D4203CDDAE}"/>
              </a:ext>
            </a:extLst>
          </p:cNvPr>
          <p:cNvSpPr>
            <a:spLocks noGrp="1"/>
          </p:cNvSpPr>
          <p:nvPr>
            <p:ph type="title"/>
          </p:nvPr>
        </p:nvSpPr>
        <p:spPr>
          <a:xfrm>
            <a:off x="609600" y="274638"/>
            <a:ext cx="11423904" cy="615378"/>
          </a:xfrm>
        </p:spPr>
        <p:txBody>
          <a:bodyPr>
            <a:normAutofit fontScale="90000"/>
          </a:bodyPr>
          <a:lstStyle/>
          <a:p>
            <a:pPr algn="r"/>
            <a:r>
              <a:rPr lang="he-IL" b="1" cap="small" dirty="0">
                <a:latin typeface="David" panose="020E0502060401010101" pitchFamily="34" charset="-79"/>
                <a:cs typeface="David" panose="020E0502060401010101" pitchFamily="34" charset="-79"/>
              </a:rPr>
              <a:t>אבטחת התקשורת</a:t>
            </a:r>
            <a:endParaRPr lang="en-US" dirty="0"/>
          </a:p>
        </p:txBody>
      </p:sp>
      <p:sp>
        <p:nvSpPr>
          <p:cNvPr id="3" name="Content Placeholder 2">
            <a:extLst>
              <a:ext uri="{FF2B5EF4-FFF2-40B4-BE49-F238E27FC236}">
                <a16:creationId xmlns:a16="http://schemas.microsoft.com/office/drawing/2014/main" id="{177EE1F2-893C-4EC4-8062-3CD588EEDF31}"/>
              </a:ext>
            </a:extLst>
          </p:cNvPr>
          <p:cNvSpPr>
            <a:spLocks noGrp="1"/>
          </p:cNvSpPr>
          <p:nvPr>
            <p:ph idx="1"/>
          </p:nvPr>
        </p:nvSpPr>
        <p:spPr>
          <a:xfrm>
            <a:off x="609600" y="1170432"/>
            <a:ext cx="11399520" cy="5547359"/>
          </a:xfrm>
        </p:spPr>
        <p:txBody>
          <a:bodyPr>
            <a:normAutofit/>
          </a:bodyPr>
          <a:lstStyle/>
          <a:p>
            <a:pPr lvl="1" algn="r" rtl="1"/>
            <a:r>
              <a:rPr lang="he-IL" sz="2200" dirty="0">
                <a:latin typeface="David" panose="020E0502060401010101" pitchFamily="34" charset="-79"/>
                <a:cs typeface="David" panose="020E0502060401010101" pitchFamily="34" charset="-79"/>
              </a:rPr>
              <a:t>יקוים עקרון הריכוזיות בקישור מערכות החברה אל ומחוצה לה (שערי כניסה ויציאה מוגדרים ומאובטחים).</a:t>
            </a:r>
            <a:endParaRPr lang="en-US" sz="2200" b="1" dirty="0">
              <a:latin typeface="David" panose="020E0502060401010101" pitchFamily="34" charset="-79"/>
              <a:cs typeface="David" panose="020E0502060401010101" pitchFamily="34" charset="-79"/>
            </a:endParaRPr>
          </a:p>
          <a:p>
            <a:pPr lvl="1" algn="r" rtl="1"/>
            <a:r>
              <a:rPr lang="he-IL" sz="2200" dirty="0">
                <a:latin typeface="David" panose="020E0502060401010101" pitchFamily="34" charset="-79"/>
                <a:cs typeface="David" panose="020E0502060401010101" pitchFamily="34" charset="-79"/>
              </a:rPr>
              <a:t>מערכות ורשתות תקשורת </a:t>
            </a:r>
            <a:r>
              <a:rPr lang="he-IL" sz="2200" dirty="0" err="1">
                <a:latin typeface="David" panose="020E0502060401010101" pitchFamily="34" charset="-79"/>
                <a:cs typeface="David" panose="020E0502060401010101" pitchFamily="34" charset="-79"/>
              </a:rPr>
              <a:t>ימודרו</a:t>
            </a:r>
            <a:r>
              <a:rPr lang="he-IL" sz="2200" dirty="0">
                <a:latin typeface="David" panose="020E0502060401010101" pitchFamily="34" charset="-79"/>
                <a:cs typeface="David" panose="020E0502060401010101" pitchFamily="34" charset="-79"/>
              </a:rPr>
              <a:t>, והגישה תותר לפי העיקרון "הצורך לדעת".</a:t>
            </a:r>
            <a:endParaRPr lang="en-US" sz="2200" b="1" dirty="0">
              <a:latin typeface="David" panose="020E0502060401010101" pitchFamily="34" charset="-79"/>
              <a:cs typeface="David" panose="020E0502060401010101" pitchFamily="34" charset="-79"/>
            </a:endParaRPr>
          </a:p>
          <a:p>
            <a:pPr lvl="1" algn="r" rtl="1"/>
            <a:r>
              <a:rPr lang="he-IL" sz="2200" dirty="0">
                <a:latin typeface="David" panose="020E0502060401010101" pitchFamily="34" charset="-79"/>
                <a:cs typeface="David" panose="020E0502060401010101" pitchFamily="34" charset="-79"/>
              </a:rPr>
              <a:t>הגישה לרשתות מחשב ציבוריות "אינטרנט" מותרת תוך הגבלת גישה, לכל עובדי החברה בכל רמות ההיררכיה, לאתרים הבאים בהתאם לקווים שפורום ההנהלה התווה:</a:t>
            </a:r>
            <a:endParaRPr lang="en-US" sz="2200" b="1" dirty="0">
              <a:latin typeface="David" panose="020E0502060401010101" pitchFamily="34" charset="-79"/>
              <a:cs typeface="David" panose="020E0502060401010101" pitchFamily="34" charset="-79"/>
            </a:endParaRPr>
          </a:p>
          <a:p>
            <a:pPr lvl="2" algn="r" rtl="1"/>
            <a:r>
              <a:rPr lang="he-IL" sz="2200" dirty="0">
                <a:latin typeface="David" panose="020E0502060401010101" pitchFamily="34" charset="-79"/>
                <a:cs typeface="David" panose="020E0502060401010101" pitchFamily="34" charset="-79"/>
              </a:rPr>
              <a:t>מין.</a:t>
            </a:r>
            <a:endParaRPr lang="en-US" sz="2200" b="1" dirty="0">
              <a:latin typeface="David" panose="020E0502060401010101" pitchFamily="34" charset="-79"/>
              <a:cs typeface="David" panose="020E0502060401010101" pitchFamily="34" charset="-79"/>
            </a:endParaRPr>
          </a:p>
          <a:p>
            <a:pPr lvl="2" algn="r" rtl="1"/>
            <a:r>
              <a:rPr lang="he-IL" sz="2200" dirty="0">
                <a:latin typeface="David" panose="020E0502060401010101" pitchFamily="34" charset="-79"/>
                <a:cs typeface="David" panose="020E0502060401010101" pitchFamily="34" charset="-79"/>
              </a:rPr>
              <a:t>אלימות.</a:t>
            </a:r>
            <a:endParaRPr lang="en-US" sz="2200" b="1" dirty="0">
              <a:latin typeface="David" panose="020E0502060401010101" pitchFamily="34" charset="-79"/>
              <a:cs typeface="David" panose="020E0502060401010101" pitchFamily="34" charset="-79"/>
            </a:endParaRPr>
          </a:p>
          <a:p>
            <a:pPr lvl="2" algn="r" rtl="1"/>
            <a:r>
              <a:rPr lang="he-IL" sz="2200" dirty="0">
                <a:latin typeface="David" panose="020E0502060401010101" pitchFamily="34" charset="-79"/>
                <a:cs typeface="David" panose="020E0502060401010101" pitchFamily="34" charset="-79"/>
              </a:rPr>
              <a:t>פשע.</a:t>
            </a:r>
            <a:endParaRPr lang="en-US" sz="2200" b="1" dirty="0">
              <a:latin typeface="David" panose="020E0502060401010101" pitchFamily="34" charset="-79"/>
              <a:cs typeface="David" panose="020E0502060401010101" pitchFamily="34" charset="-79"/>
            </a:endParaRPr>
          </a:p>
          <a:p>
            <a:pPr lvl="2" algn="r" rtl="1"/>
            <a:r>
              <a:rPr lang="he-IL" sz="2200" dirty="0">
                <a:latin typeface="David" panose="020E0502060401010101" pitchFamily="34" charset="-79"/>
                <a:cs typeface="David" panose="020E0502060401010101" pitchFamily="34" charset="-79"/>
              </a:rPr>
              <a:t>סחר מקוון.</a:t>
            </a:r>
            <a:endParaRPr lang="en-US" sz="2200" b="1" dirty="0">
              <a:latin typeface="David" panose="020E0502060401010101" pitchFamily="34" charset="-79"/>
              <a:cs typeface="David" panose="020E0502060401010101" pitchFamily="34" charset="-79"/>
            </a:endParaRPr>
          </a:p>
          <a:p>
            <a:pPr lvl="2" algn="r" rtl="1"/>
            <a:r>
              <a:rPr lang="he-IL" sz="2200" dirty="0">
                <a:latin typeface="David" panose="020E0502060401010101" pitchFamily="34" charset="-79"/>
                <a:cs typeface="David" panose="020E0502060401010101" pitchFamily="34" charset="-79"/>
              </a:rPr>
              <a:t>הימורים.</a:t>
            </a:r>
            <a:endParaRPr lang="en-US" sz="2200" b="1" dirty="0">
              <a:latin typeface="David" panose="020E0502060401010101" pitchFamily="34" charset="-79"/>
              <a:cs typeface="David" panose="020E0502060401010101" pitchFamily="34" charset="-79"/>
            </a:endParaRPr>
          </a:p>
          <a:p>
            <a:pPr lvl="2" algn="r" rtl="1"/>
            <a:r>
              <a:rPr lang="he-IL" sz="2200" dirty="0">
                <a:latin typeface="David" panose="020E0502060401010101" pitchFamily="34" charset="-79"/>
                <a:cs typeface="David" panose="020E0502060401010101" pitchFamily="34" charset="-79"/>
              </a:rPr>
              <a:t>שיתוף קבצים.  </a:t>
            </a:r>
            <a:endParaRPr lang="en-US" sz="2200" b="1" dirty="0">
              <a:latin typeface="David" panose="020E0502060401010101" pitchFamily="34" charset="-79"/>
              <a:cs typeface="David" panose="020E0502060401010101" pitchFamily="34" charset="-79"/>
            </a:endParaRPr>
          </a:p>
          <a:p>
            <a:pPr lvl="1" algn="r" rtl="1"/>
            <a:r>
              <a:rPr lang="he-IL" sz="2200" dirty="0">
                <a:latin typeface="David" panose="020E0502060401010101" pitchFamily="34" charset="-79"/>
                <a:cs typeface="David" panose="020E0502060401010101" pitchFamily="34" charset="-79"/>
              </a:rPr>
              <a:t>יישמרו כללי התקשרות קפדניים לגישה מבחוץ אל רשת החברה.</a:t>
            </a:r>
            <a:endParaRPr lang="en-US" sz="2200" b="1" dirty="0">
              <a:latin typeface="David" panose="020E0502060401010101" pitchFamily="34" charset="-79"/>
              <a:cs typeface="David" panose="020E0502060401010101" pitchFamily="34" charset="-79"/>
            </a:endParaRPr>
          </a:p>
          <a:p>
            <a:pPr lvl="1" algn="r" rtl="1"/>
            <a:r>
              <a:rPr lang="he-IL" sz="2200" dirty="0">
                <a:latin typeface="David" panose="020E0502060401010101" pitchFamily="34" charset="-79"/>
                <a:cs typeface="David" panose="020E0502060401010101" pitchFamily="34" charset="-79"/>
              </a:rPr>
              <a:t>תקוים בקרת </a:t>
            </a:r>
            <a:r>
              <a:rPr lang="en-US" sz="2200" dirty="0">
                <a:latin typeface="David" panose="020E0502060401010101" pitchFamily="34" charset="-79"/>
                <a:cs typeface="David" panose="020E0502060401010101" pitchFamily="34" charset="-79"/>
              </a:rPr>
              <a:t>LOG</a:t>
            </a:r>
            <a:r>
              <a:rPr lang="he-IL" sz="2200" dirty="0">
                <a:latin typeface="David" panose="020E0502060401010101" pitchFamily="34" charset="-79"/>
                <a:cs typeface="David" panose="020E0502060401010101" pitchFamily="34" charset="-79"/>
              </a:rPr>
              <a:t> שוטפת לאיתור חריגות ממדיניות החברה וקיום אירוע חריג.</a:t>
            </a:r>
            <a:endParaRPr lang="en-US" sz="2200" b="1" dirty="0">
              <a:latin typeface="David" panose="020E0502060401010101" pitchFamily="34" charset="-79"/>
              <a:cs typeface="David" panose="020E0502060401010101" pitchFamily="34" charset="-79"/>
            </a:endParaRPr>
          </a:p>
          <a:p>
            <a:pPr marL="0" indent="0" algn="r" rtl="1">
              <a:buNone/>
            </a:pPr>
            <a:endParaRPr lang="en-US" sz="2000" dirty="0"/>
          </a:p>
        </p:txBody>
      </p:sp>
    </p:spTree>
    <p:extLst>
      <p:ext uri="{BB962C8B-B14F-4D97-AF65-F5344CB8AC3E}">
        <p14:creationId xmlns:p14="http://schemas.microsoft.com/office/powerpoint/2010/main" val="1317494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F4CAD-6CFC-4462-8747-E5CFD9ECC843}"/>
              </a:ext>
            </a:extLst>
          </p:cNvPr>
          <p:cNvSpPr>
            <a:spLocks noGrp="1"/>
          </p:cNvSpPr>
          <p:nvPr>
            <p:ph type="title"/>
          </p:nvPr>
        </p:nvSpPr>
        <p:spPr>
          <a:xfrm>
            <a:off x="609600" y="274638"/>
            <a:ext cx="11350752" cy="725106"/>
          </a:xfrm>
        </p:spPr>
        <p:txBody>
          <a:bodyPr/>
          <a:lstStyle/>
          <a:p>
            <a:pPr algn="r"/>
            <a:r>
              <a:rPr lang="he-IL" b="1" cap="small" dirty="0">
                <a:latin typeface="David" panose="020E0502060401010101" pitchFamily="34" charset="-79"/>
                <a:cs typeface="David" panose="020E0502060401010101" pitchFamily="34" charset="-79"/>
              </a:rPr>
              <a:t>מהימנות עובדים</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72AEC001-22C5-4EC6-A0C1-237D794EE572}"/>
              </a:ext>
            </a:extLst>
          </p:cNvPr>
          <p:cNvSpPr>
            <a:spLocks noGrp="1"/>
          </p:cNvSpPr>
          <p:nvPr>
            <p:ph idx="1"/>
          </p:nvPr>
        </p:nvSpPr>
        <p:spPr>
          <a:xfrm>
            <a:off x="609600" y="1219201"/>
            <a:ext cx="11338560" cy="4906964"/>
          </a:xfrm>
        </p:spPr>
        <p:txBody>
          <a:bodyPr/>
          <a:lstStyle/>
          <a:p>
            <a:pPr lvl="1" algn="r" rtl="1"/>
            <a:r>
              <a:rPr lang="he-IL" sz="2400" dirty="0">
                <a:latin typeface="David" panose="020E0502060401010101" pitchFamily="34" charset="-79"/>
                <a:cs typeface="David" panose="020E0502060401010101" pitchFamily="34" charset="-79"/>
              </a:rPr>
              <a:t>מהימנות העובדים, יושרם ואמינותם הנם בסיס לחוסנה של "התאחדות לכדורגל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פורום ההנהלה יגדיר את רמת המהימנות הנדרשת מעובדי החברה, לרבות עובדי הממשקים העסקיים, בהתאם לתפקיד המיועד והמקוים.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פורום ההנהלה יגדיר את דרכי הבדיקה ואימות המהימנות הנדרשים מבעלי התפקידים, תוך התייחסות לאמות המידה הנוגעות לרגישות המידע שיחשפו איליו.</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11358068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22C46-B014-4F3E-8C40-723B74449997}"/>
              </a:ext>
            </a:extLst>
          </p:cNvPr>
          <p:cNvSpPr>
            <a:spLocks noGrp="1"/>
          </p:cNvSpPr>
          <p:nvPr>
            <p:ph type="title"/>
          </p:nvPr>
        </p:nvSpPr>
        <p:spPr>
          <a:xfrm>
            <a:off x="609600" y="274638"/>
            <a:ext cx="11350752" cy="651954"/>
          </a:xfrm>
        </p:spPr>
        <p:txBody>
          <a:bodyPr>
            <a:normAutofit fontScale="90000"/>
          </a:bodyPr>
          <a:lstStyle/>
          <a:p>
            <a:pPr algn="r"/>
            <a:r>
              <a:rPr lang="he-IL" b="1" dirty="0">
                <a:latin typeface="David" panose="020E0502060401010101" pitchFamily="34" charset="-79"/>
                <a:cs typeface="David" panose="020E0502060401010101" pitchFamily="34" charset="-79"/>
              </a:rPr>
              <a:t>אבטחת ממשק עסקי</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9B67FB2C-010D-402C-81DE-50182B764B2E}"/>
              </a:ext>
            </a:extLst>
          </p:cNvPr>
          <p:cNvSpPr>
            <a:spLocks noGrp="1"/>
          </p:cNvSpPr>
          <p:nvPr>
            <p:ph idx="1"/>
          </p:nvPr>
        </p:nvSpPr>
        <p:spPr>
          <a:xfrm>
            <a:off x="609600" y="1219201"/>
            <a:ext cx="11350752" cy="4906964"/>
          </a:xfrm>
        </p:spPr>
        <p:txBody>
          <a:bodyPr/>
          <a:lstStyle/>
          <a:p>
            <a:pPr lvl="1" algn="r" rtl="1"/>
            <a:r>
              <a:rPr lang="he-IL" sz="2400" dirty="0">
                <a:latin typeface="David" panose="020E0502060401010101" pitchFamily="34" charset="-79"/>
                <a:cs typeface="David" panose="020E0502060401010101" pitchFamily="34" charset="-79"/>
              </a:rPr>
              <a:t>ב"התאחדות לכדורגל" מועסקים עובדים אשר אינם נמנים על העובדים הקבועים של החברה (ניקיון, כוח עזר, עובדים זמניים וכדומה), גורמים אלה נבדלים זה מזה בהיקף ובאופן חשיפתם למידע המצוי בחברה. חלקם רשאים להיכנס לאזורי עבודה מסוימים אך אמורים להיות מנועים מחשיפה למידע רגיש, בעוד לאחרים הרשאות גישה גורפות לכלל מערכות המידע, הנתונים ואזורי העבודה.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תחת הגדרת "ממשק עסקי" נמנים לקוחות, ספקים חברות בנות ואחרות אשר יש להם גישה למידע ולמערכות התומכות של החברה.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מצב זה מהווה סיכון אבטחתי גדול העלול לגרום לכשלים ולהגעת מידע לגורמים לא מורשים.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פורום ההנהלה יקבע את רמות סיוג המידע אשר יחשפו לממשק העסקי וכן את </a:t>
            </a:r>
            <a:r>
              <a:rPr lang="he-IL" sz="2400" dirty="0" err="1">
                <a:latin typeface="David" panose="020E0502060401010101" pitchFamily="34" charset="-79"/>
                <a:cs typeface="David" panose="020E0502060401010101" pitchFamily="34" charset="-79"/>
              </a:rPr>
              <a:t>ההגנות</a:t>
            </a:r>
            <a:r>
              <a:rPr lang="he-IL" sz="2400" dirty="0">
                <a:latin typeface="David" panose="020E0502060401010101" pitchFamily="34" charset="-79"/>
                <a:cs typeface="David" panose="020E0502060401010101" pitchFamily="34" charset="-79"/>
              </a:rPr>
              <a:t> וההתראות הנדרשות.</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באחריות מנהל אבטחת המידע לקיים את הבקרות לבדיקת יישום ההנחיות.</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37968862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486412-0D47-4C85-B674-604E52AF14B8}"/>
              </a:ext>
            </a:extLst>
          </p:cNvPr>
          <p:cNvSpPr>
            <a:spLocks noGrp="1"/>
          </p:cNvSpPr>
          <p:nvPr>
            <p:ph type="title"/>
          </p:nvPr>
        </p:nvSpPr>
        <p:spPr>
          <a:xfrm>
            <a:off x="609600" y="274638"/>
            <a:ext cx="11387328" cy="664146"/>
          </a:xfrm>
        </p:spPr>
        <p:txBody>
          <a:bodyPr>
            <a:normAutofit fontScale="90000"/>
          </a:bodyPr>
          <a:lstStyle/>
          <a:p>
            <a:pPr algn="r"/>
            <a:r>
              <a:rPr lang="he-IL" b="1" dirty="0">
                <a:latin typeface="David" panose="020E0502060401010101" pitchFamily="34" charset="-79"/>
                <a:cs typeface="David" panose="020E0502060401010101" pitchFamily="34" charset="-79"/>
              </a:rPr>
              <a:t>מידור מידע והרשאות גישה</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67F8CB09-9E49-4D5C-B4ED-9EF6171986AF}"/>
              </a:ext>
            </a:extLst>
          </p:cNvPr>
          <p:cNvSpPr>
            <a:spLocks noGrp="1"/>
          </p:cNvSpPr>
          <p:nvPr>
            <p:ph idx="1"/>
          </p:nvPr>
        </p:nvSpPr>
        <p:spPr>
          <a:xfrm>
            <a:off x="609600" y="1243585"/>
            <a:ext cx="11314176" cy="4882580"/>
          </a:xfrm>
        </p:spPr>
        <p:txBody>
          <a:bodyPr/>
          <a:lstStyle/>
          <a:p>
            <a:pPr lvl="1" algn="r" rtl="1"/>
            <a:r>
              <a:rPr lang="he-IL" sz="2400" dirty="0">
                <a:latin typeface="David" panose="020E0502060401010101" pitchFamily="34" charset="-79"/>
                <a:cs typeface="David" panose="020E0502060401010101" pitchFamily="34" charset="-79"/>
              </a:rPr>
              <a:t>יבוצע מידור של המידע ושל המשתמשים בו בהתאם לתפקיד המוגדר.</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לכל תפקיד יוגדר פרופיל משתמש בהתאם לעקרון "הצורך לדעת".</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יקוים עקרון "הפרדת סמכויות" בין גורמים מפתחים, בודקים ומאשרים, וכן בין גופים ניהוליים.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פרופיל המשתמש (</a:t>
            </a:r>
            <a:r>
              <a:rPr lang="en-US" sz="2400" dirty="0">
                <a:latin typeface="David" panose="020E0502060401010101" pitchFamily="34" charset="-79"/>
                <a:cs typeface="David" panose="020E0502060401010101" pitchFamily="34" charset="-79"/>
              </a:rPr>
              <a:t>JOB</a:t>
            </a:r>
            <a:r>
              <a:rPr lang="he-IL" sz="2400" dirty="0">
                <a:latin typeface="David" panose="020E0502060401010101" pitchFamily="34" charset="-79"/>
                <a:cs typeface="David" panose="020E0502060401010101" pitchFamily="34" charset="-79"/>
              </a:rPr>
              <a:t>) יגדיר הרשאות גישה פיזיות במתחם החברה וכן למערכות המחשב והמידע האגור בהם. </a:t>
            </a:r>
            <a:endParaRPr lang="en-US" sz="2400" b="1"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171038222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31B64-E7C2-4A7F-81F9-A833D7AAF830}"/>
              </a:ext>
            </a:extLst>
          </p:cNvPr>
          <p:cNvSpPr>
            <a:spLocks noGrp="1"/>
          </p:cNvSpPr>
          <p:nvPr>
            <p:ph type="title"/>
          </p:nvPr>
        </p:nvSpPr>
        <p:spPr>
          <a:xfrm>
            <a:off x="609600" y="274638"/>
            <a:ext cx="11326368" cy="639762"/>
          </a:xfrm>
        </p:spPr>
        <p:txBody>
          <a:bodyPr>
            <a:normAutofit fontScale="90000"/>
          </a:bodyPr>
          <a:lstStyle/>
          <a:p>
            <a:pPr algn="r"/>
            <a:r>
              <a:rPr lang="he-IL" b="1" cap="small" dirty="0">
                <a:latin typeface="David" panose="020E0502060401010101" pitchFamily="34" charset="-79"/>
                <a:cs typeface="David" panose="020E0502060401010101" pitchFamily="34" charset="-79"/>
              </a:rPr>
              <a:t>אחריות אישית לאבטחת המידע</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CD672AE5-04EE-4B7A-A960-82BD4003EE21}"/>
              </a:ext>
            </a:extLst>
          </p:cNvPr>
          <p:cNvSpPr>
            <a:spLocks noGrp="1"/>
          </p:cNvSpPr>
          <p:nvPr>
            <p:ph idx="1"/>
          </p:nvPr>
        </p:nvSpPr>
        <p:spPr>
          <a:xfrm>
            <a:off x="609600" y="1243585"/>
            <a:ext cx="11387328" cy="4882580"/>
          </a:xfrm>
        </p:spPr>
        <p:txBody>
          <a:bodyPr/>
          <a:lstStyle/>
          <a:p>
            <a:pPr lvl="1" algn="r" rtl="1"/>
            <a:r>
              <a:rPr lang="he-IL" sz="2400" dirty="0">
                <a:latin typeface="David" panose="020E0502060401010101" pitchFamily="34" charset="-79"/>
                <a:cs typeface="David" panose="020E0502060401010101" pitchFamily="34" charset="-79"/>
              </a:rPr>
              <a:t>המנהלים בחברה </a:t>
            </a:r>
            <a:r>
              <a:rPr lang="he-IL" sz="2400" dirty="0" err="1">
                <a:latin typeface="David" panose="020E0502060401010101" pitchFamily="34" charset="-79"/>
                <a:cs typeface="David" panose="020E0502060401010101" pitchFamily="34" charset="-79"/>
              </a:rPr>
              <a:t>ישאו</a:t>
            </a:r>
            <a:r>
              <a:rPr lang="he-IL" sz="2400" dirty="0">
                <a:latin typeface="David" panose="020E0502060401010101" pitchFamily="34" charset="-79"/>
                <a:cs typeface="David" panose="020E0502060401010101" pitchFamily="34" charset="-79"/>
              </a:rPr>
              <a:t> באחריות כוללת להטמעה ויישום מדיניות אבטחת מידע של החברה והנהלים הנגזרים ממנה.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כל עובד  "התאחדות לכדורגל" אחראי לכלל המידע המצוי בחזקתו, לרבות כזה אשר נשלח או הועבר אליו על-ידי גורם אחר מהחברה או מחוצה לה.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כל עובד אחראי לאבטחת המידע בנושאים עליהם הוא מופקד.</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אחריות לאבטחת מידע מתייחסת לאבטחה הפיזית, אבטחת הרשומות והאבטחה הלוגית.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הנהלת החברה מצפה מכל עובד לראות עצמו כאחראי ולדווח באופן מידי לצוות הניהולי על כל אירוע או חשד לאירוע אשר עלול להשפיע על אבטחת המידע של החברה.</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3050998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548B2A-B4EA-40E8-9A19-3A203D5A472D}"/>
              </a:ext>
            </a:extLst>
          </p:cNvPr>
          <p:cNvSpPr>
            <a:spLocks noGrp="1"/>
          </p:cNvSpPr>
          <p:nvPr>
            <p:ph type="title"/>
          </p:nvPr>
        </p:nvSpPr>
        <p:spPr>
          <a:xfrm>
            <a:off x="609600" y="274638"/>
            <a:ext cx="11387328" cy="651954"/>
          </a:xfrm>
        </p:spPr>
        <p:txBody>
          <a:bodyPr>
            <a:normAutofit fontScale="90000"/>
          </a:bodyPr>
          <a:lstStyle/>
          <a:p>
            <a:pPr algn="r"/>
            <a:r>
              <a:rPr lang="he-IL" b="1" cap="small" dirty="0">
                <a:latin typeface="David" panose="020E0502060401010101" pitchFamily="34" charset="-79"/>
                <a:cs typeface="David" panose="020E0502060401010101" pitchFamily="34" charset="-79"/>
              </a:rPr>
              <a:t>איסור שינוי בלתי מבוקר</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F59189F9-CF08-4762-A727-B2E45E4795A1}"/>
              </a:ext>
            </a:extLst>
          </p:cNvPr>
          <p:cNvSpPr>
            <a:spLocks noGrp="1"/>
          </p:cNvSpPr>
          <p:nvPr>
            <p:ph idx="1"/>
          </p:nvPr>
        </p:nvSpPr>
        <p:spPr>
          <a:xfrm>
            <a:off x="609600" y="1207009"/>
            <a:ext cx="11350752" cy="4919156"/>
          </a:xfrm>
        </p:spPr>
        <p:txBody>
          <a:bodyPr/>
          <a:lstStyle/>
          <a:p>
            <a:pPr lvl="1" algn="r" rtl="1"/>
            <a:r>
              <a:rPr lang="he-IL" sz="2400" dirty="0">
                <a:latin typeface="David" panose="020E0502060401010101" pitchFamily="34" charset="-79"/>
                <a:cs typeface="David" panose="020E0502060401010101" pitchFamily="34" charset="-79"/>
              </a:rPr>
              <a:t>יוגדרו נהלים המתווים את אופן ביצוע השינויים בנתונים, בטבלאות המערכת, בתוכנות יישומיות 	ותשתיתיות של החברה.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חל איסור על ביצוע שינוי בנתונים שלא במהלך הפעילות הרגילה, בתוכנה יישומית ותשתיתית ובחומרה, אלא אם הדבר נעשה באופן מאובטח ומבוקר ובהתאם להנחיות בקובץ נהלים זה.</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25810215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3F1335-566F-4F4A-B703-36D61A1A9414}"/>
              </a:ext>
            </a:extLst>
          </p:cNvPr>
          <p:cNvSpPr>
            <a:spLocks noGrp="1"/>
          </p:cNvSpPr>
          <p:nvPr>
            <p:ph type="title"/>
          </p:nvPr>
        </p:nvSpPr>
        <p:spPr>
          <a:xfrm>
            <a:off x="987552" y="0"/>
            <a:ext cx="10960608" cy="1143000"/>
          </a:xfrm>
        </p:spPr>
        <p:txBody>
          <a:bodyPr/>
          <a:lstStyle/>
          <a:p>
            <a:pPr algn="r"/>
            <a:r>
              <a:rPr lang="he-IL" b="1" cap="small" dirty="0">
                <a:latin typeface="David" panose="020E0502060401010101" pitchFamily="34" charset="-79"/>
                <a:cs typeface="David" panose="020E0502060401010101" pitchFamily="34" charset="-79"/>
              </a:rPr>
              <a:t>בקרת שינויים ותחזוקה שוטפת</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CB94BFE7-2507-424C-8C35-FFAD96FF1C64}"/>
              </a:ext>
            </a:extLst>
          </p:cNvPr>
          <p:cNvSpPr>
            <a:spLocks noGrp="1"/>
          </p:cNvSpPr>
          <p:nvPr>
            <p:ph idx="1"/>
          </p:nvPr>
        </p:nvSpPr>
        <p:spPr>
          <a:xfrm>
            <a:off x="609600" y="1194817"/>
            <a:ext cx="11423904" cy="4931348"/>
          </a:xfrm>
        </p:spPr>
        <p:txBody>
          <a:bodyPr/>
          <a:lstStyle/>
          <a:p>
            <a:pPr lvl="1" algn="r" rtl="1"/>
            <a:r>
              <a:rPr lang="he-IL" sz="2400" dirty="0">
                <a:latin typeface="David" panose="020E0502060401010101" pitchFamily="34" charset="-79"/>
                <a:cs typeface="David" panose="020E0502060401010101" pitchFamily="34" charset="-79"/>
              </a:rPr>
              <a:t>מנהל אבטחת המידע של החברה יהיה מעורב בכל שינוי המפרטים הטכניים של המערכות ברמת החומרה והתוכנה, אשר עשוי לשנות את מצב אבטחת המידע.</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בכל מקרה של חוסר וודאות וספק לגבי הצורך במעורבותו של מנהל אבטחת המידע, יש לערב אותו בנושא.</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40047847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42CB94-9D93-4EC3-BA82-D8DA1C22D8A8}"/>
              </a:ext>
            </a:extLst>
          </p:cNvPr>
          <p:cNvSpPr>
            <a:spLocks noGrp="1"/>
          </p:cNvSpPr>
          <p:nvPr>
            <p:ph type="title"/>
          </p:nvPr>
        </p:nvSpPr>
        <p:spPr>
          <a:xfrm>
            <a:off x="609600" y="274638"/>
            <a:ext cx="11301984" cy="651954"/>
          </a:xfrm>
        </p:spPr>
        <p:txBody>
          <a:bodyPr>
            <a:normAutofit fontScale="90000"/>
          </a:bodyPr>
          <a:lstStyle/>
          <a:p>
            <a:pPr algn="r"/>
            <a:r>
              <a:rPr lang="he-IL" b="1" dirty="0">
                <a:latin typeface="David" panose="020E0502060401010101" pitchFamily="34" charset="-79"/>
                <a:cs typeface="David" panose="020E0502060401010101" pitchFamily="34" charset="-79"/>
              </a:rPr>
              <a:t>גיבויים</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24F2E657-9CC4-4F4C-9E1A-30E14B478B3A}"/>
              </a:ext>
            </a:extLst>
          </p:cNvPr>
          <p:cNvSpPr>
            <a:spLocks noGrp="1"/>
          </p:cNvSpPr>
          <p:nvPr>
            <p:ph idx="1"/>
          </p:nvPr>
        </p:nvSpPr>
        <p:spPr>
          <a:xfrm>
            <a:off x="609600" y="1267969"/>
            <a:ext cx="11362944" cy="4858196"/>
          </a:xfrm>
        </p:spPr>
        <p:txBody>
          <a:bodyPr/>
          <a:lstStyle/>
          <a:p>
            <a:pPr lvl="1" algn="r" rtl="1"/>
            <a:r>
              <a:rPr lang="he-IL" sz="2400" dirty="0">
                <a:latin typeface="David" panose="020E0502060401010101" pitchFamily="34" charset="-79"/>
                <a:cs typeface="David" panose="020E0502060401010101" pitchFamily="34" charset="-79"/>
              </a:rPr>
              <a:t>כלל המידע במערכות החברה יגובה וייבדק באופן שוטף.</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מנהל מערכות המידע וצוות ה </a:t>
            </a:r>
            <a:r>
              <a:rPr lang="en-US" sz="2400" dirty="0">
                <a:latin typeface="David" panose="020E0502060401010101" pitchFamily="34" charset="-79"/>
                <a:cs typeface="David" panose="020E0502060401010101" pitchFamily="34" charset="-79"/>
              </a:rPr>
              <a:t>System</a:t>
            </a:r>
            <a:r>
              <a:rPr lang="he-IL" sz="2400" dirty="0">
                <a:latin typeface="David" panose="020E0502060401010101" pitchFamily="34" charset="-79"/>
                <a:cs typeface="David" panose="020E0502060401010101" pitchFamily="34" charset="-79"/>
              </a:rPr>
              <a:t> יגדירו את תהליכי וכלי הגיבוי.</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צוות ה </a:t>
            </a:r>
            <a:r>
              <a:rPr lang="en-US" sz="2400" dirty="0">
                <a:latin typeface="David" panose="020E0502060401010101" pitchFamily="34" charset="-79"/>
                <a:cs typeface="David" panose="020E0502060401010101" pitchFamily="34" charset="-79"/>
              </a:rPr>
              <a:t>system</a:t>
            </a:r>
            <a:r>
              <a:rPr lang="he-IL" sz="2400" dirty="0">
                <a:latin typeface="David" panose="020E0502060401010101" pitchFamily="34" charset="-79"/>
                <a:cs typeface="David" panose="020E0502060401010101" pitchFamily="34" charset="-79"/>
              </a:rPr>
              <a:t> יתפעל ויתחזק את כלי ותהליכי הגיבוי, כנדרש.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מצעי הגיבוי יאוחסנו בכספות חסינות אש בכל עת, והמצעים התקופתיים יאוחסנו מחוץ למתחם החברה.</a:t>
            </a:r>
            <a:endParaRPr lang="en-US" sz="2400" b="1"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20140523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B1CE08-8B66-424A-9658-CCF821D45DD9}"/>
              </a:ext>
            </a:extLst>
          </p:cNvPr>
          <p:cNvSpPr>
            <a:spLocks noGrp="1"/>
          </p:cNvSpPr>
          <p:nvPr>
            <p:ph type="title"/>
          </p:nvPr>
        </p:nvSpPr>
        <p:spPr>
          <a:xfrm>
            <a:off x="609600" y="274638"/>
            <a:ext cx="11350752" cy="688530"/>
          </a:xfrm>
        </p:spPr>
        <p:txBody>
          <a:bodyPr>
            <a:normAutofit fontScale="90000"/>
          </a:bodyPr>
          <a:lstStyle/>
          <a:p>
            <a:pPr algn="r"/>
            <a:r>
              <a:rPr lang="he-IL" b="1" dirty="0">
                <a:latin typeface="David" panose="020E0502060401010101" pitchFamily="34" charset="-79"/>
                <a:cs typeface="David" panose="020E0502060401010101" pitchFamily="34" charset="-79"/>
              </a:rPr>
              <a:t>התגוננות מפני תוכנות זדוניות</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B59D541D-1433-41E7-B55E-079A5B8400C8}"/>
              </a:ext>
            </a:extLst>
          </p:cNvPr>
          <p:cNvSpPr>
            <a:spLocks noGrp="1"/>
          </p:cNvSpPr>
          <p:nvPr>
            <p:ph idx="1"/>
          </p:nvPr>
        </p:nvSpPr>
        <p:spPr>
          <a:xfrm>
            <a:off x="609600" y="1243585"/>
            <a:ext cx="11387328" cy="4882580"/>
          </a:xfrm>
        </p:spPr>
        <p:txBody>
          <a:bodyPr/>
          <a:lstStyle/>
          <a:p>
            <a:pPr lvl="1" algn="r" rtl="1"/>
            <a:r>
              <a:rPr lang="he-IL" sz="2400" dirty="0">
                <a:latin typeface="David" panose="020E0502060401010101" pitchFamily="34" charset="-79"/>
                <a:cs typeface="David" panose="020E0502060401010101" pitchFamily="34" charset="-79"/>
              </a:rPr>
              <a:t>פורום ההנהלה לנושא אבטחת מידע יתווה ויגדיר את </a:t>
            </a:r>
            <a:r>
              <a:rPr lang="he-IL" sz="2400" dirty="0" err="1">
                <a:latin typeface="David" panose="020E0502060401010101" pitchFamily="34" charset="-79"/>
                <a:cs typeface="David" panose="020E0502060401010101" pitchFamily="34" charset="-79"/>
              </a:rPr>
              <a:t>ההגנות</a:t>
            </a:r>
            <a:r>
              <a:rPr lang="he-IL" sz="2400" dirty="0">
                <a:latin typeface="David" panose="020E0502060401010101" pitchFamily="34" charset="-79"/>
                <a:cs typeface="David" panose="020E0502060401010101" pitchFamily="34" charset="-79"/>
              </a:rPr>
              <a:t> הנדרשות מפני תוכנות זדוניות ופוגעניות ואופן הטיפול בהן.</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מנהל אבטחת המידע יגדיר את התהליכים והכלים הנדרשים לעדכון שוטף של תוכנות ההתגוננות התואמות לסיכונים הדינאמיים בשוק ובכפוף לטכנולוגיות העדכניות הקיימות, אשר נועדו לאתר תוכנות זדוניות.</a:t>
            </a:r>
            <a:endParaRPr lang="en-US" sz="2400" b="1" dirty="0">
              <a:latin typeface="David" panose="020E0502060401010101" pitchFamily="34" charset="-79"/>
              <a:cs typeface="David" panose="020E0502060401010101" pitchFamily="34" charset="-79"/>
            </a:endParaRPr>
          </a:p>
          <a:p>
            <a:pPr marL="0" indent="0" algn="r" rtl="1">
              <a:buNone/>
            </a:pPr>
            <a:endParaRPr lang="en-US" dirty="0"/>
          </a:p>
        </p:txBody>
      </p:sp>
    </p:spTree>
    <p:extLst>
      <p:ext uri="{BB962C8B-B14F-4D97-AF65-F5344CB8AC3E}">
        <p14:creationId xmlns:p14="http://schemas.microsoft.com/office/powerpoint/2010/main" val="26604717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2DC51-D2A4-4EA7-90E1-1065796FA814}"/>
              </a:ext>
            </a:extLst>
          </p:cNvPr>
          <p:cNvSpPr>
            <a:spLocks noGrp="1"/>
          </p:cNvSpPr>
          <p:nvPr>
            <p:ph type="title"/>
          </p:nvPr>
        </p:nvSpPr>
        <p:spPr>
          <a:xfrm>
            <a:off x="609600" y="274638"/>
            <a:ext cx="11301984" cy="590994"/>
          </a:xfrm>
        </p:spPr>
        <p:txBody>
          <a:bodyPr>
            <a:normAutofit fontScale="90000"/>
          </a:bodyPr>
          <a:lstStyle/>
          <a:p>
            <a:pPr algn="r"/>
            <a:r>
              <a:rPr lang="he-IL" b="1" dirty="0" err="1">
                <a:latin typeface="David" panose="020E0502060401010101" pitchFamily="34" charset="-79"/>
                <a:cs typeface="David" panose="020E0502060401010101" pitchFamily="34" charset="-79"/>
              </a:rPr>
              <a:t>הצפנות</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15429675-5A6E-4137-A2FB-0D4714525170}"/>
              </a:ext>
            </a:extLst>
          </p:cNvPr>
          <p:cNvSpPr>
            <a:spLocks noGrp="1"/>
          </p:cNvSpPr>
          <p:nvPr>
            <p:ph idx="1"/>
          </p:nvPr>
        </p:nvSpPr>
        <p:spPr>
          <a:xfrm>
            <a:off x="609600" y="1194817"/>
            <a:ext cx="11411712" cy="4931348"/>
          </a:xfrm>
        </p:spPr>
        <p:txBody>
          <a:bodyPr/>
          <a:lstStyle/>
          <a:p>
            <a:pPr lvl="1" algn="r" rtl="1"/>
            <a:r>
              <a:rPr lang="he-IL" sz="2400" dirty="0">
                <a:latin typeface="David" panose="020E0502060401010101" pitchFamily="34" charset="-79"/>
                <a:cs typeface="David" panose="020E0502060401010101" pitchFamily="34" charset="-79"/>
              </a:rPr>
              <a:t>יעשה שימוש במוצרי הצפנה אשר ימנעו חשיפתו של מידע רגיש המצוין בהערכת הסיכונים ובהתאם 	לנדרש בחוק.</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מנהל אבטחת המידע יגדיר את התהליכים והמוצרים הנדרשים התאם לעקרונות שהותוו ע"י הפורום.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באחריות צוות ה </a:t>
            </a:r>
            <a:r>
              <a:rPr lang="en-US" sz="2400" dirty="0">
                <a:latin typeface="David" panose="020E0502060401010101" pitchFamily="34" charset="-79"/>
                <a:cs typeface="David" panose="020E0502060401010101" pitchFamily="34" charset="-79"/>
              </a:rPr>
              <a:t>System</a:t>
            </a:r>
            <a:r>
              <a:rPr lang="he-IL" sz="2400" dirty="0">
                <a:latin typeface="David" panose="020E0502060401010101" pitchFamily="34" charset="-79"/>
                <a:cs typeface="David" panose="020E0502060401010101" pitchFamily="34" charset="-79"/>
              </a:rPr>
              <a:t> לתחזק, לתפעל ולעדכן בכל עת את כלי ותהליכי ההצפנה.</a:t>
            </a:r>
            <a:endParaRPr lang="en-US" sz="2400" b="1"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9932593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51C8A-B6F5-4F64-9922-3792A6342431}"/>
              </a:ext>
            </a:extLst>
          </p:cNvPr>
          <p:cNvSpPr>
            <a:spLocks noGrp="1"/>
          </p:cNvSpPr>
          <p:nvPr>
            <p:ph type="title"/>
          </p:nvPr>
        </p:nvSpPr>
        <p:spPr>
          <a:xfrm>
            <a:off x="609600" y="274638"/>
            <a:ext cx="11399520" cy="664146"/>
          </a:xfrm>
        </p:spPr>
        <p:txBody>
          <a:bodyPr>
            <a:normAutofit fontScale="90000"/>
          </a:bodyPr>
          <a:lstStyle/>
          <a:p>
            <a:pPr algn="r" rtl="1"/>
            <a:r>
              <a:rPr lang="he-IL" b="1" cap="small" dirty="0">
                <a:latin typeface="David" panose="020E0502060401010101" pitchFamily="34" charset="-79"/>
                <a:cs typeface="David" panose="020E0502060401010101" pitchFamily="34" charset="-79"/>
              </a:rPr>
              <a:t>חמשת מעגלי האבטחה</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BE86B115-6324-493A-82BC-766060D23AE3}"/>
              </a:ext>
            </a:extLst>
          </p:cNvPr>
          <p:cNvSpPr>
            <a:spLocks noGrp="1"/>
          </p:cNvSpPr>
          <p:nvPr>
            <p:ph idx="1"/>
          </p:nvPr>
        </p:nvSpPr>
        <p:spPr/>
        <p:txBody>
          <a:bodyPr>
            <a:normAutofit/>
          </a:bodyPr>
          <a:lstStyle/>
          <a:p>
            <a:pPr lvl="1" algn="r" rtl="1"/>
            <a:r>
              <a:rPr lang="he-IL" dirty="0">
                <a:latin typeface="David" panose="020E0502060401010101" pitchFamily="34" charset="-79"/>
                <a:cs typeface="David" panose="020E0502060401010101" pitchFamily="34" charset="-79"/>
              </a:rPr>
              <a:t>אבטחה פיזית.</a:t>
            </a:r>
            <a:endParaRPr lang="en-US" b="1" dirty="0">
              <a:latin typeface="David" panose="020E0502060401010101" pitchFamily="34" charset="-79"/>
              <a:cs typeface="David" panose="020E0502060401010101" pitchFamily="34" charset="-79"/>
            </a:endParaRPr>
          </a:p>
          <a:p>
            <a:pPr lvl="1" algn="r" rtl="1"/>
            <a:r>
              <a:rPr lang="he-IL" dirty="0">
                <a:latin typeface="David" panose="020E0502060401010101" pitchFamily="34" charset="-79"/>
                <a:cs typeface="David" panose="020E0502060401010101" pitchFamily="34" charset="-79"/>
              </a:rPr>
              <a:t>אבטחת רשומות.</a:t>
            </a:r>
            <a:endParaRPr lang="en-US" b="1" dirty="0">
              <a:latin typeface="David" panose="020E0502060401010101" pitchFamily="34" charset="-79"/>
              <a:cs typeface="David" panose="020E0502060401010101" pitchFamily="34" charset="-79"/>
            </a:endParaRPr>
          </a:p>
          <a:p>
            <a:pPr lvl="1" algn="r" rtl="1"/>
            <a:r>
              <a:rPr lang="he-IL" dirty="0">
                <a:latin typeface="David" panose="020E0502060401010101" pitchFamily="34" charset="-79"/>
                <a:cs typeface="David" panose="020E0502060401010101" pitchFamily="34" charset="-79"/>
              </a:rPr>
              <a:t>אבטחה לוגית (אבטחת המחשוב והתקשורת).</a:t>
            </a:r>
            <a:endParaRPr lang="en-US" b="1" dirty="0">
              <a:latin typeface="David" panose="020E0502060401010101" pitchFamily="34" charset="-79"/>
              <a:cs typeface="David" panose="020E0502060401010101" pitchFamily="34" charset="-79"/>
            </a:endParaRPr>
          </a:p>
          <a:p>
            <a:pPr lvl="1" algn="r" rtl="1"/>
            <a:r>
              <a:rPr lang="he-IL" dirty="0">
                <a:latin typeface="David" panose="020E0502060401010101" pitchFamily="34" charset="-79"/>
                <a:cs typeface="David" panose="020E0502060401010101" pitchFamily="34" charset="-79"/>
              </a:rPr>
              <a:t>אבטחת מהימנות עובדים.</a:t>
            </a:r>
            <a:endParaRPr lang="en-US" b="1" dirty="0">
              <a:latin typeface="David" panose="020E0502060401010101" pitchFamily="34" charset="-79"/>
              <a:cs typeface="David" panose="020E0502060401010101" pitchFamily="34" charset="-79"/>
            </a:endParaRPr>
          </a:p>
          <a:p>
            <a:pPr lvl="1" algn="r" rtl="1"/>
            <a:r>
              <a:rPr lang="he-IL" dirty="0">
                <a:latin typeface="David" panose="020E0502060401010101" pitchFamily="34" charset="-79"/>
                <a:cs typeface="David" panose="020E0502060401010101" pitchFamily="34" charset="-79"/>
              </a:rPr>
              <a:t>אבטחת ממשקים עסקיים.</a:t>
            </a:r>
            <a:endParaRPr lang="en-US" b="1" dirty="0">
              <a:latin typeface="David" panose="020E0502060401010101" pitchFamily="34" charset="-79"/>
              <a:cs typeface="David" panose="020E0502060401010101" pitchFamily="34" charset="-79"/>
            </a:endParaRPr>
          </a:p>
          <a:p>
            <a:pPr marL="0" indent="0" algn="r" rtl="1">
              <a:buNone/>
            </a:pPr>
            <a:endParaRPr lang="en-US" dirty="0"/>
          </a:p>
        </p:txBody>
      </p:sp>
    </p:spTree>
    <p:extLst>
      <p:ext uri="{BB962C8B-B14F-4D97-AF65-F5344CB8AC3E}">
        <p14:creationId xmlns:p14="http://schemas.microsoft.com/office/powerpoint/2010/main" val="1013575146"/>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86F916-A27F-403A-B887-E154994F70AC}"/>
              </a:ext>
            </a:extLst>
          </p:cNvPr>
          <p:cNvSpPr>
            <a:spLocks noGrp="1"/>
          </p:cNvSpPr>
          <p:nvPr>
            <p:ph type="title"/>
          </p:nvPr>
        </p:nvSpPr>
        <p:spPr>
          <a:xfrm>
            <a:off x="609600" y="274638"/>
            <a:ext cx="11362944" cy="676338"/>
          </a:xfrm>
        </p:spPr>
        <p:txBody>
          <a:bodyPr>
            <a:normAutofit fontScale="90000"/>
          </a:bodyPr>
          <a:lstStyle/>
          <a:p>
            <a:pPr algn="r"/>
            <a:r>
              <a:rPr lang="he-IL" b="1" dirty="0">
                <a:latin typeface="David" panose="020E0502060401010101" pitchFamily="34" charset="-79"/>
                <a:cs typeface="David" panose="020E0502060401010101" pitchFamily="34" charset="-79"/>
              </a:rPr>
              <a:t>יחסי ספקי מיקור חוץ</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4C7F6F17-B492-41AC-B2B3-956CFBBA594D}"/>
              </a:ext>
            </a:extLst>
          </p:cNvPr>
          <p:cNvSpPr>
            <a:spLocks noGrp="1"/>
          </p:cNvSpPr>
          <p:nvPr>
            <p:ph idx="1"/>
          </p:nvPr>
        </p:nvSpPr>
        <p:spPr>
          <a:xfrm>
            <a:off x="609600" y="1194817"/>
            <a:ext cx="11582400" cy="4931348"/>
          </a:xfrm>
        </p:spPr>
        <p:txBody>
          <a:bodyPr/>
          <a:lstStyle/>
          <a:p>
            <a:pPr lvl="1" algn="r" rtl="1"/>
            <a:r>
              <a:rPr lang="he-IL" sz="2400" dirty="0">
                <a:latin typeface="David" panose="020E0502060401010101" pitchFamily="34" charset="-79"/>
                <a:cs typeface="David" panose="020E0502060401010101" pitchFamily="34" charset="-79"/>
              </a:rPr>
              <a:t>בקשרים עם ספקים תינתן תשומת לב להיבטי אבטחת מידע הנדרשים בקשר בין הצדדים, בכל קשר עם קבלני משנה קיימת התייחסות </a:t>
            </a:r>
            <a:r>
              <a:rPr lang="he-IL" sz="2400" dirty="0" err="1">
                <a:latin typeface="David" panose="020E0502060401010101" pitchFamily="34" charset="-79"/>
                <a:cs typeface="David" panose="020E0502060401010101" pitchFamily="34" charset="-79"/>
              </a:rPr>
              <a:t>לא"מ</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בעת מיסוד קשרים עם קבלני משנה וגורמי צד ג' אשר עובדים עם ומטעם החברה תינתן תשומת לב להיבטי אבטחת מידע הנגזרים ממהות הקשר בין הצדדים ולקוחות החברה.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גורמי צד ג' הנותנים שירות לחברה  יחתמו על הסכמי חיסיון תוך התחייבות לעמידה במדיניות ודרישות אבטחת מידע של החברה, בהתאם לסוג השירות המסופק, באופן שלא תיפגע רמת אבטחת המידע הקיימת בחברה והלקוח.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הרשאות גישה לנציגי הספק / צד ג' יינתנו בהתאם למדיניות בקרת גישה של החברה.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במידה והספק ישמור ברשותו מידע רגיש של החברה או לקוחותיו יעשה הדבר באישור המנכ"ל לאחר שבוצע סקר הערכת סיכונים והוגדרו הבקרות </a:t>
            </a:r>
            <a:r>
              <a:rPr lang="he-IL" sz="2400" dirty="0" err="1">
                <a:latin typeface="David" panose="020E0502060401010101" pitchFamily="34" charset="-79"/>
                <a:cs typeface="David" panose="020E0502060401010101" pitchFamily="34" charset="-79"/>
              </a:rPr>
              <a:t>וההגנות</a:t>
            </a:r>
            <a:r>
              <a:rPr lang="he-IL" sz="2400" dirty="0">
                <a:latin typeface="David" panose="020E0502060401010101" pitchFamily="34" charset="-79"/>
                <a:cs typeface="David" panose="020E0502060401010101" pitchFamily="34" charset="-79"/>
              </a:rPr>
              <a:t> הנדרשות.</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39918080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92BE1-86D4-4987-A5CC-0FC18C5016EE}"/>
              </a:ext>
            </a:extLst>
          </p:cNvPr>
          <p:cNvSpPr>
            <a:spLocks noGrp="1"/>
          </p:cNvSpPr>
          <p:nvPr>
            <p:ph type="title"/>
          </p:nvPr>
        </p:nvSpPr>
        <p:spPr>
          <a:xfrm>
            <a:off x="609600" y="274638"/>
            <a:ext cx="11448288" cy="700722"/>
          </a:xfrm>
        </p:spPr>
        <p:txBody>
          <a:bodyPr>
            <a:normAutofit fontScale="90000"/>
          </a:bodyPr>
          <a:lstStyle/>
          <a:p>
            <a:pPr algn="r"/>
            <a:r>
              <a:rPr lang="he-IL" b="1" dirty="0">
                <a:latin typeface="David" panose="020E0502060401010101" pitchFamily="34" charset="-79"/>
                <a:cs typeface="David" panose="020E0502060401010101" pitchFamily="34" charset="-79"/>
              </a:rPr>
              <a:t>בקרה וכלי בקרה</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D311EBB7-6F5B-4EA0-BE81-48F9E9B4A8FB}"/>
              </a:ext>
            </a:extLst>
          </p:cNvPr>
          <p:cNvSpPr>
            <a:spLocks noGrp="1"/>
          </p:cNvSpPr>
          <p:nvPr>
            <p:ph idx="1"/>
          </p:nvPr>
        </p:nvSpPr>
        <p:spPr>
          <a:xfrm>
            <a:off x="609600" y="1255777"/>
            <a:ext cx="11411712" cy="4870388"/>
          </a:xfrm>
        </p:spPr>
        <p:txBody>
          <a:bodyPr/>
          <a:lstStyle/>
          <a:p>
            <a:pPr lvl="1" algn="r" rtl="1"/>
            <a:r>
              <a:rPr lang="he-IL" sz="2400" dirty="0">
                <a:latin typeface="David" panose="020E0502060401010101" pitchFamily="34" charset="-79"/>
                <a:cs typeface="David" panose="020E0502060401010101" pitchFamily="34" charset="-79"/>
              </a:rPr>
              <a:t>פורום ההנהלה יתווה את עקרונות הבקרה, כנגזר מהאיומים והסיכונים שהוגדרו ואותרו בהערכת הסיכונים. עקרונות הבקרה ייושמו בכל חמשת מעגלי אבטחת המידע.</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מנהל אבטחת המידע  יגדיר את אמצעי ותהליכי הבקרה בנושאי 	אבטחת המידע של החברה.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מנהל אבטחת מידע ו/או בא כוחו יבקר באופן שוטף ואקראי את הפעילויות המתבצעות במידע ובתהליכים, בכדי לוודא כי החברה עומדת בדרישות החוקים, התקנות, התקנים והנהלים ובהתאם לכללי המנהל התקין.</a:t>
            </a:r>
          </a:p>
          <a:p>
            <a:pPr marL="457200" lvl="1" indent="0" algn="r" rtl="1">
              <a:buNone/>
            </a:pPr>
            <a:endParaRPr lang="en-US" sz="2400" b="1" dirty="0">
              <a:latin typeface="David" panose="020E0502060401010101" pitchFamily="34" charset="-79"/>
              <a:cs typeface="David" panose="020E0502060401010101" pitchFamily="34" charset="-79"/>
            </a:endParaRPr>
          </a:p>
          <a:p>
            <a:pPr algn="r" rtl="1"/>
            <a:r>
              <a:rPr lang="he-IL" sz="2400" dirty="0">
                <a:latin typeface="David" panose="020E0502060401010101" pitchFamily="34" charset="-79"/>
                <a:cs typeface="David" panose="020E0502060401010101" pitchFamily="34" charset="-79"/>
              </a:rPr>
              <a:t>נציגי ההנהלה יוודאו יישומם של תהליכי וכלי הבקרה, כל אחד בתחום החברה שבאחריותו.</a:t>
            </a:r>
            <a:endParaRPr lang="en-US" sz="2400"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17684467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F10029-437C-48C7-8D0F-DEE348CC272E}"/>
              </a:ext>
            </a:extLst>
          </p:cNvPr>
          <p:cNvSpPr>
            <a:spLocks noGrp="1"/>
          </p:cNvSpPr>
          <p:nvPr>
            <p:ph type="title"/>
          </p:nvPr>
        </p:nvSpPr>
        <p:spPr>
          <a:xfrm>
            <a:off x="609600" y="274638"/>
            <a:ext cx="11375136" cy="651954"/>
          </a:xfrm>
        </p:spPr>
        <p:txBody>
          <a:bodyPr>
            <a:normAutofit fontScale="90000"/>
          </a:bodyPr>
          <a:lstStyle/>
          <a:p>
            <a:pPr algn="r"/>
            <a:r>
              <a:rPr lang="he-IL" b="1" dirty="0">
                <a:latin typeface="David" panose="020E0502060401010101" pitchFamily="34" charset="-79"/>
                <a:cs typeface="David" panose="020E0502060401010101" pitchFamily="34" charset="-79"/>
              </a:rPr>
              <a:t>נתיב בקרות</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4058467E-02EA-4FDD-984F-C1EADB6BE42F}"/>
              </a:ext>
            </a:extLst>
          </p:cNvPr>
          <p:cNvSpPr>
            <a:spLocks noGrp="1"/>
          </p:cNvSpPr>
          <p:nvPr>
            <p:ph idx="1"/>
          </p:nvPr>
        </p:nvSpPr>
        <p:spPr>
          <a:xfrm>
            <a:off x="609600" y="1170433"/>
            <a:ext cx="11314176" cy="4955732"/>
          </a:xfrm>
        </p:spPr>
        <p:txBody>
          <a:bodyPr/>
          <a:lstStyle/>
          <a:p>
            <a:pPr lvl="1" algn="r" rtl="1"/>
            <a:r>
              <a:rPr lang="he-IL" sz="2400" dirty="0">
                <a:latin typeface="David" panose="020E0502060401010101" pitchFamily="34" charset="-79"/>
                <a:cs typeface="David" panose="020E0502060401010101" pitchFamily="34" charset="-79"/>
              </a:rPr>
              <a:t>ייושמו כלים המאפשרים זיהוי חד-ערכי של משתמשים אשר ביצעו שינויים במידע או בתוכנה או אשר ניגשו למידע רגיש, תוך פירוט הפעילות שבוצעה וזמן הביצוע, לפי הגדרות מנהל מערכות מידע.</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רמת רישום הפעילות:</a:t>
            </a:r>
            <a:endParaRPr lang="en-US" sz="2400"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רמת הרשת – רישום גישה מצד גורמים מרוחקים, ניסיונות חדירה וגישה למערכות רגישות.</a:t>
            </a:r>
            <a:endParaRPr lang="en-US"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רמת האפליקציה – גישה לפעילויות ומידע רגיש על ידי המשתמש. התיעוד יבדיל בין שינוי לקריאת המידע.</a:t>
            </a:r>
            <a:endParaRPr lang="en-US" b="1"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3717520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F8229-1459-452D-A49E-FCB6FCB00AE2}"/>
              </a:ext>
            </a:extLst>
          </p:cNvPr>
          <p:cNvSpPr>
            <a:spLocks noGrp="1"/>
          </p:cNvSpPr>
          <p:nvPr>
            <p:ph type="title"/>
          </p:nvPr>
        </p:nvSpPr>
        <p:spPr>
          <a:xfrm>
            <a:off x="609600" y="274638"/>
            <a:ext cx="11387328" cy="712914"/>
          </a:xfrm>
        </p:spPr>
        <p:txBody>
          <a:bodyPr/>
          <a:lstStyle/>
          <a:p>
            <a:pPr algn="r" rtl="1"/>
            <a:r>
              <a:rPr lang="he-IL" b="1" cap="small" dirty="0">
                <a:latin typeface="David" panose="020E0502060401010101" pitchFamily="34" charset="-79"/>
                <a:cs typeface="David" panose="020E0502060401010101" pitchFamily="34" charset="-79"/>
              </a:rPr>
              <a:t>ניהול המשכיות עסקית  </a:t>
            </a:r>
            <a:r>
              <a:rPr lang="en-US" b="1" cap="small" dirty="0">
                <a:latin typeface="David" panose="020E0502060401010101" pitchFamily="34" charset="-79"/>
                <a:cs typeface="David" panose="020E0502060401010101" pitchFamily="34" charset="-79"/>
              </a:rPr>
              <a:t>BCP</a:t>
            </a:r>
            <a:endParaRPr lang="en-US" dirty="0"/>
          </a:p>
        </p:txBody>
      </p:sp>
      <p:sp>
        <p:nvSpPr>
          <p:cNvPr id="3" name="Content Placeholder 2">
            <a:extLst>
              <a:ext uri="{FF2B5EF4-FFF2-40B4-BE49-F238E27FC236}">
                <a16:creationId xmlns:a16="http://schemas.microsoft.com/office/drawing/2014/main" id="{6E25D4E2-4BB2-4AAD-A0E0-0B85684C4EA8}"/>
              </a:ext>
            </a:extLst>
          </p:cNvPr>
          <p:cNvSpPr>
            <a:spLocks noGrp="1"/>
          </p:cNvSpPr>
          <p:nvPr>
            <p:ph idx="1"/>
          </p:nvPr>
        </p:nvSpPr>
        <p:spPr>
          <a:xfrm>
            <a:off x="609600" y="1170433"/>
            <a:ext cx="11448288" cy="4955732"/>
          </a:xfrm>
        </p:spPr>
        <p:txBody>
          <a:bodyPr/>
          <a:lstStyle/>
          <a:p>
            <a:pPr lvl="1" algn="r" rtl="1"/>
            <a:r>
              <a:rPr lang="en-US" sz="2400" dirty="0"/>
              <a:t>B</a:t>
            </a:r>
            <a:r>
              <a:rPr lang="en-US" sz="2400" dirty="0">
                <a:latin typeface="David" panose="020E0502060401010101" pitchFamily="34" charset="-79"/>
                <a:cs typeface="David" panose="020E0502060401010101" pitchFamily="34" charset="-79"/>
              </a:rPr>
              <a:t>CP </a:t>
            </a:r>
            <a:r>
              <a:rPr lang="he-IL" sz="2400" dirty="0">
                <a:latin typeface="David" panose="020E0502060401010101" pitchFamily="34" charset="-79"/>
                <a:cs typeface="David" panose="020E0502060401010101" pitchFamily="34" charset="-79"/>
              </a:rPr>
              <a:t>– </a:t>
            </a:r>
            <a:r>
              <a:rPr lang="en-US" sz="2400" dirty="0">
                <a:latin typeface="David" panose="020E0502060401010101" pitchFamily="34" charset="-79"/>
                <a:cs typeface="David" panose="020E0502060401010101" pitchFamily="34" charset="-79"/>
              </a:rPr>
              <a:t>Business Continuation Planning </a:t>
            </a:r>
            <a:r>
              <a:rPr lang="he-IL" sz="2400" dirty="0">
                <a:latin typeface="David" panose="020E0502060401010101" pitchFamily="34" charset="-79"/>
                <a:cs typeface="David" panose="020E0502060401010101" pitchFamily="34" charset="-79"/>
              </a:rPr>
              <a:t>- המשכיות עסקית נועדה לסקל הפרעות לפעילותה העסקית של החברה, ולהגן על תהליכים עסקיים רגישים מפני כשלים ואסונות העלולים להתרחש.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פורום ההנהלה יתווה את העקרונות והכלים עליהם תושתת התוכנית.</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אסטרטגיית התוכנית תתבסס על הערכת סיכונים ורגישות המידע והתהליכים.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באחריות מנהל אבטחת המידע ונציגי ההנהלה, כל אחד בתחומו, לבקר, לפקח ולאכוף אחר יישום שלבי התוכנית, וכן לקיים תרגילים ועדכונים מידי תקופה.</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7705869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CDAEE-9E15-489F-9B8D-656B04366ADA}"/>
              </a:ext>
            </a:extLst>
          </p:cNvPr>
          <p:cNvSpPr>
            <a:spLocks noGrp="1"/>
          </p:cNvSpPr>
          <p:nvPr>
            <p:ph type="title"/>
          </p:nvPr>
        </p:nvSpPr>
        <p:spPr>
          <a:xfrm>
            <a:off x="609600" y="274638"/>
            <a:ext cx="11423904" cy="651954"/>
          </a:xfrm>
        </p:spPr>
        <p:txBody>
          <a:bodyPr>
            <a:normAutofit fontScale="90000"/>
          </a:bodyPr>
          <a:lstStyle/>
          <a:p>
            <a:pPr algn="r"/>
            <a:r>
              <a:rPr lang="he-IL" b="1" cap="small" dirty="0">
                <a:latin typeface="David" panose="020E0502060401010101" pitchFamily="34" charset="-79"/>
                <a:cs typeface="David" panose="020E0502060401010101" pitchFamily="34" charset="-79"/>
              </a:rPr>
              <a:t>הדרכה והטמעה</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92A0C460-E3C5-4349-BB70-65433011E569}"/>
              </a:ext>
            </a:extLst>
          </p:cNvPr>
          <p:cNvSpPr>
            <a:spLocks noGrp="1"/>
          </p:cNvSpPr>
          <p:nvPr>
            <p:ph idx="1"/>
          </p:nvPr>
        </p:nvSpPr>
        <p:spPr>
          <a:xfrm>
            <a:off x="609600" y="1194817"/>
            <a:ext cx="11460480" cy="4931348"/>
          </a:xfrm>
        </p:spPr>
        <p:txBody>
          <a:bodyPr/>
          <a:lstStyle/>
          <a:p>
            <a:pPr lvl="1" algn="r" rtl="1"/>
            <a:r>
              <a:rPr lang="he-IL" sz="2400" dirty="0">
                <a:latin typeface="David" panose="020E0502060401010101" pitchFamily="34" charset="-79"/>
                <a:cs typeface="David" panose="020E0502060401010101" pitchFamily="34" charset="-79"/>
              </a:rPr>
              <a:t>מנהל אבטחת המידע יפעל להעלאת המודעות לאבטחת מידע בקרב החברה והממשקים העסקיים.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הטמעת היבטי אבטחת מידע יכללו את כל מעגלי אבטחת המידע.</a:t>
            </a:r>
            <a:endParaRPr lang="en-US" sz="2400" b="1" dirty="0">
              <a:latin typeface="David" panose="020E0502060401010101" pitchFamily="34" charset="-79"/>
              <a:cs typeface="David" panose="020E0502060401010101" pitchFamily="34" charset="-79"/>
            </a:endParaRPr>
          </a:p>
        </p:txBody>
      </p:sp>
    </p:spTree>
    <p:extLst>
      <p:ext uri="{BB962C8B-B14F-4D97-AF65-F5344CB8AC3E}">
        <p14:creationId xmlns:p14="http://schemas.microsoft.com/office/powerpoint/2010/main" val="419697760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89C71-772C-4A84-A5F9-81D8077E115B}"/>
              </a:ext>
            </a:extLst>
          </p:cNvPr>
          <p:cNvSpPr>
            <a:spLocks noGrp="1"/>
          </p:cNvSpPr>
          <p:nvPr>
            <p:ph type="title"/>
          </p:nvPr>
        </p:nvSpPr>
        <p:spPr>
          <a:xfrm>
            <a:off x="609600" y="274638"/>
            <a:ext cx="11289792" cy="676338"/>
          </a:xfrm>
        </p:spPr>
        <p:txBody>
          <a:bodyPr>
            <a:normAutofit fontScale="90000"/>
          </a:bodyPr>
          <a:lstStyle/>
          <a:p>
            <a:pPr algn="r"/>
            <a:r>
              <a:rPr lang="he-IL" b="1" cap="small" dirty="0">
                <a:latin typeface="David" panose="020E0502060401010101" pitchFamily="34" charset="-79"/>
                <a:cs typeface="David" panose="020E0502060401010101" pitchFamily="34" charset="-79"/>
              </a:rPr>
              <a:t>תכנית עבודה ותקציב</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1B25FA70-A0A3-4F2A-B0DF-D023CCBBB6D8}"/>
              </a:ext>
            </a:extLst>
          </p:cNvPr>
          <p:cNvSpPr>
            <a:spLocks noGrp="1"/>
          </p:cNvSpPr>
          <p:nvPr>
            <p:ph idx="1"/>
          </p:nvPr>
        </p:nvSpPr>
        <p:spPr>
          <a:xfrm>
            <a:off x="609600" y="1219201"/>
            <a:ext cx="11399520" cy="4906964"/>
          </a:xfrm>
        </p:spPr>
        <p:txBody>
          <a:bodyPr/>
          <a:lstStyle/>
          <a:p>
            <a:pPr lvl="1" algn="r" rtl="1"/>
            <a:r>
              <a:rPr lang="he-IL" sz="2400" dirty="0">
                <a:latin typeface="David" panose="020E0502060401010101" pitchFamily="34" charset="-79"/>
                <a:cs typeface="David" panose="020E0502060401010101" pitchFamily="34" charset="-79"/>
              </a:rPr>
              <a:t>מנהל אבטחת המידע יגבש תכנית שנתית לקיום ומימוש מדיניות הנהלה לנושא אבטחת מידע.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פעילות אבטחת המידע תשולב בתוכנית העבודה השנתית והרב שנתית של החברה ותתוקצב בהתאם.</a:t>
            </a:r>
            <a:endParaRPr lang="en-US" sz="2400" b="1" dirty="0">
              <a:latin typeface="David" panose="020E0502060401010101" pitchFamily="34" charset="-79"/>
              <a:cs typeface="David" panose="020E0502060401010101" pitchFamily="34" charset="-79"/>
            </a:endParaRPr>
          </a:p>
          <a:p>
            <a:pPr marL="0" indent="0" algn="r" rtl="1">
              <a:buNone/>
            </a:pPr>
            <a:endParaRPr lang="en-US" dirty="0"/>
          </a:p>
        </p:txBody>
      </p:sp>
    </p:spTree>
    <p:extLst>
      <p:ext uri="{BB962C8B-B14F-4D97-AF65-F5344CB8AC3E}">
        <p14:creationId xmlns:p14="http://schemas.microsoft.com/office/powerpoint/2010/main" val="141212293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16E2A3-F603-449C-945B-1B0D179B8ADE}"/>
              </a:ext>
            </a:extLst>
          </p:cNvPr>
          <p:cNvSpPr>
            <a:spLocks noGrp="1"/>
          </p:cNvSpPr>
          <p:nvPr>
            <p:ph type="title"/>
          </p:nvPr>
        </p:nvSpPr>
        <p:spPr>
          <a:xfrm>
            <a:off x="609600" y="274638"/>
            <a:ext cx="11436096" cy="688530"/>
          </a:xfrm>
        </p:spPr>
        <p:txBody>
          <a:bodyPr>
            <a:normAutofit fontScale="90000"/>
          </a:bodyPr>
          <a:lstStyle/>
          <a:p>
            <a:pPr algn="r"/>
            <a:r>
              <a:rPr lang="he-IL" b="1" dirty="0">
                <a:latin typeface="David" panose="020E0502060401010101" pitchFamily="34" charset="-79"/>
                <a:cs typeface="David" panose="020E0502060401010101" pitchFamily="34" charset="-79"/>
              </a:rPr>
              <a:t>טיפול בחריגים</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736BE767-C3FF-43E4-B22C-61A853667D4B}"/>
              </a:ext>
            </a:extLst>
          </p:cNvPr>
          <p:cNvSpPr>
            <a:spLocks noGrp="1"/>
          </p:cNvSpPr>
          <p:nvPr>
            <p:ph idx="1"/>
          </p:nvPr>
        </p:nvSpPr>
        <p:spPr>
          <a:xfrm>
            <a:off x="609600" y="1219201"/>
            <a:ext cx="11411712" cy="4906964"/>
          </a:xfrm>
        </p:spPr>
        <p:txBody>
          <a:bodyPr/>
          <a:lstStyle/>
          <a:p>
            <a:pPr lvl="1" algn="r" rtl="1"/>
            <a:r>
              <a:rPr lang="he-IL" sz="2400" dirty="0">
                <a:latin typeface="David" panose="020E0502060401010101" pitchFamily="34" charset="-79"/>
                <a:cs typeface="David" panose="020E0502060401010101" pitchFamily="34" charset="-79"/>
              </a:rPr>
              <a:t>מנהל אבטחת המידע  יבצע בקרה שוטפת אחר הפעילות במעגלי אבטחת המידע בחברה ובחברות הבנות, לאיתור פעולות חריגות.</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יקוים הליך מסודר וידוע לדיווח וטיפול בחריגות ממדיניות החברה.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חריגות והפרות של מדיניות אבטחת המידע המאותרות על-ידי גורמי החברה ידווחו להנהלת החברה להמשך טיפול וחקירה.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חריגה ממדיניות אבטחת המידע של "“התאחדות לכדורגל”" והנהלים הנגזרים ממנה, מהווה הפרת משמעת אשר תטופל על ידי ההנהלה.</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פורום ההנהלה ידון בישיבותיו באירועים החריגים במטרה לקיים הליך של הפקת לקחים, לימוד ושיפור מתמיד.</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18101741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4A0C4-BCD6-4898-8F95-888619C6A52F}"/>
              </a:ext>
            </a:extLst>
          </p:cNvPr>
          <p:cNvSpPr>
            <a:spLocks noGrp="1"/>
          </p:cNvSpPr>
          <p:nvPr>
            <p:ph type="title"/>
          </p:nvPr>
        </p:nvSpPr>
        <p:spPr>
          <a:xfrm>
            <a:off x="609600" y="274638"/>
            <a:ext cx="11423904" cy="554418"/>
          </a:xfrm>
        </p:spPr>
        <p:txBody>
          <a:bodyPr>
            <a:normAutofit fontScale="90000"/>
          </a:bodyPr>
          <a:lstStyle/>
          <a:p>
            <a:pPr algn="r"/>
            <a:r>
              <a:rPr lang="he-IL" b="1" dirty="0">
                <a:latin typeface="David" panose="020E0502060401010101" pitchFamily="34" charset="-79"/>
                <a:cs typeface="David" panose="020E0502060401010101" pitchFamily="34" charset="-79"/>
              </a:rPr>
              <a:t>התאמה</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1E76691B-B1AB-422B-814A-141EFC9936B1}"/>
              </a:ext>
            </a:extLst>
          </p:cNvPr>
          <p:cNvSpPr>
            <a:spLocks noGrp="1"/>
          </p:cNvSpPr>
          <p:nvPr>
            <p:ph idx="1"/>
          </p:nvPr>
        </p:nvSpPr>
        <p:spPr>
          <a:xfrm>
            <a:off x="621792" y="1219201"/>
            <a:ext cx="11387328" cy="4870388"/>
          </a:xfrm>
        </p:spPr>
        <p:txBody>
          <a:bodyPr/>
          <a:lstStyle/>
          <a:p>
            <a:pPr lvl="1" algn="r" rtl="1"/>
            <a:r>
              <a:rPr lang="he-IL" sz="2400" dirty="0">
                <a:latin typeface="David" panose="020E0502060401010101" pitchFamily="34" charset="-79"/>
                <a:cs typeface="David" panose="020E0502060401010101" pitchFamily="34" charset="-79"/>
              </a:rPr>
              <a:t>פורום ההנהלה לנושא אבטחת מידע יזהה ויגדיר את החוקים, התקנות והנהלים אשר החברה מחויבת לקיים בהיבט אבטחת מידע.</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מנהל אבטחת המידע יקיים מידי תקופה מבדק התאמת מערכת ניהול אבטחת מידע לנדרש בחוקים ובתקנים ואת מידת היישום בשטח.</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באחריות מנהל אבטחת המידע לעדכן את מדיניות החברה והנהלים הנגזרים ממנה בהתאם לצורך והחלטות הפורום.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מדיניות ונהלי אבטחת המידע חלים על כל עובדי "התאחדות לכדורגל" לרבות הממשקים העסקיים.</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417287095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D348FD-4F2A-47E9-9954-19CB9CA05C44}"/>
              </a:ext>
            </a:extLst>
          </p:cNvPr>
          <p:cNvSpPr>
            <a:spLocks noGrp="1"/>
          </p:cNvSpPr>
          <p:nvPr>
            <p:ph type="title"/>
          </p:nvPr>
        </p:nvSpPr>
        <p:spPr>
          <a:xfrm>
            <a:off x="621792" y="286830"/>
            <a:ext cx="11265408" cy="639762"/>
          </a:xfrm>
        </p:spPr>
        <p:txBody>
          <a:bodyPr>
            <a:normAutofit fontScale="90000"/>
          </a:bodyPr>
          <a:lstStyle/>
          <a:p>
            <a:pPr algn="r"/>
            <a:r>
              <a:rPr lang="he-IL" b="1" dirty="0">
                <a:latin typeface="David" panose="020E0502060401010101" pitchFamily="34" charset="-79"/>
                <a:cs typeface="David" panose="020E0502060401010101" pitchFamily="34" charset="-79"/>
              </a:rPr>
              <a:t>רשימת נהלי אבטחת מידע</a:t>
            </a:r>
            <a:endParaRPr lang="en-US" b="1" dirty="0">
              <a:latin typeface="David" panose="020E0502060401010101" pitchFamily="34" charset="-79"/>
              <a:cs typeface="David" panose="020E0502060401010101" pitchFamily="34" charset="-79"/>
            </a:endParaRPr>
          </a:p>
        </p:txBody>
      </p:sp>
      <p:graphicFrame>
        <p:nvGraphicFramePr>
          <p:cNvPr id="7" name="Object 6">
            <a:extLst>
              <a:ext uri="{FF2B5EF4-FFF2-40B4-BE49-F238E27FC236}">
                <a16:creationId xmlns:a16="http://schemas.microsoft.com/office/drawing/2014/main" id="{1F76DAC1-A423-417D-879A-FE9CD218E35A}"/>
              </a:ext>
            </a:extLst>
          </p:cNvPr>
          <p:cNvGraphicFramePr>
            <a:graphicFrameLocks noChangeAspect="1"/>
          </p:cNvGraphicFramePr>
          <p:nvPr>
            <p:extLst>
              <p:ext uri="{D42A27DB-BD31-4B8C-83A1-F6EECF244321}">
                <p14:modId xmlns:p14="http://schemas.microsoft.com/office/powerpoint/2010/main" val="2213118744"/>
              </p:ext>
            </p:extLst>
          </p:nvPr>
        </p:nvGraphicFramePr>
        <p:xfrm>
          <a:off x="2441359" y="1165225"/>
          <a:ext cx="7554897" cy="5418137"/>
        </p:xfrm>
        <a:graphic>
          <a:graphicData uri="http://schemas.openxmlformats.org/presentationml/2006/ole">
            <mc:AlternateContent xmlns:mc="http://schemas.openxmlformats.org/markup-compatibility/2006">
              <mc:Choice xmlns:v="urn:schemas-microsoft-com:vml" Requires="v">
                <p:oleObj spid="_x0000_s1039" name="Document" r:id="rId3" imgW="5883635" imgH="7192297" progId="Word.Document.12">
                  <p:embed/>
                </p:oleObj>
              </mc:Choice>
              <mc:Fallback>
                <p:oleObj name="Document" r:id="rId3" imgW="5883635" imgH="7192297" progId="Word.Document.12">
                  <p:embed/>
                  <p:pic>
                    <p:nvPicPr>
                      <p:cNvPr id="0" name=""/>
                      <p:cNvPicPr/>
                      <p:nvPr/>
                    </p:nvPicPr>
                    <p:blipFill>
                      <a:blip r:embed="rId4"/>
                      <a:stretch>
                        <a:fillRect/>
                      </a:stretch>
                    </p:blipFill>
                    <p:spPr>
                      <a:xfrm>
                        <a:off x="2441359" y="1165225"/>
                        <a:ext cx="7554897" cy="5418137"/>
                      </a:xfrm>
                      <a:prstGeom prst="rect">
                        <a:avLst/>
                      </a:prstGeom>
                    </p:spPr>
                  </p:pic>
                </p:oleObj>
              </mc:Fallback>
            </mc:AlternateContent>
          </a:graphicData>
        </a:graphic>
      </p:graphicFrame>
    </p:spTree>
    <p:extLst>
      <p:ext uri="{BB962C8B-B14F-4D97-AF65-F5344CB8AC3E}">
        <p14:creationId xmlns:p14="http://schemas.microsoft.com/office/powerpoint/2010/main" val="3002227604"/>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0BB0AE-814F-4192-BA44-D0A4FB08167C}"/>
              </a:ext>
            </a:extLst>
          </p:cNvPr>
          <p:cNvSpPr>
            <a:spLocks noGrp="1"/>
          </p:cNvSpPr>
          <p:nvPr>
            <p:ph type="title"/>
          </p:nvPr>
        </p:nvSpPr>
        <p:spPr>
          <a:xfrm>
            <a:off x="609600" y="274638"/>
            <a:ext cx="11411712" cy="578802"/>
          </a:xfrm>
        </p:spPr>
        <p:txBody>
          <a:bodyPr>
            <a:normAutofit fontScale="90000"/>
          </a:bodyPr>
          <a:lstStyle/>
          <a:p>
            <a:pPr algn="r" rtl="1"/>
            <a:r>
              <a:rPr lang="he-IL" b="1" dirty="0">
                <a:latin typeface="David" panose="020E0502060401010101" pitchFamily="34" charset="-79"/>
                <a:cs typeface="David" panose="020E0502060401010101" pitchFamily="34" charset="-79"/>
              </a:rPr>
              <a:t>פעילות הארגון</a:t>
            </a:r>
            <a:endParaRPr lang="en-US" b="1"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C87C7C59-202E-4922-BB89-9CEE44A41E08}"/>
              </a:ext>
            </a:extLst>
          </p:cNvPr>
          <p:cNvSpPr>
            <a:spLocks noGrp="1"/>
          </p:cNvSpPr>
          <p:nvPr>
            <p:ph idx="1"/>
          </p:nvPr>
        </p:nvSpPr>
        <p:spPr>
          <a:xfrm>
            <a:off x="609600" y="1182624"/>
            <a:ext cx="11314176" cy="4943541"/>
          </a:xfrm>
        </p:spPr>
        <p:txBody>
          <a:bodyPr/>
          <a:lstStyle/>
          <a:p>
            <a:pPr marL="268288" lvl="1" indent="-268288" algn="r" rtl="1"/>
            <a:r>
              <a:rPr lang="he-IL" sz="2400" dirty="0">
                <a:latin typeface="David" panose="020E0502060401010101" pitchFamily="34" charset="-79"/>
                <a:cs typeface="David" panose="020E0502060401010101" pitchFamily="34" charset="-79"/>
              </a:rPr>
              <a:t> פעילותה התקינה והמוצלחת של החברה מושפעת ותלויה מרמת סודיות, שלמות, אמינות, עדכניות,  </a:t>
            </a:r>
          </a:p>
          <a:p>
            <a:pPr marL="0" lvl="1" indent="0" algn="r" rtl="1">
              <a:buNone/>
            </a:pPr>
            <a:r>
              <a:rPr lang="he-IL" sz="2400" dirty="0">
                <a:latin typeface="David" panose="020E0502060401010101" pitchFamily="34" charset="-79"/>
                <a:cs typeface="David" panose="020E0502060401010101" pitchFamily="34" charset="-79"/>
              </a:rPr>
              <a:t>     זמינות ושרידות המידע והתהליכים התומכים:</a:t>
            </a:r>
            <a:endParaRPr lang="en-US" sz="2400"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חיסיון – הנהלת החברה מקיימת ומיישמת את </a:t>
            </a:r>
            <a:r>
              <a:rPr lang="he-IL" dirty="0" err="1">
                <a:latin typeface="David" panose="020E0502060401010101" pitchFamily="34" charset="-79"/>
                <a:cs typeface="David" panose="020E0502060401010101" pitchFamily="34" charset="-79"/>
              </a:rPr>
              <a:t>ההגנות</a:t>
            </a:r>
            <a:r>
              <a:rPr lang="he-IL" dirty="0">
                <a:latin typeface="David" panose="020E0502060401010101" pitchFamily="34" charset="-79"/>
                <a:cs typeface="David" panose="020E0502060401010101" pitchFamily="34" charset="-79"/>
              </a:rPr>
              <a:t> והבקרות הנדרשות למניעת חשיפת המידע והידע שלה ושל לקוחותיה אשר נמצא ברשותה, לגורמים לא מורשים בתוך החברה ומחוצה לה או אף שימוש על ידי גורמים עוינים.</a:t>
            </a:r>
            <a:endParaRPr lang="en-US"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מהימנות - החברה מעסיקה עובדים מהימנים ואמינים בהתאם לאמות מידה אשר נקבעו או נדרשו בתקנות, בחוקים ייעודיים ובהסכמים עם הלקוח.</a:t>
            </a:r>
            <a:endParaRPr lang="en-US"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זמינות - המידע אשר אגור במאגרי המידע של החברה יהיה זמין בכל עת למשתמשים מורשים בלבד, בעת שגרה וחירום.</a:t>
            </a:r>
            <a:endParaRPr lang="en-US" b="1"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תאימות – החברה מקיימת הליך של ניטור ובקרה לשם סקירת פעולותיה ומערכותיה, לבחינת מידת עמידתה בדרישות החוק, מדיניות אבטחת המידע אשר אימצה והנהלים הנגזרים ממנה, וכן למחויבות ללקוח.</a:t>
            </a:r>
            <a:endParaRPr lang="en-US" b="1" dirty="0">
              <a:latin typeface="David" panose="020E0502060401010101" pitchFamily="34" charset="-79"/>
              <a:cs typeface="David" panose="020E0502060401010101" pitchFamily="34" charset="-79"/>
            </a:endParaRPr>
          </a:p>
          <a:p>
            <a:endParaRPr lang="en-US" sz="2400" dirty="0"/>
          </a:p>
        </p:txBody>
      </p:sp>
    </p:spTree>
    <p:extLst>
      <p:ext uri="{BB962C8B-B14F-4D97-AF65-F5344CB8AC3E}">
        <p14:creationId xmlns:p14="http://schemas.microsoft.com/office/powerpoint/2010/main" val="2749894565"/>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0762C-0F90-4FF3-9126-0BD9E6C2A55B}"/>
              </a:ext>
            </a:extLst>
          </p:cNvPr>
          <p:cNvSpPr>
            <a:spLocks noGrp="1"/>
          </p:cNvSpPr>
          <p:nvPr>
            <p:ph type="title"/>
          </p:nvPr>
        </p:nvSpPr>
        <p:spPr>
          <a:xfrm>
            <a:off x="609600" y="274638"/>
            <a:ext cx="11289792" cy="749490"/>
          </a:xfrm>
        </p:spPr>
        <p:txBody>
          <a:bodyPr/>
          <a:lstStyle/>
          <a:p>
            <a:pPr algn="r" rtl="1"/>
            <a:r>
              <a:rPr lang="he-IL" b="1" cap="small" dirty="0">
                <a:latin typeface="David" panose="020E0502060401010101" pitchFamily="34" charset="-79"/>
                <a:cs typeface="David" panose="020E0502060401010101" pitchFamily="34" charset="-79"/>
              </a:rPr>
              <a:t>ארגון אבטחת המידע – בעלי תפקידים</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EC705879-42C5-4666-AB1C-4041AD78D731}"/>
              </a:ext>
            </a:extLst>
          </p:cNvPr>
          <p:cNvSpPr>
            <a:spLocks noGrp="1"/>
          </p:cNvSpPr>
          <p:nvPr>
            <p:ph idx="1"/>
          </p:nvPr>
        </p:nvSpPr>
        <p:spPr>
          <a:xfrm>
            <a:off x="609600" y="1267969"/>
            <a:ext cx="11411712" cy="4858196"/>
          </a:xfrm>
        </p:spPr>
        <p:txBody>
          <a:bodyPr/>
          <a:lstStyle/>
          <a:p>
            <a:pPr lvl="1" algn="r" rtl="1"/>
            <a:r>
              <a:rPr lang="he-IL" sz="2400" dirty="0">
                <a:latin typeface="David" panose="020E0502060401010101" pitchFamily="34" charset="-79"/>
                <a:cs typeface="David" panose="020E0502060401010101" pitchFamily="34" charset="-79"/>
              </a:rPr>
              <a:t>פורום הנהלה לנושא אבטחת מידע (באמצעות סקר הנהלה) - פורום ניהולי בראשותו של נציג דירקטוריון החברה, אשר נועד להתוות, לגבש ולעדכן את מדיניות "התאחדות לכדורגל" בתחום אבטחת המידע (להלן: "הפורום").</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מנהל אבטחת מידע: מנהל מערכות המידע,  אשר בנוסף לתפקידיו הינו המנהל המקצועי של מערכת ניהול אבטחת המידע </a:t>
            </a:r>
            <a:r>
              <a:rPr lang="he-IL" sz="2400" dirty="0" err="1">
                <a:latin typeface="David" panose="020E0502060401010101" pitchFamily="34" charset="-79"/>
                <a:cs typeface="David" panose="020E0502060401010101" pitchFamily="34" charset="-79"/>
              </a:rPr>
              <a:t>ב"“התאחדות</a:t>
            </a:r>
            <a:r>
              <a:rPr lang="he-IL" sz="2400" dirty="0">
                <a:latin typeface="David" panose="020E0502060401010101" pitchFamily="34" charset="-79"/>
                <a:cs typeface="David" panose="020E0502060401010101" pitchFamily="34" charset="-79"/>
              </a:rPr>
              <a:t> לכדורגל”". </a:t>
            </a: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צוות ה- </a:t>
            </a:r>
            <a:r>
              <a:rPr lang="en-US" sz="2400" dirty="0">
                <a:latin typeface="David" panose="020E0502060401010101" pitchFamily="34" charset="-79"/>
                <a:cs typeface="David" panose="020E0502060401010101" pitchFamily="34" charset="-79"/>
              </a:rPr>
              <a:t>System</a:t>
            </a:r>
            <a:r>
              <a:rPr lang="he-IL" sz="2400" dirty="0">
                <a:latin typeface="David" panose="020E0502060401010101" pitchFamily="34" charset="-79"/>
                <a:cs typeface="David" panose="020E0502060401010101" pitchFamily="34" charset="-79"/>
              </a:rPr>
              <a:t> : צוות מקצועי הכפוף למנהל מערכות המידע אשר מבצע הלכה למעשה את האמור בקובץ נהלים זה, ע"פ הנחיות מנהל אבטחת המידע ולפי התווית המדיניות של הפורום לנושא אבטחת מידע.</a:t>
            </a:r>
            <a:endParaRPr lang="en-US" sz="2400" b="1" dirty="0">
              <a:latin typeface="David" panose="020E0502060401010101" pitchFamily="34" charset="-79"/>
              <a:cs typeface="David" panose="020E0502060401010101" pitchFamily="34" charset="-79"/>
            </a:endParaRPr>
          </a:p>
          <a:p>
            <a:pPr algn="r" rtl="1"/>
            <a:endParaRPr lang="en-US" sz="2400" dirty="0"/>
          </a:p>
        </p:txBody>
      </p:sp>
    </p:spTree>
    <p:extLst>
      <p:ext uri="{BB962C8B-B14F-4D97-AF65-F5344CB8AC3E}">
        <p14:creationId xmlns:p14="http://schemas.microsoft.com/office/powerpoint/2010/main" val="2337050236"/>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B0A1C-8BBA-468F-8C91-F0904E0085D8}"/>
              </a:ext>
            </a:extLst>
          </p:cNvPr>
          <p:cNvSpPr>
            <a:spLocks noGrp="1"/>
          </p:cNvSpPr>
          <p:nvPr>
            <p:ph type="title"/>
          </p:nvPr>
        </p:nvSpPr>
        <p:spPr>
          <a:xfrm>
            <a:off x="609600" y="274638"/>
            <a:ext cx="11411712" cy="664146"/>
          </a:xfrm>
        </p:spPr>
        <p:txBody>
          <a:bodyPr>
            <a:normAutofit fontScale="90000"/>
          </a:bodyPr>
          <a:lstStyle/>
          <a:p>
            <a:pPr algn="r" rtl="1"/>
            <a:r>
              <a:rPr lang="he-IL" b="1" cap="small" dirty="0">
                <a:latin typeface="David" panose="020E0502060401010101" pitchFamily="34" charset="-79"/>
                <a:cs typeface="David" panose="020E0502060401010101" pitchFamily="34" charset="-79"/>
              </a:rPr>
              <a:t>עבודה מרחוק ושימוש בהתקנים ניידים</a:t>
            </a:r>
            <a:endParaRPr lang="en-US" dirty="0"/>
          </a:p>
        </p:txBody>
      </p:sp>
      <p:sp>
        <p:nvSpPr>
          <p:cNvPr id="3" name="Content Placeholder 2">
            <a:extLst>
              <a:ext uri="{FF2B5EF4-FFF2-40B4-BE49-F238E27FC236}">
                <a16:creationId xmlns:a16="http://schemas.microsoft.com/office/drawing/2014/main" id="{84799DD4-D0E5-4829-8274-063B924CE6C9}"/>
              </a:ext>
            </a:extLst>
          </p:cNvPr>
          <p:cNvSpPr>
            <a:spLocks noGrp="1"/>
          </p:cNvSpPr>
          <p:nvPr>
            <p:ph idx="1"/>
          </p:nvPr>
        </p:nvSpPr>
        <p:spPr>
          <a:xfrm>
            <a:off x="609600" y="1219201"/>
            <a:ext cx="11448288" cy="4906964"/>
          </a:xfrm>
        </p:spPr>
        <p:txBody>
          <a:bodyPr/>
          <a:lstStyle/>
          <a:p>
            <a:pPr algn="r" rtl="1"/>
            <a:r>
              <a:rPr lang="he-IL" sz="2400" dirty="0">
                <a:latin typeface="David" panose="020E0502060401010101" pitchFamily="34" charset="-79"/>
                <a:cs typeface="David" panose="020E0502060401010101" pitchFamily="34" charset="-79"/>
              </a:rPr>
              <a:t>בחברה נקבעו כללים לשימוש במחשבים ניידים ובאפשרות עבודה מרחוק:</a:t>
            </a:r>
          </a:p>
          <a:p>
            <a:pPr marL="0" indent="0" algn="r" rtl="1">
              <a:buNone/>
            </a:pPr>
            <a:endParaRPr lang="en-US" sz="2400"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לפי מידת הצורך התפעולי, ובאישור של מנכ"ל החברה, מוקצה מחשב נייד לעובדי החברה ואפשרות עבודה מרחוק תוך התחברות מאבטחת באמצעות </a:t>
            </a:r>
            <a:r>
              <a:rPr lang="en-US" sz="2400" dirty="0">
                <a:latin typeface="David" panose="020E0502060401010101" pitchFamily="34" charset="-79"/>
                <a:cs typeface="David" panose="020E0502060401010101" pitchFamily="34" charset="-79"/>
              </a:rPr>
              <a:t>VPN</a:t>
            </a:r>
            <a:r>
              <a:rPr lang="he-IL" sz="2400" dirty="0">
                <a:latin typeface="David" panose="020E0502060401010101" pitchFamily="34" charset="-79"/>
                <a:cs typeface="David" panose="020E0502060401010101" pitchFamily="34" charset="-79"/>
              </a:rPr>
              <a:t>.</a:t>
            </a:r>
          </a:p>
          <a:p>
            <a:pPr marL="457200" lvl="1" indent="0" algn="r" rtl="1">
              <a:buNone/>
            </a:pPr>
            <a:endParaRPr lang="en-US" sz="2400" b="1" dirty="0">
              <a:latin typeface="David" panose="020E0502060401010101" pitchFamily="34" charset="-79"/>
              <a:cs typeface="David" panose="020E0502060401010101" pitchFamily="34" charset="-79"/>
            </a:endParaRPr>
          </a:p>
          <a:p>
            <a:pPr lvl="1" algn="r" rtl="1"/>
            <a:r>
              <a:rPr lang="he-IL" sz="2400" dirty="0">
                <a:latin typeface="David" panose="020E0502060401010101" pitchFamily="34" charset="-79"/>
                <a:cs typeface="David" panose="020E0502060401010101" pitchFamily="34" charset="-79"/>
              </a:rPr>
              <a:t>חל איסור מוחלט לאגור כל מידע מסווג (רגיש) במחשבים הניידים ובכל מדיה נתיקה שהיא. במקרים חריגים שמירת מידע במחשב נייד מתבצעת תוך ביצוע הצפנת המידע.</a:t>
            </a:r>
            <a:endParaRPr lang="en-US" sz="2400" b="1"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252800141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7485C-0DF5-43E6-9653-4FE81BB9390E}"/>
              </a:ext>
            </a:extLst>
          </p:cNvPr>
          <p:cNvSpPr>
            <a:spLocks noGrp="1"/>
          </p:cNvSpPr>
          <p:nvPr>
            <p:ph type="title"/>
          </p:nvPr>
        </p:nvSpPr>
        <p:spPr>
          <a:xfrm>
            <a:off x="609600" y="274638"/>
            <a:ext cx="11387328" cy="566610"/>
          </a:xfrm>
        </p:spPr>
        <p:txBody>
          <a:bodyPr>
            <a:normAutofit fontScale="90000"/>
          </a:bodyPr>
          <a:lstStyle/>
          <a:p>
            <a:pPr algn="r" rtl="1"/>
            <a:r>
              <a:rPr lang="he-IL" b="1" cap="small" dirty="0">
                <a:latin typeface="David" panose="020E0502060401010101" pitchFamily="34" charset="-79"/>
                <a:cs typeface="David" panose="020E0502060401010101" pitchFamily="34" charset="-79"/>
              </a:rPr>
              <a:t>אבטחת משאבי אנוש – לפני העסקה</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5A007C47-9C3B-492D-947A-BD02A5232CC6}"/>
              </a:ext>
            </a:extLst>
          </p:cNvPr>
          <p:cNvSpPr>
            <a:spLocks noGrp="1"/>
          </p:cNvSpPr>
          <p:nvPr>
            <p:ph idx="1"/>
          </p:nvPr>
        </p:nvSpPr>
        <p:spPr>
          <a:xfrm>
            <a:off x="536448" y="1170433"/>
            <a:ext cx="11375136" cy="4967924"/>
          </a:xfrm>
        </p:spPr>
        <p:txBody>
          <a:bodyPr/>
          <a:lstStyle/>
          <a:p>
            <a:pPr marL="285750" lvl="1" algn="r" rtl="1"/>
            <a:r>
              <a:rPr lang="he-IL" sz="2400" dirty="0">
                <a:latin typeface="David" panose="020E0502060401010101" pitchFamily="34" charset="-79"/>
                <a:cs typeface="David" panose="020E0502060401010101" pitchFamily="34" charset="-79"/>
              </a:rPr>
              <a:t>החברה תבטיח שעובדיה ועובדי צד ג' (עובדי קבלן) מתאימים לתפקיד שיועד להם, מבינים את האחריויות המוטלות עליהם לשם מניעת מקרי כשל, הונאה או שימוש לרעה במידע ונכסי החברה והלקוחות:</a:t>
            </a:r>
          </a:p>
          <a:p>
            <a:pPr marL="285750" lvl="1" algn="r" rtl="1"/>
            <a:endParaRPr lang="en-US" sz="2400"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מהימנותם של עובדי החברה תיבדק לפני קליטתם באמצעות תשאול ממליצים ו/או באמצעות בחינה של גורם חיצוני, בהתאם לצורך התפקודי. במידת הצורך, יבוצע לעובד תחקיר ע"י קב"ט החברה.</a:t>
            </a:r>
            <a:endParaRPr lang="en-US"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כל עובד, בכל רמה היררכית שהיא, יחתום על הסכם שמירת סודיות וחיסיון </a:t>
            </a:r>
            <a:r>
              <a:rPr lang="en-US" dirty="0">
                <a:latin typeface="David" panose="020E0502060401010101" pitchFamily="34" charset="-79"/>
                <a:cs typeface="David" panose="020E0502060401010101" pitchFamily="34" charset="-79"/>
              </a:rPr>
              <a:t>NDA</a:t>
            </a:r>
            <a:r>
              <a:rPr lang="he-IL" dirty="0">
                <a:latin typeface="David" panose="020E0502060401010101" pitchFamily="34" charset="-79"/>
                <a:cs typeface="David" panose="020E0502060401010101" pitchFamily="34" charset="-79"/>
              </a:rPr>
              <a:t> כתנאי לעבודתו בחברה.</a:t>
            </a:r>
            <a:endParaRPr lang="en-US"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לפני התחלת העבודה יעבור העובד החדש הדרכה להכרת החברה ונוהלי האיכות ואבטחת המידע בפרט.</a:t>
            </a:r>
            <a:endParaRPr lang="en-US" dirty="0">
              <a:latin typeface="David" panose="020E0502060401010101" pitchFamily="34" charset="-79"/>
              <a:cs typeface="David" panose="020E0502060401010101" pitchFamily="34" charset="-79"/>
            </a:endParaRPr>
          </a:p>
          <a:p>
            <a:pPr lvl="2" algn="r" rtl="1"/>
            <a:r>
              <a:rPr lang="he-IL" dirty="0">
                <a:latin typeface="David" panose="020E0502060401010101" pitchFamily="34" charset="-79"/>
                <a:cs typeface="David" panose="020E0502060401010101" pitchFamily="34" charset="-79"/>
              </a:rPr>
              <a:t>הנהלת החברה נוקטת את מירב האמצעים לשם קליטת עובדים מהימנים ואמינים. </a:t>
            </a:r>
            <a:endParaRPr lang="en-US"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3200364100"/>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7485C-0DF5-43E6-9653-4FE81BB9390E}"/>
              </a:ext>
            </a:extLst>
          </p:cNvPr>
          <p:cNvSpPr>
            <a:spLocks noGrp="1"/>
          </p:cNvSpPr>
          <p:nvPr>
            <p:ph type="title"/>
          </p:nvPr>
        </p:nvSpPr>
        <p:spPr>
          <a:xfrm>
            <a:off x="609600" y="274638"/>
            <a:ext cx="10972800" cy="688530"/>
          </a:xfrm>
        </p:spPr>
        <p:txBody>
          <a:bodyPr>
            <a:normAutofit fontScale="90000"/>
          </a:bodyPr>
          <a:lstStyle/>
          <a:p>
            <a:pPr algn="r" rtl="1"/>
            <a:r>
              <a:rPr lang="he-IL" b="1" cap="small" dirty="0">
                <a:latin typeface="David" panose="020E0502060401010101" pitchFamily="34" charset="-79"/>
                <a:cs typeface="David" panose="020E0502060401010101" pitchFamily="34" charset="-79"/>
              </a:rPr>
              <a:t>אבטחת משאבי אנוש – במהלך העסקה</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5A007C47-9C3B-492D-947A-BD02A5232CC6}"/>
              </a:ext>
            </a:extLst>
          </p:cNvPr>
          <p:cNvSpPr>
            <a:spLocks noGrp="1"/>
          </p:cNvSpPr>
          <p:nvPr>
            <p:ph idx="1"/>
          </p:nvPr>
        </p:nvSpPr>
        <p:spPr>
          <a:xfrm>
            <a:off x="329184" y="1121664"/>
            <a:ext cx="11753088" cy="5462017"/>
          </a:xfrm>
        </p:spPr>
        <p:txBody>
          <a:bodyPr>
            <a:noAutofit/>
          </a:bodyPr>
          <a:lstStyle/>
          <a:p>
            <a:pPr marL="268288" lvl="2" indent="-268288" algn="r" rtl="1">
              <a:tabLst>
                <a:tab pos="450850" algn="l"/>
              </a:tabLst>
            </a:pPr>
            <a:r>
              <a:rPr lang="he-IL" sz="2000" dirty="0">
                <a:latin typeface="David" panose="020E0502060401010101" pitchFamily="34" charset="-79"/>
                <a:cs typeface="David" panose="020E0502060401010101" pitchFamily="34" charset="-79"/>
              </a:rPr>
              <a:t>החברה תבטיח שעובדיה ועובדי צד ג' מודעים לאיומי אבטחת המידע, לאחריות ולסמכות המוטלת עליהם, ושמדיניות אבטחת המידע והנהלים הנגזרים ממנה ידועים להם, לשם מניעת כל כשל באבטחת מידע בשוגג או בזדון.</a:t>
            </a:r>
            <a:endParaRPr lang="en-US" sz="2000" dirty="0">
              <a:latin typeface="David" panose="020E0502060401010101" pitchFamily="34" charset="-79"/>
              <a:cs typeface="David" panose="020E0502060401010101" pitchFamily="34" charset="-79"/>
            </a:endParaRPr>
          </a:p>
          <a:p>
            <a:pPr marL="268288" lvl="2" indent="-268288" algn="r" rtl="1"/>
            <a:r>
              <a:rPr lang="he-IL" sz="2000" dirty="0">
                <a:latin typeface="David" panose="020E0502060401010101" pitchFamily="34" charset="-79"/>
                <a:cs typeface="David" panose="020E0502060401010101" pitchFamily="34" charset="-79"/>
              </a:rPr>
              <a:t>מנהל אבטחת מידע יקיים הדרכות תקופתיות לכל עובדי החברה בכל רובדי החברה להעלאת המודעות לנושאים הבאים:</a:t>
            </a:r>
            <a:endParaRPr lang="en-US" sz="2000" dirty="0">
              <a:latin typeface="David" panose="020E0502060401010101" pitchFamily="34" charset="-79"/>
              <a:cs typeface="David" panose="020E0502060401010101" pitchFamily="34" charset="-79"/>
            </a:endParaRPr>
          </a:p>
          <a:p>
            <a:pPr lvl="3" algn="r" rtl="1"/>
            <a:r>
              <a:rPr lang="he-IL" dirty="0">
                <a:latin typeface="David" panose="020E0502060401010101" pitchFamily="34" charset="-79"/>
                <a:cs typeface="David" panose="020E0502060401010101" pitchFamily="34" charset="-79"/>
              </a:rPr>
              <a:t>מדיניות אבטחת איכות ואבטחת מידע  </a:t>
            </a:r>
            <a:endParaRPr lang="en-US" dirty="0">
              <a:latin typeface="David" panose="020E0502060401010101" pitchFamily="34" charset="-79"/>
              <a:cs typeface="David" panose="020E0502060401010101" pitchFamily="34" charset="-79"/>
            </a:endParaRPr>
          </a:p>
          <a:p>
            <a:pPr lvl="3" algn="r" rtl="1"/>
            <a:r>
              <a:rPr lang="he-IL" dirty="0">
                <a:latin typeface="David" panose="020E0502060401010101" pitchFamily="34" charset="-79"/>
                <a:cs typeface="David" panose="020E0502060401010101" pitchFamily="34" charset="-79"/>
              </a:rPr>
              <a:t>הכרת סיכונים ואיומים אפשריים על החברה והמידע.</a:t>
            </a:r>
            <a:endParaRPr lang="en-US" dirty="0">
              <a:latin typeface="David" panose="020E0502060401010101" pitchFamily="34" charset="-79"/>
              <a:cs typeface="David" panose="020E0502060401010101" pitchFamily="34" charset="-79"/>
            </a:endParaRPr>
          </a:p>
          <a:p>
            <a:pPr lvl="3" algn="r" rtl="1"/>
            <a:r>
              <a:rPr lang="he-IL" dirty="0">
                <a:latin typeface="David" panose="020E0502060401010101" pitchFamily="34" charset="-79"/>
                <a:cs typeface="David" panose="020E0502060401010101" pitchFamily="34" charset="-79"/>
              </a:rPr>
              <a:t>שימוש נאות ואתי בנכסי החברה.</a:t>
            </a:r>
            <a:endParaRPr lang="en-US" dirty="0">
              <a:latin typeface="David" panose="020E0502060401010101" pitchFamily="34" charset="-79"/>
              <a:cs typeface="David" panose="020E0502060401010101" pitchFamily="34" charset="-79"/>
            </a:endParaRPr>
          </a:p>
          <a:p>
            <a:pPr lvl="3" algn="r" rtl="1"/>
            <a:r>
              <a:rPr lang="he-IL" dirty="0">
                <a:latin typeface="David" panose="020E0502060401010101" pitchFamily="34" charset="-79"/>
                <a:cs typeface="David" panose="020E0502060401010101" pitchFamily="34" charset="-79"/>
              </a:rPr>
              <a:t>אופן ההתגוננות מפני כשלים אפשריים.</a:t>
            </a:r>
            <a:endParaRPr lang="en-US" dirty="0">
              <a:latin typeface="David" panose="020E0502060401010101" pitchFamily="34" charset="-79"/>
              <a:cs typeface="David" panose="020E0502060401010101" pitchFamily="34" charset="-79"/>
            </a:endParaRPr>
          </a:p>
          <a:p>
            <a:pPr lvl="3" algn="r" rtl="1"/>
            <a:r>
              <a:rPr lang="he-IL" dirty="0">
                <a:latin typeface="David" panose="020E0502060401010101" pitchFamily="34" charset="-79"/>
                <a:cs typeface="David" panose="020E0502060401010101" pitchFamily="34" charset="-79"/>
              </a:rPr>
              <a:t>אופן ההתנהגות בעת קרות אירוע חריג ותלונת לקוח.</a:t>
            </a:r>
            <a:endParaRPr lang="en-US" dirty="0">
              <a:latin typeface="David" panose="020E0502060401010101" pitchFamily="34" charset="-79"/>
              <a:cs typeface="David" panose="020E0502060401010101" pitchFamily="34" charset="-79"/>
            </a:endParaRPr>
          </a:p>
          <a:p>
            <a:pPr lvl="3" algn="r" rtl="1"/>
            <a:r>
              <a:rPr lang="he-IL" dirty="0">
                <a:latin typeface="David" panose="020E0502060401010101" pitchFamily="34" charset="-79"/>
                <a:cs typeface="David" panose="020E0502060401010101" pitchFamily="34" charset="-79"/>
              </a:rPr>
              <a:t>שימוש נאות ונכון </a:t>
            </a:r>
            <a:r>
              <a:rPr lang="he-IL" dirty="0" err="1">
                <a:latin typeface="David" panose="020E0502060401010101" pitchFamily="34" charset="-79"/>
                <a:cs typeface="David" panose="020E0502060401010101" pitchFamily="34" charset="-79"/>
              </a:rPr>
              <a:t>בהגנות</a:t>
            </a:r>
            <a:r>
              <a:rPr lang="he-IL" dirty="0">
                <a:latin typeface="David" panose="020E0502060401010101" pitchFamily="34" charset="-79"/>
                <a:cs typeface="David" panose="020E0502060401010101" pitchFamily="34" charset="-79"/>
              </a:rPr>
              <a:t> ובבקרות.</a:t>
            </a:r>
            <a:endParaRPr lang="en-US" dirty="0">
              <a:latin typeface="David" panose="020E0502060401010101" pitchFamily="34" charset="-79"/>
              <a:cs typeface="David" panose="020E0502060401010101" pitchFamily="34" charset="-79"/>
            </a:endParaRPr>
          </a:p>
          <a:p>
            <a:pPr lvl="3" algn="r" rtl="1"/>
            <a:r>
              <a:rPr lang="he-IL" dirty="0">
                <a:latin typeface="David" panose="020E0502060401010101" pitchFamily="34" charset="-79"/>
                <a:cs typeface="David" panose="020E0502060401010101" pitchFamily="34" charset="-79"/>
              </a:rPr>
              <a:t>עשה ואל תעשה במידע ובמערכות התומכות בו.</a:t>
            </a:r>
            <a:endParaRPr lang="en-US" dirty="0">
              <a:latin typeface="David" panose="020E0502060401010101" pitchFamily="34" charset="-79"/>
              <a:cs typeface="David" panose="020E0502060401010101" pitchFamily="34" charset="-79"/>
            </a:endParaRPr>
          </a:p>
          <a:p>
            <a:pPr lvl="3" algn="r" rtl="1"/>
            <a:r>
              <a:rPr lang="he-IL" dirty="0" err="1">
                <a:latin typeface="David" panose="020E0502060401010101" pitchFamily="34" charset="-79"/>
                <a:cs typeface="David" panose="020E0502060401010101" pitchFamily="34" charset="-79"/>
              </a:rPr>
              <a:t>שרותיות</a:t>
            </a:r>
            <a:r>
              <a:rPr lang="he-IL" dirty="0">
                <a:latin typeface="David" panose="020E0502060401010101" pitchFamily="34" charset="-79"/>
                <a:cs typeface="David" panose="020E0502060401010101" pitchFamily="34" charset="-79"/>
              </a:rPr>
              <a:t> ותקשורת עם הלקוח.</a:t>
            </a:r>
            <a:endParaRPr lang="en-US" dirty="0">
              <a:latin typeface="David" panose="020E0502060401010101" pitchFamily="34" charset="-79"/>
              <a:cs typeface="David" panose="020E0502060401010101" pitchFamily="34" charset="-79"/>
            </a:endParaRPr>
          </a:p>
          <a:p>
            <a:pPr marL="268288" lvl="2" indent="-268288" algn="r" rtl="1"/>
            <a:r>
              <a:rPr lang="he-IL" sz="2000" dirty="0">
                <a:latin typeface="David" panose="020E0502060401010101" pitchFamily="34" charset="-79"/>
                <a:cs typeface="David" panose="020E0502060401010101" pitchFamily="34" charset="-79"/>
              </a:rPr>
              <a:t>עובדים אשר עוסקים בתחום אבטחת מידע, יהיו בעלי הסמכות וכישורים ייעודיים לנושא.</a:t>
            </a:r>
            <a:endParaRPr lang="en-US" sz="2000" dirty="0">
              <a:latin typeface="David" panose="020E0502060401010101" pitchFamily="34" charset="-79"/>
              <a:cs typeface="David" panose="020E0502060401010101" pitchFamily="34" charset="-79"/>
            </a:endParaRPr>
          </a:p>
          <a:p>
            <a:pPr algn="r" rtl="1"/>
            <a:endParaRPr lang="en-US" sz="2000" dirty="0"/>
          </a:p>
        </p:txBody>
      </p:sp>
    </p:spTree>
    <p:extLst>
      <p:ext uri="{BB962C8B-B14F-4D97-AF65-F5344CB8AC3E}">
        <p14:creationId xmlns:p14="http://schemas.microsoft.com/office/powerpoint/2010/main" val="1397522748"/>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7485C-0DF5-43E6-9653-4FE81BB9390E}"/>
              </a:ext>
            </a:extLst>
          </p:cNvPr>
          <p:cNvSpPr>
            <a:spLocks noGrp="1"/>
          </p:cNvSpPr>
          <p:nvPr>
            <p:ph type="title"/>
          </p:nvPr>
        </p:nvSpPr>
        <p:spPr>
          <a:xfrm>
            <a:off x="609600" y="274638"/>
            <a:ext cx="11399520" cy="651954"/>
          </a:xfrm>
        </p:spPr>
        <p:txBody>
          <a:bodyPr>
            <a:normAutofit fontScale="90000"/>
          </a:bodyPr>
          <a:lstStyle/>
          <a:p>
            <a:pPr algn="r" rtl="1"/>
            <a:r>
              <a:rPr lang="he-IL" b="1" cap="small" dirty="0">
                <a:latin typeface="David" panose="020E0502060401010101" pitchFamily="34" charset="-79"/>
                <a:cs typeface="David" panose="020E0502060401010101" pitchFamily="34" charset="-79"/>
              </a:rPr>
              <a:t>אבטחת משאבי אנוש – בסיום העסקה</a:t>
            </a:r>
            <a:endParaRPr lang="en-US" dirty="0">
              <a:latin typeface="David" panose="020E0502060401010101" pitchFamily="34" charset="-79"/>
              <a:cs typeface="David" panose="020E0502060401010101" pitchFamily="34" charset="-79"/>
            </a:endParaRPr>
          </a:p>
        </p:txBody>
      </p:sp>
      <p:sp>
        <p:nvSpPr>
          <p:cNvPr id="3" name="Content Placeholder 2">
            <a:extLst>
              <a:ext uri="{FF2B5EF4-FFF2-40B4-BE49-F238E27FC236}">
                <a16:creationId xmlns:a16="http://schemas.microsoft.com/office/drawing/2014/main" id="{5A007C47-9C3B-492D-947A-BD02A5232CC6}"/>
              </a:ext>
            </a:extLst>
          </p:cNvPr>
          <p:cNvSpPr>
            <a:spLocks noGrp="1"/>
          </p:cNvSpPr>
          <p:nvPr>
            <p:ph idx="1"/>
          </p:nvPr>
        </p:nvSpPr>
        <p:spPr>
          <a:xfrm>
            <a:off x="329184" y="1304544"/>
            <a:ext cx="11728704" cy="5010911"/>
          </a:xfrm>
        </p:spPr>
        <p:txBody>
          <a:bodyPr>
            <a:normAutofit fontScale="92500" lnSpcReduction="10000"/>
          </a:bodyPr>
          <a:lstStyle/>
          <a:p>
            <a:pPr algn="r" rtl="1"/>
            <a:r>
              <a:rPr lang="he-IL" sz="2600" dirty="0">
                <a:latin typeface="David" panose="020E0502060401010101" pitchFamily="34" charset="-79"/>
                <a:cs typeface="David" panose="020E0502060401010101" pitchFamily="34" charset="-79"/>
              </a:rPr>
              <a:t>באחריות החברה להבטיח שעובדיה, עובדי חוזה או משתמשי צד ג' במערכות המידע יעזבו את הארגון או יחליפו תפקידים באופן מסודר ובטוח.</a:t>
            </a:r>
            <a:endParaRPr lang="en-US" sz="2600" dirty="0">
              <a:latin typeface="David" panose="020E0502060401010101" pitchFamily="34" charset="-79"/>
              <a:cs typeface="David" panose="020E0502060401010101" pitchFamily="34" charset="-79"/>
            </a:endParaRPr>
          </a:p>
          <a:p>
            <a:pPr lvl="2" algn="r" rtl="1"/>
            <a:r>
              <a:rPr lang="he-IL" sz="2600" dirty="0">
                <a:latin typeface="David" panose="020E0502060401010101" pitchFamily="34" charset="-79"/>
                <a:cs typeface="David" panose="020E0502060401010101" pitchFamily="34" charset="-79"/>
              </a:rPr>
              <a:t>בעת מעבר מתפקיד לתפקיד באחריות הצוות הניהולי של החברה לוודא כי מהימנותו ואמינותו של העובד אכן מתאימים לתפקיד החדש.</a:t>
            </a:r>
            <a:endParaRPr lang="en-US" sz="2600" dirty="0">
              <a:latin typeface="David" panose="020E0502060401010101" pitchFamily="34" charset="-79"/>
              <a:cs typeface="David" panose="020E0502060401010101" pitchFamily="34" charset="-79"/>
            </a:endParaRPr>
          </a:p>
          <a:p>
            <a:pPr lvl="2" algn="r" rtl="1"/>
            <a:r>
              <a:rPr lang="he-IL" sz="2600" dirty="0">
                <a:latin typeface="David" panose="020E0502060401010101" pitchFamily="34" charset="-79"/>
                <a:cs typeface="David" panose="020E0502060401010101" pitchFamily="34" charset="-79"/>
              </a:rPr>
              <a:t>בעת מעבר בין תפקידים יש לתת את הדעת להרשאות ולבקרות הגישה אשר היו לעובד בתפקיד הקודם מול ההרשאות החדשות המוקצות לו. כברירת מחדל, יחסמו ההרשאות של התפקיד הישן, ותפתחנה לעובד הרשאות חדשות התואמות את התפקיד החדש.</a:t>
            </a:r>
            <a:endParaRPr lang="en-US" sz="2600" dirty="0">
              <a:latin typeface="David" panose="020E0502060401010101" pitchFamily="34" charset="-79"/>
              <a:cs typeface="David" panose="020E0502060401010101" pitchFamily="34" charset="-79"/>
            </a:endParaRPr>
          </a:p>
          <a:p>
            <a:pPr lvl="2" algn="r" rtl="1"/>
            <a:r>
              <a:rPr lang="he-IL" sz="2600" dirty="0">
                <a:latin typeface="David" panose="020E0502060401010101" pitchFamily="34" charset="-79"/>
                <a:cs typeface="David" panose="020E0502060401010101" pitchFamily="34" charset="-79"/>
              </a:rPr>
              <a:t>עם עזיבת עובד את החברה, מסיבה כלשהיא, על הצוות הניהולי לוודא כי:</a:t>
            </a:r>
            <a:endParaRPr lang="en-US" sz="2600" dirty="0">
              <a:latin typeface="David" panose="020E0502060401010101" pitchFamily="34" charset="-79"/>
              <a:cs typeface="David" panose="020E0502060401010101" pitchFamily="34" charset="-79"/>
            </a:endParaRPr>
          </a:p>
          <a:p>
            <a:pPr lvl="3" algn="r" rtl="1"/>
            <a:r>
              <a:rPr lang="he-IL" sz="2600" dirty="0">
                <a:latin typeface="David" panose="020E0502060401010101" pitchFamily="34" charset="-79"/>
                <a:cs typeface="David" panose="020E0502060401010101" pitchFamily="34" charset="-79"/>
              </a:rPr>
              <a:t>נחסמו כל אפשרויות הגישה שלו למידע, למערכות התומכות ולנכסים מהחברה או מחוצה לה.</a:t>
            </a:r>
            <a:endParaRPr lang="en-US" sz="2600" dirty="0">
              <a:latin typeface="David" panose="020E0502060401010101" pitchFamily="34" charset="-79"/>
              <a:cs typeface="David" panose="020E0502060401010101" pitchFamily="34" charset="-79"/>
            </a:endParaRPr>
          </a:p>
          <a:p>
            <a:pPr lvl="3" algn="r" rtl="1"/>
            <a:r>
              <a:rPr lang="he-IL" sz="2600" dirty="0">
                <a:latin typeface="David" panose="020E0502060401010101" pitchFamily="34" charset="-79"/>
                <a:cs typeface="David" panose="020E0502060401010101" pitchFamily="34" charset="-79"/>
              </a:rPr>
              <a:t>העובד החזיר את כל הנכסים השייכים לחברה (ציוד, מידע וכדומה).</a:t>
            </a:r>
            <a:endParaRPr lang="en-US" sz="2600" dirty="0">
              <a:latin typeface="David" panose="020E0502060401010101" pitchFamily="34" charset="-79"/>
              <a:cs typeface="David" panose="020E0502060401010101" pitchFamily="34" charset="-79"/>
            </a:endParaRPr>
          </a:p>
          <a:p>
            <a:pPr lvl="3" algn="r" rtl="1"/>
            <a:r>
              <a:rPr lang="he-IL" sz="2600" dirty="0">
                <a:latin typeface="David" panose="020E0502060401010101" pitchFamily="34" charset="-79"/>
                <a:cs typeface="David" panose="020E0502060401010101" pitchFamily="34" charset="-79"/>
              </a:rPr>
              <a:t>העובד קיבל הדרכה בדבר מחויבותו למידע וחסיונו.</a:t>
            </a:r>
            <a:endParaRPr lang="en-US" sz="2600" dirty="0">
              <a:latin typeface="David" panose="020E0502060401010101" pitchFamily="34" charset="-79"/>
              <a:cs typeface="David" panose="020E0502060401010101" pitchFamily="34" charset="-79"/>
            </a:endParaRPr>
          </a:p>
          <a:p>
            <a:pPr lvl="2" algn="r" rtl="1"/>
            <a:r>
              <a:rPr lang="he-IL" sz="2600" dirty="0">
                <a:latin typeface="David" panose="020E0502060401010101" pitchFamily="34" charset="-79"/>
                <a:cs typeface="David" panose="020E0502060401010101" pitchFamily="34" charset="-79"/>
              </a:rPr>
              <a:t>באישור מנכ"ל החברה / מנהל אבטחת מידע, ניתן יהיה להעביר תוכן תיבת דואר אלקטרוני של עובד שעזב לעובד אחר.</a:t>
            </a:r>
            <a:endParaRPr lang="en-US" sz="2600" dirty="0">
              <a:latin typeface="David" panose="020E0502060401010101" pitchFamily="34" charset="-79"/>
              <a:cs typeface="David" panose="020E0502060401010101" pitchFamily="34" charset="-79"/>
            </a:endParaRPr>
          </a:p>
          <a:p>
            <a:pPr algn="r" rtl="1"/>
            <a:endParaRPr lang="en-US" dirty="0"/>
          </a:p>
        </p:txBody>
      </p:sp>
    </p:spTree>
    <p:extLst>
      <p:ext uri="{BB962C8B-B14F-4D97-AF65-F5344CB8AC3E}">
        <p14:creationId xmlns:p14="http://schemas.microsoft.com/office/powerpoint/2010/main" val="122060400"/>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148</TotalTime>
  <Words>2979</Words>
  <Application>Microsoft Office PowerPoint</Application>
  <PresentationFormat>Widescreen</PresentationFormat>
  <Paragraphs>213</Paragraphs>
  <Slides>38</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4" baseType="lpstr">
      <vt:lpstr>Arial</vt:lpstr>
      <vt:lpstr>Calibri</vt:lpstr>
      <vt:lpstr>Calibri Light</vt:lpstr>
      <vt:lpstr>David</vt:lpstr>
      <vt:lpstr>Office Theme</vt:lpstr>
      <vt:lpstr>Document</vt:lpstr>
      <vt:lpstr>מדיניות אבטחת מידע</vt:lpstr>
      <vt:lpstr>הצהרת מדיניות אבטחת מידע</vt:lpstr>
      <vt:lpstr>חמשת מעגלי האבטחה</vt:lpstr>
      <vt:lpstr>פעילות הארגון</vt:lpstr>
      <vt:lpstr>ארגון אבטחת המידע – בעלי תפקידים</vt:lpstr>
      <vt:lpstr>עבודה מרחוק ושימוש בהתקנים ניידים</vt:lpstr>
      <vt:lpstr>אבטחת משאבי אנוש – לפני העסקה</vt:lpstr>
      <vt:lpstr>אבטחת משאבי אנוש – במהלך העסקה</vt:lpstr>
      <vt:lpstr>אבטחת משאבי אנוש – בסיום העסקה</vt:lpstr>
      <vt:lpstr> ממשק עסקי &amp; שירותי גורם צד ג' – אבטחה</vt:lpstr>
      <vt:lpstr>סיווג מידע</vt:lpstr>
      <vt:lpstr>רמת אבטחת מידע</vt:lpstr>
      <vt:lpstr>ניהול וסיווג סיכונים</vt:lpstr>
      <vt:lpstr>אבטחה פיזית</vt:lpstr>
      <vt:lpstr>טיפול במצעים</vt:lpstr>
      <vt:lpstr>אבטחת ציוד</vt:lpstr>
      <vt:lpstr>בקרת תיעוד</vt:lpstr>
      <vt:lpstr>אבטחת רשומות </vt:lpstr>
      <vt:lpstr>אבטחת המחשוב והתקשורת  (אבטחה לוגית)</vt:lpstr>
      <vt:lpstr>אבטחת התקשורת</vt:lpstr>
      <vt:lpstr>מהימנות עובדים</vt:lpstr>
      <vt:lpstr>אבטחת ממשק עסקי</vt:lpstr>
      <vt:lpstr>מידור מידע והרשאות גישה</vt:lpstr>
      <vt:lpstr>אחריות אישית לאבטחת המידע</vt:lpstr>
      <vt:lpstr>איסור שינוי בלתי מבוקר</vt:lpstr>
      <vt:lpstr>בקרת שינויים ותחזוקה שוטפת</vt:lpstr>
      <vt:lpstr>גיבויים</vt:lpstr>
      <vt:lpstr>התגוננות מפני תוכנות זדוניות</vt:lpstr>
      <vt:lpstr>הצפנות</vt:lpstr>
      <vt:lpstr>יחסי ספקי מיקור חוץ</vt:lpstr>
      <vt:lpstr>בקרה וכלי בקרה</vt:lpstr>
      <vt:lpstr>נתיב בקרות</vt:lpstr>
      <vt:lpstr>ניהול המשכיות עסקית  BCP</vt:lpstr>
      <vt:lpstr>הדרכה והטמעה</vt:lpstr>
      <vt:lpstr>תכנית עבודה ותקציב</vt:lpstr>
      <vt:lpstr>טיפול בחריגים</vt:lpstr>
      <vt:lpstr>התאמה</vt:lpstr>
      <vt:lpstr>רשימת נהלי אבטחת מידע</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מדיניות אבטחת מידע</dc:title>
  <dc:creator>Boris Kogan</dc:creator>
  <cp:lastModifiedBy>Boris Kogan</cp:lastModifiedBy>
  <cp:revision>26</cp:revision>
  <dcterms:created xsi:type="dcterms:W3CDTF">2019-03-06T09:26:21Z</dcterms:created>
  <dcterms:modified xsi:type="dcterms:W3CDTF">2019-05-19T12:53:04Z</dcterms:modified>
</cp:coreProperties>
</file>