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3" r:id="rId1"/>
  </p:sldMasterIdLst>
  <p:notesMasterIdLst>
    <p:notesMasterId r:id="rId11"/>
  </p:notesMasterIdLst>
  <p:handoutMasterIdLst>
    <p:handoutMasterId r:id="rId12"/>
  </p:handoutMasterIdLst>
  <p:sldIdLst>
    <p:sldId id="256" r:id="rId2"/>
    <p:sldId id="431" r:id="rId3"/>
    <p:sldId id="430" r:id="rId4"/>
    <p:sldId id="438" r:id="rId5"/>
    <p:sldId id="432" r:id="rId6"/>
    <p:sldId id="434" r:id="rId7"/>
    <p:sldId id="433" r:id="rId8"/>
    <p:sldId id="435" r:id="rId9"/>
    <p:sldId id="436" r:id="rId10"/>
  </p:sldIdLst>
  <p:sldSz cx="9144000" cy="6858000" type="screen4x3"/>
  <p:notesSz cx="6797675" cy="9928225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 Unicode MS" pitchFamily="34" charset="-128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 Unicode MS" pitchFamily="34" charset="-128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 Unicode MS" pitchFamily="34" charset="-128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 Unicode MS" pitchFamily="34" charset="-128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 Unicode MS" pitchFamily="34" charset="-128"/>
        <a:ea typeface="+mn-ea"/>
        <a:cs typeface="Arial" pitchFamily="34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 Unicode MS" pitchFamily="34" charset="-128"/>
        <a:ea typeface="+mn-ea"/>
        <a:cs typeface="Arial" pitchFamily="34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 Unicode MS" pitchFamily="34" charset="-128"/>
        <a:ea typeface="+mn-ea"/>
        <a:cs typeface="Arial" pitchFamily="34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 Unicode MS" pitchFamily="34" charset="-128"/>
        <a:ea typeface="+mn-ea"/>
        <a:cs typeface="Arial" pitchFamily="34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 Unicode MS" pitchFamily="34" charset="-128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רוני כהן גינת" initials="רכג" lastIdx="1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9A7"/>
    <a:srgbClr val="006600"/>
    <a:srgbClr val="06AA0A"/>
    <a:srgbClr val="3333FF"/>
    <a:srgbClr val="009900"/>
    <a:srgbClr val="333399"/>
    <a:srgbClr val="990099"/>
    <a:srgbClr val="FFFF00"/>
    <a:srgbClr val="FF330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830" autoAdjust="0"/>
    <p:restoredTop sz="89822" autoAdjust="0"/>
  </p:normalViewPr>
  <p:slideViewPr>
    <p:cSldViewPr snapToGrid="0">
      <p:cViewPr>
        <p:scale>
          <a:sx n="75" d="100"/>
          <a:sy n="75" d="100"/>
        </p:scale>
        <p:origin x="-1908" y="-8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14" y="3572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2142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MOE_SRV1\A_AVIR$\Takziv\2010-2011%20&#1488;&#1490;&#1507;%20&#1488;&#1497;&#1499;&#1493;&#1514;%20&#1488;&#1493;&#1493;&#1497;&#1512;%20&#1493;&#1513;&#1497;&#1504;&#1493;&#1497;%20&#1488;&#1511;&#1500;&#1497;&#1501;\&#1513;&#1497;&#1504;&#1493;&#1497;%20&#1488;&#1511;&#1500;&#1497;&#1501;\&#1492;&#1508;&#1495;&#1514;&#1514;%20&#1508;&#1500;&#1497;&#1496;&#1493;&#1514;%20&#1490;&#1494;&#1497;%20&#1495;&#1502;&#1502;&#1492;\&#1502;&#1506;&#1512;&#1498;%20&#1500;&#1488;&#1493;&#1502;&#1497;%20&#1500;&#1504;&#1497;&#1492;&#1493;&#1500;%20&#1508;&#1500;&#1497;&#1496;&#1493;&#1514;\&#1491;&#1493;&#1495;%20&#1500;&#1502;&#1502;&#1513;&#1500;&#1492;%202013\&#1496;&#1489;&#1500;&#1488;&#1493;&#1514;%20&#1493;&#1504;&#1514;&#1493;&#1504;&#1497;&#1501;%20&#1500;&#1491;&#1493;&#1495;%20&#1504;&#1497;&#1496;&#1493;&#151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1506703801124816E-2"/>
          <c:y val="0.13949250962119067"/>
          <c:w val="0.41290042776496133"/>
          <c:h val="0.7861403399916160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'תחזית פליטות'!$V$27</c:f>
              <c:strCache>
                <c:ptCount val="1"/>
                <c:pt idx="0">
                  <c:v>הפחתה מאנרגיות מתחדשות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he-I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יעד הפחתה</c:v>
              </c:pt>
            </c:strLit>
          </c:cat>
          <c:val>
            <c:numRef>
              <c:f>'תחזית פליטות'!$W$27</c:f>
              <c:numCache>
                <c:formatCode>_(* #,##0.00_);_(* \(#,##0.00\);_(* "-"??_);_(@_)</c:formatCode>
                <c:ptCount val="1"/>
                <c:pt idx="0">
                  <c:v>1.7959918879999999</c:v>
                </c:pt>
              </c:numCache>
            </c:numRef>
          </c:val>
        </c:ser>
        <c:ser>
          <c:idx val="1"/>
          <c:order val="1"/>
          <c:tx>
            <c:strRef>
              <c:f>'תחזית פליטות'!$V$28</c:f>
              <c:strCache>
                <c:ptCount val="1"/>
                <c:pt idx="0">
                  <c:v>הפחתה מתוכנית המענקים (כולל צ'ילרים)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</c:spPr>
          </c:dPt>
          <c:dLbls>
            <c:dLbl>
              <c:idx val="0"/>
              <c:layout>
                <c:manualLayout>
                  <c:x val="0.16326201060582857"/>
                  <c:y val="-3.338372435663386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he-I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יעד הפחתה</c:v>
              </c:pt>
            </c:strLit>
          </c:cat>
          <c:val>
            <c:numRef>
              <c:f>'תחזית פליטות'!$W$28</c:f>
              <c:numCache>
                <c:formatCode>_(* #,##0.00_);_(* \(#,##0.00\);_(* "-"??_);_(@_)</c:formatCode>
                <c:ptCount val="1"/>
                <c:pt idx="0">
                  <c:v>0.48062320000000003</c:v>
                </c:pt>
              </c:numCache>
            </c:numRef>
          </c:val>
        </c:ser>
        <c:ser>
          <c:idx val="2"/>
          <c:order val="2"/>
          <c:tx>
            <c:strRef>
              <c:f>'תחזית פליטות'!$V$29</c:f>
              <c:strCache>
                <c:ptCount val="1"/>
                <c:pt idx="0">
                  <c:v>הפחתת צריכת חשמל במגזר הביתי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-0.14321206447394744"/>
                  <c:y val="-6.676744871326772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he-I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יעד הפחתה</c:v>
              </c:pt>
            </c:strLit>
          </c:cat>
          <c:val>
            <c:numRef>
              <c:f>'תחזית פליטות'!$W$29</c:f>
              <c:numCache>
                <c:formatCode>_(* #,##0.00_);_(* \(#,##0.00\);_(* "-"??_);_(@_)</c:formatCode>
                <c:ptCount val="1"/>
                <c:pt idx="0">
                  <c:v>0.18884206645919999</c:v>
                </c:pt>
              </c:numCache>
            </c:numRef>
          </c:val>
        </c:ser>
        <c:ser>
          <c:idx val="3"/>
          <c:order val="3"/>
          <c:tx>
            <c:strRef>
              <c:f>'תחזית פליטות'!$V$30</c:f>
              <c:strCache>
                <c:ptCount val="1"/>
                <c:pt idx="0">
                  <c:v>הפחתת פליטות כתוצאה מכניסת הגז הטבעי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he-I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יעד הפחתה</c:v>
              </c:pt>
            </c:strLit>
          </c:cat>
          <c:val>
            <c:numRef>
              <c:f>'תחזית פליטות'!$W$30</c:f>
              <c:numCache>
                <c:formatCode>_(* #,##0.00_);_(* \(#,##0.00\);_(* "-"??_);_(@_)</c:formatCode>
                <c:ptCount val="1"/>
                <c:pt idx="0">
                  <c:v>6.5995050000000006</c:v>
                </c:pt>
              </c:numCache>
            </c:numRef>
          </c:val>
        </c:ser>
        <c:ser>
          <c:idx val="4"/>
          <c:order val="4"/>
          <c:tx>
            <c:strRef>
              <c:f>'תחזית פליטות'!$V$31</c:f>
              <c:strCache>
                <c:ptCount val="1"/>
                <c:pt idx="0">
                  <c:v>השלמה נדרשת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dk1"/>
              </a:solidFill>
              <a:prstDash val="solid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</a:ln>
              <a:effectLst/>
            </c:spPr>
          </c:dPt>
          <c:dLbls>
            <c:txPr>
              <a:bodyPr/>
              <a:lstStyle/>
              <a:p>
                <a:pPr>
                  <a:defRPr sz="1600"/>
                </a:pPr>
                <a:endParaRPr lang="he-I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יעד הפחתה</c:v>
              </c:pt>
            </c:strLit>
          </c:cat>
          <c:val>
            <c:numRef>
              <c:f>'תחזית פליטות'!$W$31</c:f>
              <c:numCache>
                <c:formatCode>_(* #,##0.00_);_(* \(#,##0.00\);_(* "-"??_);_(@_)</c:formatCode>
                <c:ptCount val="1"/>
                <c:pt idx="0">
                  <c:v>12.735037845540802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7766784"/>
        <c:axId val="137768320"/>
      </c:barChart>
      <c:catAx>
        <c:axId val="137766784"/>
        <c:scaling>
          <c:orientation val="maxMin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he-IL"/>
          </a:p>
        </c:txPr>
        <c:crossAx val="137768320"/>
        <c:crosses val="autoZero"/>
        <c:auto val="1"/>
        <c:lblAlgn val="ctr"/>
        <c:lblOffset val="100"/>
        <c:noMultiLvlLbl val="0"/>
      </c:catAx>
      <c:valAx>
        <c:axId val="137768320"/>
        <c:scaling>
          <c:orientation val="minMax"/>
          <c:max val="22"/>
          <c:min val="0"/>
        </c:scaling>
        <c:delete val="0"/>
        <c:axPos val="r"/>
        <c:majorGridlines/>
        <c:minorGridlines/>
        <c:title>
          <c:tx>
            <c:rich>
              <a:bodyPr/>
              <a:lstStyle/>
              <a:p>
                <a:pPr>
                  <a:defRPr sz="1600" b="1"/>
                </a:pPr>
                <a:r>
                  <a:rPr lang="he-IL" sz="1600" b="1"/>
                  <a:t>מיליון </a:t>
                </a:r>
                <a:r>
                  <a:rPr lang="en-US" sz="1600" b="1"/>
                  <a:t>tCO2e</a:t>
                </a:r>
                <a:endParaRPr lang="he-IL" sz="1600" b="1"/>
              </a:p>
            </c:rich>
          </c:tx>
          <c:layout/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he-IL"/>
          </a:p>
        </c:txPr>
        <c:crossAx val="137766784"/>
        <c:crosses val="autoZero"/>
        <c:crossBetween val="between"/>
        <c:minorUnit val="1"/>
      </c:valAx>
    </c:plotArea>
    <c:legend>
      <c:legendPos val="r"/>
      <c:layout>
        <c:manualLayout>
          <c:xMode val="edge"/>
          <c:yMode val="edge"/>
          <c:x val="0.55290107236166408"/>
          <c:y val="8.359169295808902E-2"/>
          <c:w val="0.44709892763833597"/>
          <c:h val="0.73206216754274378"/>
        </c:manualLayout>
      </c:layout>
      <c:overlay val="0"/>
      <c:txPr>
        <a:bodyPr/>
        <a:lstStyle/>
        <a:p>
          <a:pPr rtl="1">
            <a:defRPr sz="1800"/>
          </a:pPr>
          <a:endParaRPr lang="he-IL"/>
        </a:p>
      </c:txPr>
    </c:legend>
    <c:plotVisOnly val="1"/>
    <c:dispBlanksAs val="gap"/>
    <c:showDLblsOverMax val="0"/>
  </c:chart>
  <c:spPr>
    <a:solidFill>
      <a:schemeClr val="accent3"/>
    </a:soli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he-IL" sz="1800"/>
              <a:t>ניתוח העמידה ביעד התייעלות אנרגטית לפי תרחישים שונים 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754450693663292"/>
          <c:y val="0.12240458224178413"/>
          <c:w val="0.87150311211098608"/>
          <c:h val="0.62287643348407407"/>
        </c:manualLayout>
      </c:layout>
      <c:lineChart>
        <c:grouping val="standard"/>
        <c:varyColors val="0"/>
        <c:ser>
          <c:idx val="0"/>
          <c:order val="0"/>
          <c:tx>
            <c:strRef>
              <c:f>'עמידה ביעד התייעלות אנרגטית'!$L$1</c:f>
              <c:strCache>
                <c:ptCount val="1"/>
                <c:pt idx="0">
                  <c:v>ביקוש לחשמל לפי תרחיש עסקים כרגיל</c:v>
                </c:pt>
              </c:strCache>
            </c:strRef>
          </c:tx>
          <c:cat>
            <c:numRef>
              <c:f>'עמידה ביעד התייעלות אנרגטית'!$K$3:$K$13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'עמידה ביעד התייעלות אנרגטית'!$L$3:$L$13</c:f>
              <c:numCache>
                <c:formatCode>_ * #,##0_ ;_ * \-#,##0_ ;_ * "-"??_ ;_ @_ </c:formatCode>
                <c:ptCount val="11"/>
                <c:pt idx="0">
                  <c:v>52</c:v>
                </c:pt>
                <c:pt idx="1">
                  <c:v>53.1</c:v>
                </c:pt>
                <c:pt idx="2">
                  <c:v>57.9</c:v>
                </c:pt>
                <c:pt idx="3">
                  <c:v>61.6</c:v>
                </c:pt>
                <c:pt idx="4">
                  <c:v>65.2</c:v>
                </c:pt>
                <c:pt idx="5">
                  <c:v>67</c:v>
                </c:pt>
                <c:pt idx="6">
                  <c:v>68.3</c:v>
                </c:pt>
                <c:pt idx="7">
                  <c:v>70.599999999999994</c:v>
                </c:pt>
                <c:pt idx="8">
                  <c:v>73.099999999999994</c:v>
                </c:pt>
                <c:pt idx="9">
                  <c:v>75.599999999999994</c:v>
                </c:pt>
                <c:pt idx="10">
                  <c:v>78.5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'עמידה ביעד התייעלות אנרגטית'!$O$1</c:f>
              <c:strCache>
                <c:ptCount val="1"/>
                <c:pt idx="0">
                  <c:v>היקף ביקוש לחשמל בעקבות פעולות ההפחתה</c:v>
                </c:pt>
              </c:strCache>
            </c:strRef>
          </c:tx>
          <c:cat>
            <c:numRef>
              <c:f>'עמידה ביעד התייעלות אנרגטית'!$K$3:$K$13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'עמידה ביעד התייעלות אנרגטית'!$O$3:$O$13</c:f>
              <c:numCache>
                <c:formatCode>_ * #,##0_ ;_ * \-#,##0_ ;_ * "-"??_ ;_ @_ </c:formatCode>
                <c:ptCount val="11"/>
                <c:pt idx="0">
                  <c:v>52</c:v>
                </c:pt>
                <c:pt idx="1">
                  <c:v>53.1</c:v>
                </c:pt>
                <c:pt idx="2">
                  <c:v>57.404886960799999</c:v>
                </c:pt>
                <c:pt idx="3">
                  <c:v>61.104886960800002</c:v>
                </c:pt>
                <c:pt idx="4">
                  <c:v>64.70488696080001</c:v>
                </c:pt>
                <c:pt idx="5">
                  <c:v>66.504886960800008</c:v>
                </c:pt>
                <c:pt idx="6">
                  <c:v>67.804886960800005</c:v>
                </c:pt>
                <c:pt idx="7">
                  <c:v>70.104886960800002</c:v>
                </c:pt>
                <c:pt idx="8">
                  <c:v>72.604886960800002</c:v>
                </c:pt>
                <c:pt idx="9">
                  <c:v>75.104886960800002</c:v>
                </c:pt>
                <c:pt idx="10">
                  <c:v>78.004886960800008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'עמידה ביעד התייעלות אנרגטית'!$P$1</c:f>
              <c:strCache>
                <c:ptCount val="1"/>
                <c:pt idx="0">
                  <c:v>ביקוש לחשמל לפי תרחיש יעד (20% הפחתה)</c:v>
                </c:pt>
              </c:strCache>
            </c:strRef>
          </c:tx>
          <c:spPr>
            <a:ln w="47625">
              <a:solidFill>
                <a:srgbClr val="002060"/>
              </a:solidFill>
            </a:ln>
          </c:spPr>
          <c:marker>
            <c:spPr>
              <a:solidFill>
                <a:srgbClr val="002060"/>
              </a:solidFill>
              <a:ln>
                <a:solidFill>
                  <a:srgbClr val="002060"/>
                </a:solidFill>
              </a:ln>
            </c:spPr>
          </c:marker>
          <c:cat>
            <c:numRef>
              <c:f>'עמידה ביעד התייעלות אנרגטית'!$K$3:$K$13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'עמידה ביעד התייעלות אנרגטית'!$P$3:$P$13</c:f>
              <c:numCache>
                <c:formatCode>_ * #,##0_ ;_ * \-#,##0_ ;_ * "-"??_ ;_ @_ </c:formatCode>
                <c:ptCount val="11"/>
                <c:pt idx="0">
                  <c:v>52</c:v>
                </c:pt>
                <c:pt idx="1">
                  <c:v>53.08</c:v>
                </c:pt>
                <c:pt idx="2">
                  <c:v>54.16</c:v>
                </c:pt>
                <c:pt idx="3">
                  <c:v>55.239999999999995</c:v>
                </c:pt>
                <c:pt idx="4">
                  <c:v>56.319999999999993</c:v>
                </c:pt>
                <c:pt idx="5">
                  <c:v>57.399999999999991</c:v>
                </c:pt>
                <c:pt idx="6">
                  <c:v>58.47999999999999</c:v>
                </c:pt>
                <c:pt idx="7">
                  <c:v>59.559999999999988</c:v>
                </c:pt>
                <c:pt idx="8">
                  <c:v>60.639999999999986</c:v>
                </c:pt>
                <c:pt idx="9">
                  <c:v>61.719999999999985</c:v>
                </c:pt>
                <c:pt idx="10">
                  <c:v>62.800000000000004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611776"/>
        <c:axId val="37613952"/>
      </c:lineChart>
      <c:catAx>
        <c:axId val="3761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500" b="1"/>
            </a:pPr>
            <a:endParaRPr lang="he-IL"/>
          </a:p>
        </c:txPr>
        <c:crossAx val="37613952"/>
        <c:crosses val="autoZero"/>
        <c:auto val="1"/>
        <c:lblAlgn val="ctr"/>
        <c:lblOffset val="100"/>
        <c:noMultiLvlLbl val="0"/>
      </c:catAx>
      <c:valAx>
        <c:axId val="37613952"/>
        <c:scaling>
          <c:orientation val="minMax"/>
          <c:min val="5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he-IL" sz="1400"/>
                  <a:t>מיליארד קוט"ש</a:t>
                </a:r>
              </a:p>
            </c:rich>
          </c:tx>
          <c:layout/>
          <c:overlay val="0"/>
        </c:title>
        <c:numFmt formatCode="_ * #,##0_ ;_ * \-#,##0_ ;_ * &quot;-&quot;??_ ;_ @_ 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600" b="1"/>
            </a:pPr>
            <a:endParaRPr lang="he-IL"/>
          </a:p>
        </c:txPr>
        <c:crossAx val="376117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1571428571428571"/>
          <c:y val="0.82122594502366797"/>
          <c:w val="0.88055875704811348"/>
          <c:h val="0.16079652264508482"/>
        </c:manualLayout>
      </c:layout>
      <c:overlay val="0"/>
      <c:txPr>
        <a:bodyPr/>
        <a:lstStyle/>
        <a:p>
          <a:pPr>
            <a:defRPr sz="1400"/>
          </a:pPr>
          <a:endParaRPr lang="he-IL"/>
        </a:p>
      </c:txPr>
    </c:legend>
    <c:plotVisOnly val="1"/>
    <c:dispBlanksAs val="gap"/>
    <c:showDLblsOverMax val="0"/>
  </c:chart>
  <c:txPr>
    <a:bodyPr/>
    <a:lstStyle/>
    <a:p>
      <a:pPr>
        <a:defRPr sz="1200"/>
      </a:pPr>
      <a:endParaRPr lang="he-IL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Verdana" pitchFamily="34" charset="0"/>
              </a:defRPr>
            </a:lvl1pPr>
          </a:lstStyle>
          <a:p>
            <a:pPr>
              <a:defRPr/>
            </a:pPr>
            <a:fld id="{F324CA5C-DEE2-4614-B992-3DFDCBA1E456}" type="datetimeFigureOut">
              <a:rPr lang="he-IL"/>
              <a:pPr>
                <a:defRPr/>
              </a:pPr>
              <a:t>ט"ו/תמוז/תשע"ד</a:t>
            </a:fld>
            <a:endParaRPr lang="en-US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Verdana" pitchFamily="34" charset="0"/>
              </a:defRPr>
            </a:lvl1pPr>
          </a:lstStyle>
          <a:p>
            <a:pPr>
              <a:defRPr/>
            </a:pPr>
            <a:fld id="{6E252923-6A17-4EFE-8E9A-35C03868F41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654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334C6E27-46D2-430D-861A-84265A22F075}" type="datetimeFigureOut">
              <a:rPr lang="he-IL"/>
              <a:pPr>
                <a:defRPr/>
              </a:pPr>
              <a:t>ט"ו/תמוז/תשע"ד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he-IL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51275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4C9A848A-C79C-402D-8328-83D846A7224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837486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24E37-A393-4151-AB2C-75F30E9FC7D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63310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EDEF4-75BC-481B-B951-E6B06B612AE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3501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2B830-C032-426C-8E16-294A75F347F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45178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1F612-37EE-4A61-BC43-BD756F43983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7292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043EE-4DF2-40A3-BCD5-FCFB3577F65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757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2AC9B-B14F-4409-9A45-9D78DC92C90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15576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55583-6177-403D-BA4D-C1079EAF6EF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07769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CAD44-A6B8-43F6-AE28-A5EF3F64282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2801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54FEA-BC0B-4724-9A17-AB7DE1E049B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64660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0AD5E-1CD5-4BC6-A8DC-5117405D4AA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66030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80F34-20A9-41A4-9C1D-B8B6AEF2994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2205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0" y="0"/>
            <a:ext cx="9144000" cy="707886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  <p:pic>
        <p:nvPicPr>
          <p:cNvPr id="1029" name="Picture 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293922"/>
            <a:ext cx="1743863" cy="564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rtl="0">
              <a:defRPr sz="1200">
                <a:solidFill>
                  <a:srgbClr val="898989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576780C5-497D-4469-BCEE-E1B97C2D443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612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2893BE-4F57-4A4B-B0EE-91B92DE9F4CA}" type="slidenum">
              <a:rPr lang="he-IL"/>
              <a:pPr>
                <a:defRPr/>
              </a:pPr>
              <a:t>1</a:t>
            </a:fld>
            <a:endParaRPr lang="en-US"/>
          </a:p>
        </p:txBody>
      </p:sp>
      <p:sp>
        <p:nvSpPr>
          <p:cNvPr id="3075" name="Rectangle 17"/>
          <p:cNvSpPr>
            <a:spLocks noChangeArrowheads="1"/>
          </p:cNvSpPr>
          <p:nvPr/>
        </p:nvSpPr>
        <p:spPr bwMode="auto">
          <a:xfrm>
            <a:off x="1" y="1208663"/>
            <a:ext cx="9144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he-IL" sz="5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יישום החלטות הממשלה בתחומים התייעלות אנרגטית והפחתת גזי חממה – </a:t>
            </a:r>
            <a:r>
              <a:rPr lang="he-IL" sz="3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דוח מעקב</a:t>
            </a:r>
            <a:endParaRPr lang="en-US" sz="3800" dirty="0">
              <a:solidFill>
                <a:schemeClr val="tx2">
                  <a:lumMod val="50000"/>
                </a:schemeClr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0" y="1118240"/>
            <a:ext cx="9144000" cy="5739759"/>
          </a:xfrm>
        </p:spPr>
        <p:txBody>
          <a:bodyPr/>
          <a:lstStyle/>
          <a:p>
            <a:pPr marL="0" indent="0" algn="ctr">
              <a:spcAft>
                <a:spcPts val="1800"/>
              </a:spcAft>
              <a:buNone/>
            </a:pPr>
            <a:r>
              <a:rPr lang="he-IL" b="1" dirty="0" smtClean="0"/>
              <a:t>ממשלת ישראל החליטה על יעדים לאומיים להתייעלות אנרגטית, הפחתת גזי חממה וצמיחה ירוקה</a:t>
            </a:r>
          </a:p>
          <a:p>
            <a:pPr>
              <a:spcAft>
                <a:spcPts val="1800"/>
              </a:spcAft>
            </a:pPr>
            <a:r>
              <a:rPr lang="he-IL" sz="2400" dirty="0" smtClean="0"/>
              <a:t>יעד לאומי להפחתה של 20% בצריכת החשמל ביחס ל-</a:t>
            </a:r>
            <a:r>
              <a:rPr lang="en-US" sz="2400" dirty="0" smtClean="0"/>
              <a:t>BAU</a:t>
            </a:r>
            <a:r>
              <a:rPr lang="he-IL" sz="2400" dirty="0" smtClean="0"/>
              <a:t> עד 2020  (החלטה 4095)</a:t>
            </a:r>
          </a:p>
          <a:p>
            <a:pPr>
              <a:spcAft>
                <a:spcPts val="1800"/>
              </a:spcAft>
            </a:pPr>
            <a:r>
              <a:rPr lang="he-IL" sz="2400" dirty="0" smtClean="0"/>
              <a:t>יעד לאומי להפחתה </a:t>
            </a:r>
            <a:r>
              <a:rPr lang="he-IL" sz="2400" dirty="0"/>
              <a:t>של 20% </a:t>
            </a:r>
            <a:r>
              <a:rPr lang="he-IL" sz="2400" dirty="0" smtClean="0"/>
              <a:t>בפליטות </a:t>
            </a:r>
            <a:r>
              <a:rPr lang="he-IL" sz="2400" dirty="0" err="1" smtClean="0"/>
              <a:t>גז"ח</a:t>
            </a:r>
            <a:r>
              <a:rPr lang="he-IL" sz="2400" dirty="0" smtClean="0"/>
              <a:t> </a:t>
            </a:r>
            <a:r>
              <a:rPr lang="he-IL" sz="2400" dirty="0"/>
              <a:t>ביחס </a:t>
            </a:r>
            <a:r>
              <a:rPr lang="he-IL" sz="2400" dirty="0" smtClean="0"/>
              <a:t>ל-</a:t>
            </a:r>
            <a:r>
              <a:rPr lang="en-US" sz="2400" dirty="0" smtClean="0"/>
              <a:t>BAU</a:t>
            </a:r>
            <a:r>
              <a:rPr lang="he-IL" sz="2400" dirty="0" smtClean="0"/>
              <a:t> עד 2020 (הצהרת הנשיא ב-2009)</a:t>
            </a:r>
          </a:p>
          <a:p>
            <a:pPr>
              <a:spcAft>
                <a:spcPts val="1800"/>
              </a:spcAft>
            </a:pPr>
            <a:r>
              <a:rPr lang="he-IL" sz="2400" dirty="0" smtClean="0"/>
              <a:t>יעד לאומי לייצור 10</a:t>
            </a:r>
            <a:r>
              <a:rPr lang="he-IL" sz="2400" dirty="0"/>
              <a:t>% </a:t>
            </a:r>
            <a:r>
              <a:rPr lang="he-IL" sz="2400" dirty="0" smtClean="0"/>
              <a:t>מהחשמל באמצעות </a:t>
            </a:r>
            <a:r>
              <a:rPr lang="he-IL" sz="2400" dirty="0"/>
              <a:t>אנרגיות </a:t>
            </a:r>
            <a:r>
              <a:rPr lang="he-IL" sz="2400" dirty="0" smtClean="0"/>
              <a:t>מתחדשות עד 2020 (החלטה 4450)</a:t>
            </a:r>
          </a:p>
          <a:p>
            <a:pPr>
              <a:spcAft>
                <a:spcPts val="1800"/>
              </a:spcAft>
            </a:pPr>
            <a:r>
              <a:rPr lang="he-IL" sz="2400" dirty="0" smtClean="0"/>
              <a:t>החלטת ממשלה לקידום צמיחה ירוקה (החלטה 3768)</a:t>
            </a:r>
          </a:p>
          <a:p>
            <a:pPr>
              <a:spcAft>
                <a:spcPts val="1800"/>
              </a:spcAft>
            </a:pPr>
            <a:r>
              <a:rPr lang="he-IL" sz="2400" dirty="0" smtClean="0"/>
              <a:t>התוכנית </a:t>
            </a:r>
            <a:r>
              <a:rPr lang="he-IL" sz="2400" dirty="0"/>
              <a:t>הלאומית להפחתת פליטות גזי חממה (החלטה 2508)</a:t>
            </a:r>
          </a:p>
          <a:p>
            <a:pPr>
              <a:spcAft>
                <a:spcPts val="1800"/>
              </a:spcAft>
            </a:pPr>
            <a:endParaRPr lang="he-IL" sz="2400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26F65-8D69-4387-A6C5-D951B7E49FD4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מלבן 5"/>
          <p:cNvSpPr/>
          <p:nvPr/>
        </p:nvSpPr>
        <p:spPr>
          <a:xfrm>
            <a:off x="95534" y="-82446"/>
            <a:ext cx="8898341" cy="693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 defTabSz="1330325">
              <a:lnSpc>
                <a:spcPct val="105000"/>
              </a:lnSpc>
              <a:buNone/>
              <a:tabLst>
                <a:tab pos="5830888" algn="l"/>
              </a:tabLst>
              <a:defRPr/>
            </a:pPr>
            <a:r>
              <a:rPr lang="he-IL" sz="4000" u="sng" dirty="0" smtClean="0">
                <a:latin typeface="Arial" pitchFamily="34" charset="0"/>
              </a:rPr>
              <a:t>רקע</a:t>
            </a:r>
            <a:endParaRPr lang="he-IL" sz="4000" u="sng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9792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0" y="1118240"/>
            <a:ext cx="9144000" cy="5739759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he-IL" sz="2400" dirty="0" smtClean="0"/>
              <a:t>בהחלטת הממשלה לגיבוש התכנית הלאומית להפחתת פליטות </a:t>
            </a:r>
            <a:r>
              <a:rPr lang="he-IL" sz="2400" dirty="0" err="1" smtClean="0"/>
              <a:t>גז"ח</a:t>
            </a:r>
            <a:r>
              <a:rPr lang="he-IL" sz="2400" dirty="0" smtClean="0"/>
              <a:t> (2508) </a:t>
            </a:r>
            <a:r>
              <a:rPr lang="he-IL" sz="2400" dirty="0"/>
              <a:t>נקבע </a:t>
            </a:r>
            <a:r>
              <a:rPr lang="he-IL" sz="2400" dirty="0" smtClean="0"/>
              <a:t>כי השר </a:t>
            </a:r>
            <a:r>
              <a:rPr lang="he-IL" sz="2400" dirty="0" err="1" smtClean="0"/>
              <a:t>להגנ"ס</a:t>
            </a:r>
            <a:r>
              <a:rPr lang="he-IL" sz="2400" dirty="0" smtClean="0"/>
              <a:t> "</a:t>
            </a:r>
            <a:r>
              <a:rPr lang="he-IL" sz="2400" b="1" i="1" dirty="0" smtClean="0"/>
              <a:t>יבצע </a:t>
            </a:r>
            <a:r>
              <a:rPr lang="he-IL" sz="2400" b="1" i="1" dirty="0"/>
              <a:t>בקרה ומעקב על הפחתת פליטות גזי חממה במשק כתוצאה מיישום החלטה זו ולדווח על כך לממשלה לא יאוחר מיום ה- 1 לדצמבר בכל שנה</a:t>
            </a:r>
            <a:r>
              <a:rPr lang="he-IL" sz="2400" dirty="0"/>
              <a:t>"</a:t>
            </a:r>
          </a:p>
          <a:p>
            <a:pPr>
              <a:spcAft>
                <a:spcPts val="1800"/>
              </a:spcAft>
            </a:pPr>
            <a:r>
              <a:rPr lang="he-IL" sz="2400" dirty="0" smtClean="0"/>
              <a:t>החל מדצמבר 2014 ישראל נדרשת להגיש דיווחי מעקב על התקדמותה בהפחתת פליטות גזי חממה</a:t>
            </a:r>
          </a:p>
          <a:p>
            <a:pPr>
              <a:spcAft>
                <a:spcPts val="1800"/>
              </a:spcAft>
            </a:pPr>
            <a:r>
              <a:rPr lang="he-IL" sz="2400" dirty="0" smtClean="0"/>
              <a:t>בוועידת האקלים אשר תתקיים בפריז בדצמבר 2015 צפויים להיחתם "הסכמי פריז" אשר יהיו מחייבים לכל המדינות. בוועדה צפויים להשתתף מנהיגי המדינות אשר יתחייבו על יעדי הפחתה מחייבים ל 2030.</a:t>
            </a:r>
          </a:p>
          <a:p>
            <a:pPr marL="0" indent="0">
              <a:spcAft>
                <a:spcPts val="1800"/>
              </a:spcAft>
              <a:buNone/>
            </a:pPr>
            <a:endParaRPr lang="he-IL" sz="2400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26F65-8D69-4387-A6C5-D951B7E49FD4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מלבן 5"/>
          <p:cNvSpPr/>
          <p:nvPr/>
        </p:nvSpPr>
        <p:spPr>
          <a:xfrm>
            <a:off x="95534" y="-82446"/>
            <a:ext cx="8898341" cy="693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 defTabSz="1330325">
              <a:lnSpc>
                <a:spcPct val="105000"/>
              </a:lnSpc>
              <a:buNone/>
              <a:tabLst>
                <a:tab pos="5830888" algn="l"/>
              </a:tabLst>
              <a:defRPr/>
            </a:pPr>
            <a:r>
              <a:rPr lang="he-IL" sz="4000" u="sng" dirty="0" smtClean="0">
                <a:latin typeface="Arial" pitchFamily="34" charset="0"/>
              </a:rPr>
              <a:t>מעקב ודיווח אחר יישום החלטות הממשלה</a:t>
            </a:r>
            <a:endParaRPr lang="he-IL" sz="4000" u="sng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4316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0" y="1118240"/>
            <a:ext cx="9144000" cy="5739759"/>
          </a:xfrm>
        </p:spPr>
        <p:txBody>
          <a:bodyPr/>
          <a:lstStyle/>
          <a:p>
            <a:pPr lvl="0"/>
            <a:r>
              <a:rPr lang="he-IL" sz="2400" dirty="0" smtClean="0"/>
              <a:t>ממשלת ישראל </a:t>
            </a:r>
            <a:r>
              <a:rPr lang="he-IL" sz="2400" b="1" dirty="0" smtClean="0"/>
              <a:t>אינה </a:t>
            </a:r>
            <a:r>
              <a:rPr lang="he-IL" sz="2400" b="1" dirty="0"/>
              <a:t>מצליחה </a:t>
            </a:r>
            <a:r>
              <a:rPr lang="he-IL" sz="2400" dirty="0"/>
              <a:t>לעמוד </a:t>
            </a:r>
            <a:r>
              <a:rPr lang="he-IL" sz="2400" dirty="0" smtClean="0"/>
              <a:t>ביעדים הלאומיים להפחתת </a:t>
            </a:r>
            <a:r>
              <a:rPr lang="he-IL" sz="2400" dirty="0"/>
              <a:t>פליטות גזי החממה </a:t>
            </a:r>
            <a:r>
              <a:rPr lang="he-IL" sz="2400" dirty="0" smtClean="0"/>
              <a:t>ולהפחתה בצריכת החשמל </a:t>
            </a:r>
            <a:endParaRPr lang="en-US" sz="2400" dirty="0"/>
          </a:p>
          <a:p>
            <a:pPr lvl="0"/>
            <a:r>
              <a:rPr lang="he-IL" sz="2400" dirty="0" smtClean="0"/>
              <a:t>הפער הצפוי ביחס לנדרש לעמידה ביעד להפחתת גזי חממה ב- 2020 נשאר גדול גם אם לוקחים בחשבון את תגליות הגז טבעי – הגז מביא להכפלת ההפחתה ב-2020 אך הפער עדיין עצום (</a:t>
            </a:r>
            <a:r>
              <a:rPr lang="en-US" sz="2400" dirty="0" smtClean="0"/>
              <a:t>12MtCO</a:t>
            </a:r>
            <a:r>
              <a:rPr lang="en-US" sz="2400" baseline="-25000" dirty="0" smtClean="0"/>
              <a:t>2</a:t>
            </a:r>
            <a:r>
              <a:rPr lang="he-IL" sz="2400" dirty="0" smtClean="0"/>
              <a:t>)</a:t>
            </a:r>
          </a:p>
          <a:p>
            <a:pPr lvl="0"/>
            <a:r>
              <a:rPr lang="he-IL" sz="2400" dirty="0" smtClean="0"/>
              <a:t>ניתן לעמוד ביעדים הלאומיים על </a:t>
            </a:r>
            <a:r>
              <a:rPr lang="he-IL" sz="2400" dirty="0" smtClean="0"/>
              <a:t>ידי </a:t>
            </a:r>
            <a:r>
              <a:rPr lang="he-IL" sz="2400" dirty="0" smtClean="0"/>
              <a:t>השקעה במתווה משולב בין הלוואות, מענקים ומכרזים לשוק הפרטי להשקעות בהתייעלות אנרגטית ובבנייה </a:t>
            </a:r>
            <a:r>
              <a:rPr lang="he-IL" sz="2400" dirty="0"/>
              <a:t>ירוקה</a:t>
            </a:r>
            <a:r>
              <a:rPr lang="he-IL" sz="2400" dirty="0" smtClean="0"/>
              <a:t>.</a:t>
            </a:r>
          </a:p>
          <a:p>
            <a:pPr lvl="0"/>
            <a:r>
              <a:rPr lang="he-IL" sz="2400" dirty="0" smtClean="0"/>
              <a:t>תוצאות האמת מיישום התכנית בשנים 2011-13 מראה כי פעולות הממשלה לקידום התייעלות אנרגטית הינן כלכליות וכדאיות מאוד למשק    </a:t>
            </a:r>
            <a:endParaRPr lang="en-US" sz="2400" dirty="0"/>
          </a:p>
          <a:p>
            <a:pPr marL="0" indent="0">
              <a:spcAft>
                <a:spcPts val="1800"/>
              </a:spcAft>
              <a:buNone/>
            </a:pPr>
            <a:endParaRPr lang="he-IL" sz="2400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26F65-8D69-4387-A6C5-D951B7E49FD4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מלבן 5"/>
          <p:cNvSpPr/>
          <p:nvPr/>
        </p:nvSpPr>
        <p:spPr>
          <a:xfrm>
            <a:off x="95534" y="-82446"/>
            <a:ext cx="8898341" cy="693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 defTabSz="1330325">
              <a:lnSpc>
                <a:spcPct val="105000"/>
              </a:lnSpc>
              <a:buNone/>
              <a:tabLst>
                <a:tab pos="5830888" algn="l"/>
              </a:tabLst>
              <a:defRPr/>
            </a:pPr>
            <a:r>
              <a:rPr lang="he-IL" sz="4000" u="sng" dirty="0" smtClean="0">
                <a:latin typeface="Arial" pitchFamily="34" charset="0"/>
              </a:rPr>
              <a:t>מסקנות עיקריות מהדוח</a:t>
            </a:r>
            <a:endParaRPr lang="he-IL" sz="4000" u="sng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3340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06538389"/>
              </p:ext>
            </p:extLst>
          </p:nvPr>
        </p:nvGraphicFramePr>
        <p:xfrm>
          <a:off x="443551" y="2751759"/>
          <a:ext cx="8202305" cy="3103131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5718410"/>
                <a:gridCol w="2483895"/>
              </a:tblGrid>
              <a:tr h="414522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effectLst/>
                        </a:rPr>
                        <a:t>הפחתה ב- 2020 </a:t>
                      </a:r>
                      <a:r>
                        <a:rPr lang="he-IL" sz="1600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MtCO2e</a:t>
                      </a:r>
                      <a:r>
                        <a:rPr lang="he-IL" sz="160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491319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solidFill>
                            <a:schemeClr val="tx1"/>
                          </a:solidFill>
                          <a:effectLst/>
                        </a:rPr>
                        <a:t>יעד הפחתה </a:t>
                      </a:r>
                      <a:r>
                        <a:rPr lang="he-IL" sz="1600" b="1" dirty="0" smtClean="0">
                          <a:solidFill>
                            <a:schemeClr val="tx1"/>
                          </a:solidFill>
                          <a:effectLst/>
                        </a:rPr>
                        <a:t>לאומי (20</a:t>
                      </a:r>
                      <a:r>
                        <a:rPr lang="he-IL" sz="1600" b="1" dirty="0">
                          <a:solidFill>
                            <a:schemeClr val="tx1"/>
                          </a:solidFill>
                          <a:effectLst/>
                        </a:rPr>
                        <a:t>% מתרחיש עסקים </a:t>
                      </a:r>
                      <a:r>
                        <a:rPr lang="he-IL" sz="1600" b="1" dirty="0" smtClean="0">
                          <a:solidFill>
                            <a:schemeClr val="tx1"/>
                          </a:solidFill>
                          <a:effectLst/>
                        </a:rPr>
                        <a:t>כרגיל) דו"ח </a:t>
                      </a:r>
                      <a:r>
                        <a:rPr lang="he-IL" sz="1600" b="1" dirty="0" err="1" smtClean="0">
                          <a:solidFill>
                            <a:schemeClr val="tx1"/>
                          </a:solidFill>
                          <a:effectLst/>
                        </a:rPr>
                        <a:t>מקנזי</a:t>
                      </a:r>
                      <a:r>
                        <a:rPr lang="he-IL" sz="1600" b="1" dirty="0" smtClean="0">
                          <a:solidFill>
                            <a:schemeClr val="tx1"/>
                          </a:solidFill>
                          <a:effectLst/>
                        </a:rPr>
                        <a:t>, 2010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solidFill>
                      <a:srgbClr val="06AA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solidFill>
                            <a:schemeClr val="tx1"/>
                          </a:solidFill>
                          <a:effectLst/>
                        </a:rPr>
                        <a:t>21.8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solidFill>
                      <a:srgbClr val="06AA0A"/>
                    </a:solidFill>
                  </a:tcPr>
                </a:tc>
              </a:tr>
              <a:tr h="4640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0" dirty="0">
                          <a:solidFill>
                            <a:schemeClr val="tx1"/>
                          </a:solidFill>
                          <a:effectLst/>
                        </a:rPr>
                        <a:t>היקף הפחתה מפעולות הממשלה (התייעלות אנרגטית בכל המגזרים) 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0" dirty="0">
                          <a:solidFill>
                            <a:schemeClr val="tx1"/>
                          </a:solidFill>
                          <a:effectLst/>
                        </a:rPr>
                        <a:t>0.6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5785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0" dirty="0">
                          <a:solidFill>
                            <a:schemeClr val="tx1"/>
                          </a:solidFill>
                          <a:effectLst/>
                        </a:rPr>
                        <a:t>היקף הפחתה ממעבר לאנרגיות מתחדשות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0" dirty="0">
                          <a:solidFill>
                            <a:schemeClr val="tx1"/>
                          </a:solidFill>
                          <a:effectLst/>
                        </a:rPr>
                        <a:t>1.83 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2308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0" dirty="0">
                          <a:solidFill>
                            <a:schemeClr val="tx1"/>
                          </a:solidFill>
                          <a:effectLst/>
                        </a:rPr>
                        <a:t>היקף הפחתה משינוי תמהיל </a:t>
                      </a:r>
                      <a:r>
                        <a:rPr lang="he-IL" sz="1600" b="0" dirty="0" err="1">
                          <a:solidFill>
                            <a:schemeClr val="tx1"/>
                          </a:solidFill>
                          <a:effectLst/>
                        </a:rPr>
                        <a:t>הדלקים</a:t>
                      </a:r>
                      <a:r>
                        <a:rPr lang="he-IL" sz="1600" b="0" dirty="0">
                          <a:solidFill>
                            <a:schemeClr val="tx1"/>
                          </a:solidFill>
                          <a:effectLst/>
                        </a:rPr>
                        <a:t> (כניסת הגז הטבעי)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he-IL" sz="1600" b="0" dirty="0">
                          <a:solidFill>
                            <a:schemeClr val="tx1"/>
                          </a:solidFill>
                          <a:effectLst/>
                        </a:rPr>
                        <a:t>6.6 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767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solidFill>
                            <a:schemeClr val="tx1"/>
                          </a:solidFill>
                          <a:effectLst/>
                        </a:rPr>
                        <a:t>סה"כ הפחתת פליטות גזי חממה צפויה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436729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solidFill>
                            <a:schemeClr val="tx1"/>
                          </a:solidFill>
                          <a:effectLst/>
                        </a:rPr>
                        <a:t>הפער </a:t>
                      </a:r>
                      <a:r>
                        <a:rPr lang="he-IL" sz="1600" b="1" dirty="0" smtClean="0">
                          <a:solidFill>
                            <a:schemeClr val="tx1"/>
                          </a:solidFill>
                          <a:effectLst/>
                        </a:rPr>
                        <a:t>עד לעמידה</a:t>
                      </a:r>
                      <a:r>
                        <a:rPr lang="he-IL" sz="16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ב</a:t>
                      </a:r>
                      <a:r>
                        <a:rPr lang="he-IL" sz="1600" b="1" dirty="0" smtClean="0">
                          <a:solidFill>
                            <a:schemeClr val="tx1"/>
                          </a:solidFill>
                          <a:effectLst/>
                        </a:rPr>
                        <a:t>יעד </a:t>
                      </a:r>
                      <a:r>
                        <a:rPr lang="he-IL" sz="1600" b="1" dirty="0">
                          <a:solidFill>
                            <a:schemeClr val="tx1"/>
                          </a:solidFill>
                          <a:effectLst/>
                        </a:rPr>
                        <a:t>ההפחתה </a:t>
                      </a:r>
                      <a:r>
                        <a:rPr lang="he-IL" sz="1600" b="1" dirty="0" smtClean="0">
                          <a:solidFill>
                            <a:schemeClr val="tx1"/>
                          </a:solidFill>
                          <a:effectLst/>
                        </a:rPr>
                        <a:t>ל-2020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solidFill>
                            <a:schemeClr val="tx1"/>
                          </a:solidFill>
                          <a:effectLst/>
                        </a:rPr>
                        <a:t>12.8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26F65-8D69-4387-A6C5-D951B7E49FD4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מלבן 5"/>
          <p:cNvSpPr/>
          <p:nvPr/>
        </p:nvSpPr>
        <p:spPr>
          <a:xfrm>
            <a:off x="95534" y="-82446"/>
            <a:ext cx="8898341" cy="72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 defTabSz="1330325">
              <a:lnSpc>
                <a:spcPct val="105000"/>
              </a:lnSpc>
              <a:buNone/>
              <a:tabLst>
                <a:tab pos="5830888" algn="l"/>
              </a:tabLst>
              <a:defRPr/>
            </a:pPr>
            <a:r>
              <a:rPr lang="he-IL" sz="4200" u="sng" dirty="0" smtClean="0">
                <a:latin typeface="Arial" pitchFamily="34" charset="0"/>
              </a:rPr>
              <a:t>תוצאות</a:t>
            </a:r>
            <a:r>
              <a:rPr lang="he-IL" sz="4000" u="sng" dirty="0" smtClean="0">
                <a:latin typeface="Arial" pitchFamily="34" charset="0"/>
              </a:rPr>
              <a:t> – </a:t>
            </a:r>
            <a:r>
              <a:rPr lang="he-IL" sz="3600" u="sng" dirty="0" smtClean="0">
                <a:latin typeface="Arial" pitchFamily="34" charset="0"/>
              </a:rPr>
              <a:t>יעד לאומי להפחתת גזי חממה</a:t>
            </a:r>
            <a:endParaRPr lang="he-IL" sz="3600" u="sng" dirty="0">
              <a:latin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5534" y="929800"/>
            <a:ext cx="889834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800"/>
              </a:spcAft>
              <a:buFont typeface="Arial" pitchFamily="34" charset="0"/>
              <a:buChar char="•"/>
            </a:pPr>
            <a:r>
              <a:rPr lang="he-IL" dirty="0"/>
              <a:t>סך הפחתת פליטות גזי החממה </a:t>
            </a:r>
            <a:r>
              <a:rPr lang="he-IL" dirty="0" smtClean="0"/>
              <a:t>מיישום </a:t>
            </a:r>
            <a:r>
              <a:rPr lang="he-IL" dirty="0"/>
              <a:t>התכנית הלאומית </a:t>
            </a:r>
            <a:r>
              <a:rPr lang="he-IL" dirty="0" smtClean="0"/>
              <a:t>בשנים </a:t>
            </a:r>
            <a:r>
              <a:rPr lang="he-IL" dirty="0"/>
              <a:t>2011-12 (עד </a:t>
            </a:r>
            <a:r>
              <a:rPr lang="he-IL" dirty="0" smtClean="0"/>
              <a:t>להקפאתה) מסתכם בהיקף </a:t>
            </a:r>
            <a:r>
              <a:rPr lang="he-IL" dirty="0"/>
              <a:t>של 0.6 </a:t>
            </a:r>
            <a:r>
              <a:rPr lang="en-US" dirty="0" smtClean="0"/>
              <a:t>MtCO2e</a:t>
            </a:r>
            <a:endParaRPr lang="he-IL" dirty="0" smtClean="0"/>
          </a:p>
          <a:p>
            <a:pPr marL="285750" indent="-285750">
              <a:spcAft>
                <a:spcPts val="1800"/>
              </a:spcAft>
              <a:buFont typeface="Arial" pitchFamily="34" charset="0"/>
              <a:buChar char="•"/>
            </a:pPr>
            <a:r>
              <a:rPr lang="he-IL" dirty="0"/>
              <a:t>הפחתה נוספת בהיקף של 1.83 </a:t>
            </a:r>
            <a:r>
              <a:rPr lang="en-US" dirty="0"/>
              <a:t>MtCO2e </a:t>
            </a:r>
            <a:r>
              <a:rPr lang="he-IL" dirty="0" smtClean="0"/>
              <a:t> צפויה להגיע מייצור חשמל באנרגיות מתחדשות</a:t>
            </a:r>
          </a:p>
          <a:p>
            <a:pPr marL="285750" indent="-285750">
              <a:spcAft>
                <a:spcPts val="1800"/>
              </a:spcAft>
              <a:buFont typeface="Arial" pitchFamily="34" charset="0"/>
              <a:buChar char="•"/>
            </a:pPr>
            <a:r>
              <a:rPr lang="he-IL" dirty="0" smtClean="0"/>
              <a:t>הגדלת </a:t>
            </a:r>
            <a:r>
              <a:rPr lang="he-IL" dirty="0"/>
              <a:t>השימוש בגז הטבעי (לעומת הנחת </a:t>
            </a:r>
            <a:r>
              <a:rPr lang="he-IL" dirty="0" smtClean="0"/>
              <a:t>הבסיס) צפויה להפחית עוד </a:t>
            </a:r>
            <a:r>
              <a:rPr lang="he-IL" dirty="0"/>
              <a:t>כ- </a:t>
            </a:r>
            <a:r>
              <a:rPr lang="he-IL" dirty="0" smtClean="0"/>
              <a:t>6.6</a:t>
            </a:r>
            <a:r>
              <a:rPr lang="en-US" dirty="0"/>
              <a:t> MtCO2e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410488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תרשים 31"/>
          <p:cNvGraphicFramePr/>
          <p:nvPr>
            <p:extLst>
              <p:ext uri="{D42A27DB-BD31-4B8C-83A1-F6EECF244321}">
                <p14:modId xmlns:p14="http://schemas.microsoft.com/office/powerpoint/2010/main" val="1550296022"/>
              </p:ext>
            </p:extLst>
          </p:nvPr>
        </p:nvGraphicFramePr>
        <p:xfrm>
          <a:off x="655093" y="764276"/>
          <a:ext cx="7956644" cy="5854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83419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5"/>
          <p:cNvSpPr/>
          <p:nvPr/>
        </p:nvSpPr>
        <p:spPr>
          <a:xfrm>
            <a:off x="95534" y="-82446"/>
            <a:ext cx="8898341" cy="72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 defTabSz="1330325">
              <a:lnSpc>
                <a:spcPct val="105000"/>
              </a:lnSpc>
              <a:buNone/>
              <a:tabLst>
                <a:tab pos="5830888" algn="l"/>
              </a:tabLst>
              <a:defRPr/>
            </a:pPr>
            <a:r>
              <a:rPr lang="he-IL" sz="4200" u="sng" dirty="0" smtClean="0">
                <a:latin typeface="Arial" pitchFamily="34" charset="0"/>
              </a:rPr>
              <a:t>תוצאות</a:t>
            </a:r>
            <a:r>
              <a:rPr lang="he-IL" sz="4000" u="sng" dirty="0" smtClean="0">
                <a:latin typeface="Arial" pitchFamily="34" charset="0"/>
              </a:rPr>
              <a:t> – </a:t>
            </a:r>
            <a:r>
              <a:rPr lang="he-IL" sz="3600" u="sng" dirty="0" smtClean="0">
                <a:latin typeface="Arial" pitchFamily="34" charset="0"/>
              </a:rPr>
              <a:t>יעד לאומי להפחתת צריכת חשמל</a:t>
            </a:r>
            <a:endParaRPr lang="he-IL" sz="3600" u="sng" dirty="0">
              <a:latin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5092" y="964635"/>
            <a:ext cx="79293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/>
              <a:t>כלל הפעולות של הממשלה לצמצום צריכת החשמל מסתכמים ב 495 מיליון </a:t>
            </a:r>
            <a:r>
              <a:rPr lang="he-IL" dirty="0" err="1"/>
              <a:t>קןט"ש</a:t>
            </a:r>
            <a:r>
              <a:rPr lang="he-IL" dirty="0"/>
              <a:t> בלבד, אשר מהווים הפחתה של פחות מאחוז אחד (0.7%) מהצריכה הצפויה ב 2020.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601044178"/>
              </p:ext>
            </p:extLst>
          </p:nvPr>
        </p:nvGraphicFramePr>
        <p:xfrm>
          <a:off x="355600" y="1610966"/>
          <a:ext cx="8051800" cy="4365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168420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214"/>
            <a:ext cx="8229600" cy="1143000"/>
          </a:xfrm>
        </p:spPr>
        <p:txBody>
          <a:bodyPr/>
          <a:lstStyle/>
          <a:p>
            <a:r>
              <a:rPr lang="he-IL" sz="4000" b="1" dirty="0" smtClean="0"/>
              <a:t>כמה יעלה להשלים את הפער ליעד להפחתת פליטות </a:t>
            </a:r>
            <a:r>
              <a:rPr lang="he-IL" sz="4000" b="1" dirty="0" err="1" smtClean="0"/>
              <a:t>גז"ח</a:t>
            </a:r>
            <a:endParaRPr lang="he-IL" sz="4000" b="1" dirty="0"/>
          </a:p>
        </p:txBody>
      </p:sp>
      <p:sp>
        <p:nvSpPr>
          <p:cNvPr id="5" name="Rectangle 4"/>
          <p:cNvSpPr/>
          <p:nvPr/>
        </p:nvSpPr>
        <p:spPr>
          <a:xfrm>
            <a:off x="1" y="1692322"/>
            <a:ext cx="9144000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800"/>
              </a:spcAft>
              <a:buFont typeface="Arial" pitchFamily="34" charset="0"/>
              <a:buChar char="•"/>
            </a:pPr>
            <a:r>
              <a:rPr lang="he-IL" sz="2400" dirty="0" smtClean="0"/>
              <a:t>על סמך נתוני תכנית המענקים: </a:t>
            </a:r>
          </a:p>
          <a:p>
            <a:pPr marL="742950" lvl="1" indent="-285750">
              <a:spcAft>
                <a:spcPts val="1800"/>
              </a:spcAft>
              <a:buFontTx/>
              <a:buChar char="-"/>
            </a:pPr>
            <a:r>
              <a:rPr lang="he-IL" sz="2200" dirty="0" smtClean="0"/>
              <a:t>מענקים בסך 96 </a:t>
            </a:r>
            <a:r>
              <a:rPr lang="he-IL" sz="2200" dirty="0" err="1"/>
              <a:t>מלש"ח</a:t>
            </a:r>
            <a:r>
              <a:rPr lang="he-IL" sz="2200" dirty="0"/>
              <a:t> </a:t>
            </a:r>
            <a:r>
              <a:rPr lang="he-IL" sz="2200" dirty="0" smtClean="0"/>
              <a:t>(ללא 9 </a:t>
            </a:r>
            <a:r>
              <a:rPr lang="he-IL" sz="2200" dirty="0" err="1" smtClean="0"/>
              <a:t>מלש"ח</a:t>
            </a:r>
            <a:r>
              <a:rPr lang="he-IL" sz="2200" dirty="0" smtClean="0"/>
              <a:t> מענקי מדען ראשי) תרמו </a:t>
            </a:r>
            <a:r>
              <a:rPr lang="he-IL" sz="2200" dirty="0"/>
              <a:t>להפחתה שנתית של 442 אלף טון </a:t>
            </a:r>
            <a:r>
              <a:rPr lang="he-IL" sz="2200" dirty="0" err="1"/>
              <a:t>פד"ח</a:t>
            </a:r>
            <a:r>
              <a:rPr lang="he-IL" sz="2200" dirty="0"/>
              <a:t> </a:t>
            </a:r>
            <a:r>
              <a:rPr lang="he-IL" sz="2200" dirty="0" smtClean="0"/>
              <a:t>לשנה</a:t>
            </a:r>
          </a:p>
          <a:p>
            <a:pPr marL="742950" lvl="1" indent="-285750">
              <a:spcAft>
                <a:spcPts val="1800"/>
              </a:spcAft>
              <a:buFontTx/>
              <a:buChar char="-"/>
            </a:pPr>
            <a:r>
              <a:rPr lang="he-IL" sz="2200" dirty="0" smtClean="0"/>
              <a:t>הציוד </a:t>
            </a:r>
            <a:r>
              <a:rPr lang="he-IL" sz="2200" dirty="0"/>
              <a:t>ימשיך להביא להתייעלות והפחתה מידי שנה לתקופה ממוצעת של כ-8 </a:t>
            </a:r>
            <a:r>
              <a:rPr lang="he-IL" sz="2200" dirty="0" smtClean="0"/>
              <a:t>שנים</a:t>
            </a:r>
          </a:p>
          <a:p>
            <a:pPr marL="285750" lvl="1" indent="-285750">
              <a:spcAft>
                <a:spcPts val="1800"/>
              </a:spcAft>
              <a:buFont typeface="Arial" pitchFamily="34" charset="0"/>
              <a:buChar char="•"/>
            </a:pPr>
            <a:r>
              <a:rPr lang="he-IL" sz="2400" dirty="0"/>
              <a:t>עלות המימון הממשלתי במקצים הראשונים עומדת על ממוצע של 27 ₪ לטון </a:t>
            </a:r>
            <a:r>
              <a:rPr lang="he-IL" sz="2400" dirty="0" err="1"/>
              <a:t>פד"ח</a:t>
            </a:r>
            <a:r>
              <a:rPr lang="he-IL" sz="2400" dirty="0"/>
              <a:t> על פני אורך החיים הממוצע של הפרויקטים</a:t>
            </a:r>
          </a:p>
          <a:p>
            <a:pPr marL="285750" lvl="1" indent="-285750">
              <a:spcAft>
                <a:spcPts val="1800"/>
              </a:spcAft>
              <a:buFont typeface="Arial" pitchFamily="34" charset="0"/>
              <a:buChar char="•"/>
            </a:pPr>
            <a:r>
              <a:rPr lang="he-IL" sz="2400" dirty="0" smtClean="0"/>
              <a:t>מכאן</a:t>
            </a:r>
            <a:r>
              <a:rPr lang="he-IL" sz="2400" dirty="0"/>
              <a:t>, שעל מנת שמדינת ישראל תוכל להשלים את הפער יש צורך השקיע סך של 2.7 מיליארד ₪ עד לשנת </a:t>
            </a:r>
            <a:r>
              <a:rPr lang="he-IL" sz="2400" dirty="0" smtClean="0"/>
              <a:t>2020</a:t>
            </a:r>
            <a:endParaRPr lang="he-IL" sz="2400" dirty="0"/>
          </a:p>
          <a:p>
            <a:endParaRPr lang="he-IL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9423271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212842"/>
            <a:ext cx="904846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he-IL" sz="2600" u="sng" dirty="0"/>
              <a:t>מסקנות</a:t>
            </a:r>
            <a:endParaRPr lang="en-US" sz="2600" dirty="0"/>
          </a:p>
          <a:p>
            <a:pPr marL="342900" lvl="0" indent="-342900">
              <a:spcAft>
                <a:spcPts val="1200"/>
              </a:spcAft>
              <a:buFont typeface="+mj-lt"/>
              <a:buAutoNum type="arabicPeriod"/>
            </a:pPr>
            <a:r>
              <a:rPr lang="he-IL" sz="2000" dirty="0"/>
              <a:t>ישנו פער גדול מאוד בין יעד ההפחתה לבין היקף ההפחתה הצפוי </a:t>
            </a:r>
            <a:r>
              <a:rPr lang="he-IL" sz="2000" dirty="0" smtClean="0"/>
              <a:t>בפועל</a:t>
            </a:r>
            <a:endParaRPr lang="en-US" sz="2000" dirty="0"/>
          </a:p>
          <a:p>
            <a:pPr marL="342900" lvl="0" indent="-342900">
              <a:spcAft>
                <a:spcPts val="1200"/>
              </a:spcAft>
              <a:buFont typeface="+mj-lt"/>
              <a:buAutoNum type="arabicPeriod"/>
            </a:pPr>
            <a:r>
              <a:rPr lang="he-IL" sz="2000" dirty="0"/>
              <a:t>הפער קיים גם כאשר נלקח בחשבון השינוי בתמהיל </a:t>
            </a:r>
            <a:r>
              <a:rPr lang="he-IL" sz="2000" dirty="0" err="1"/>
              <a:t>הדלקים</a:t>
            </a:r>
            <a:r>
              <a:rPr lang="he-IL" sz="2000" dirty="0"/>
              <a:t> </a:t>
            </a:r>
            <a:r>
              <a:rPr lang="he-IL" sz="2000" dirty="0" smtClean="0"/>
              <a:t>בישראל</a:t>
            </a:r>
            <a:endParaRPr lang="en-US" sz="2000" dirty="0"/>
          </a:p>
          <a:p>
            <a:pPr marL="342900" lvl="0" indent="-342900">
              <a:spcAft>
                <a:spcPts val="1200"/>
              </a:spcAft>
              <a:buFont typeface="+mj-lt"/>
              <a:buAutoNum type="arabicPeriod"/>
            </a:pPr>
            <a:r>
              <a:rPr lang="he-IL" sz="2000" dirty="0" smtClean="0"/>
              <a:t>הקפאת </a:t>
            </a:r>
            <a:r>
              <a:rPr lang="he-IL" sz="2000" dirty="0"/>
              <a:t>התוכנית הלאומית להפחתת פליטות גזי חממה תמנע </a:t>
            </a:r>
            <a:r>
              <a:rPr lang="he-IL" sz="2000" dirty="0" smtClean="0"/>
              <a:t>עמידה בשני היעדים הלאומיים </a:t>
            </a:r>
            <a:endParaRPr lang="en-US" sz="2000" dirty="0"/>
          </a:p>
          <a:p>
            <a:pPr marL="342900" lvl="0" indent="-342900">
              <a:spcAft>
                <a:spcPts val="1200"/>
              </a:spcAft>
              <a:buFont typeface="+mj-lt"/>
              <a:buAutoNum type="arabicPeriod"/>
            </a:pPr>
            <a:r>
              <a:rPr lang="he-IL" sz="2000" dirty="0"/>
              <a:t>ההקפאה פגעה באמינות הממשלה וגרמה לחוסר וודאות תכנוני ותקציבי של המגזר העסקי והפיננסי אשר נדרשות לתכנון וביצוע השקעות משמעותיות וגדולות בהתייעלות </a:t>
            </a:r>
            <a:r>
              <a:rPr lang="he-IL" sz="2000" dirty="0" smtClean="0"/>
              <a:t>אנרגטית</a:t>
            </a:r>
            <a:endParaRPr lang="en-US" sz="2000" dirty="0"/>
          </a:p>
          <a:p>
            <a:pPr marL="342900" lvl="0" indent="-342900">
              <a:spcAft>
                <a:spcPts val="1200"/>
              </a:spcAft>
              <a:buFont typeface="+mj-lt"/>
              <a:buAutoNum type="arabicPeriod"/>
            </a:pPr>
            <a:r>
              <a:rPr lang="he-IL" sz="2000" dirty="0" smtClean="0"/>
              <a:t>עלולות להיות השלכות </a:t>
            </a:r>
            <a:r>
              <a:rPr lang="he-IL" sz="2000" dirty="0"/>
              <a:t>בינלאומיות שליליות לישראל, ובייחוד בכל הקשור לשיתופי פעולה בין לאומיים ולפגיעה בהזדמנויות עסקיות לתעשיית </a:t>
            </a:r>
            <a:r>
              <a:rPr lang="he-IL" sz="2000" dirty="0" err="1"/>
              <a:t>הקלינטק</a:t>
            </a:r>
            <a:r>
              <a:rPr lang="he-IL" sz="2000" dirty="0"/>
              <a:t> </a:t>
            </a:r>
            <a:r>
              <a:rPr lang="he-IL" sz="2000" dirty="0" smtClean="0"/>
              <a:t>הישראלית</a:t>
            </a:r>
            <a:endParaRPr lang="en-US" sz="2000" dirty="0"/>
          </a:p>
          <a:p>
            <a:pPr marL="342900" lvl="0" indent="-342900">
              <a:spcAft>
                <a:spcPts val="1200"/>
              </a:spcAft>
              <a:buFont typeface="+mj-lt"/>
              <a:buAutoNum type="arabicPeriod"/>
            </a:pPr>
            <a:r>
              <a:rPr lang="he-IL" sz="2000" dirty="0" smtClean="0"/>
              <a:t>ניתן לעמוד ביעד הלאומי להפחתת </a:t>
            </a:r>
            <a:r>
              <a:rPr lang="he-IL" sz="2000" dirty="0" err="1" smtClean="0"/>
              <a:t>גז"ח</a:t>
            </a:r>
            <a:r>
              <a:rPr lang="he-IL" sz="2000" dirty="0" smtClean="0"/>
              <a:t> עם תקציב כולל של כ-2.7 </a:t>
            </a:r>
            <a:r>
              <a:rPr lang="he-IL" sz="2000" dirty="0"/>
              <a:t>מיליארד ₪ אשר </a:t>
            </a:r>
            <a:r>
              <a:rPr lang="he-IL" sz="2000" dirty="0" smtClean="0"/>
              <a:t>יביא לתועלות מצרפיות של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5543026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9_Office Theme">
  <a:themeElements>
    <a:clrScheme name="9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9_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9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17582</TotalTime>
  <Words>640</Words>
  <Application>Microsoft Office PowerPoint</Application>
  <PresentationFormat>On-screen Show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9_Office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כמה יעלה להשלים את הפער ליעד להפחתת פליטות גז"ח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הפחתת פליטות גזי חממה בישראל 2010-2020  דו"ח ביניים</dc:title>
  <dc:creator>MichalNachmany</dc:creator>
  <cp:lastModifiedBy>גיל פרואקטור</cp:lastModifiedBy>
  <cp:revision>767</cp:revision>
  <dcterms:created xsi:type="dcterms:W3CDTF">2010-03-17T12:41:08Z</dcterms:created>
  <dcterms:modified xsi:type="dcterms:W3CDTF">2014-07-13T13:16:03Z</dcterms:modified>
</cp:coreProperties>
</file>