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3E655-D677-4C81-9C50-575AA68EA1C5}" type="datetimeFigureOut">
              <a:rPr lang="he-IL" smtClean="0"/>
              <a:t>כ"א/אדר ב/תשפ"ד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58CB-2F56-48D1-B41F-4C2976F9DF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0344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3E655-D677-4C81-9C50-575AA68EA1C5}" type="datetimeFigureOut">
              <a:rPr lang="he-IL" smtClean="0"/>
              <a:t>כ"א/אדר ב/תשפ"ד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58CB-2F56-48D1-B41F-4C2976F9DF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579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3E655-D677-4C81-9C50-575AA68EA1C5}" type="datetimeFigureOut">
              <a:rPr lang="he-IL" smtClean="0"/>
              <a:t>כ"א/אדר ב/תשפ"ד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58CB-2F56-48D1-B41F-4C2976F9DF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052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3E655-D677-4C81-9C50-575AA68EA1C5}" type="datetimeFigureOut">
              <a:rPr lang="he-IL" smtClean="0"/>
              <a:t>כ"א/אדר ב/תשפ"ד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58CB-2F56-48D1-B41F-4C2976F9DF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295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3E655-D677-4C81-9C50-575AA68EA1C5}" type="datetimeFigureOut">
              <a:rPr lang="he-IL" smtClean="0"/>
              <a:t>כ"א/אדר ב/תשפ"ד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58CB-2F56-48D1-B41F-4C2976F9DF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604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3E655-D677-4C81-9C50-575AA68EA1C5}" type="datetimeFigureOut">
              <a:rPr lang="he-IL" smtClean="0"/>
              <a:t>כ"א/אדר ב/תשפ"ד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58CB-2F56-48D1-B41F-4C2976F9DF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379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3E655-D677-4C81-9C50-575AA68EA1C5}" type="datetimeFigureOut">
              <a:rPr lang="he-IL" smtClean="0"/>
              <a:t>כ"א/אדר ב/תשפ"ד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58CB-2F56-48D1-B41F-4C2976F9DF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707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3E655-D677-4C81-9C50-575AA68EA1C5}" type="datetimeFigureOut">
              <a:rPr lang="he-IL" smtClean="0"/>
              <a:t>כ"א/אדר ב/תשפ"ד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58CB-2F56-48D1-B41F-4C2976F9DF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237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3E655-D677-4C81-9C50-575AA68EA1C5}" type="datetimeFigureOut">
              <a:rPr lang="he-IL" smtClean="0"/>
              <a:t>כ"א/אדר ב/תשפ"ד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58CB-2F56-48D1-B41F-4C2976F9DF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15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3E655-D677-4C81-9C50-575AA68EA1C5}" type="datetimeFigureOut">
              <a:rPr lang="he-IL" smtClean="0"/>
              <a:t>כ"א/אדר ב/תשפ"ד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58CB-2F56-48D1-B41F-4C2976F9DF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988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3E655-D677-4C81-9C50-575AA68EA1C5}" type="datetimeFigureOut">
              <a:rPr lang="he-IL" smtClean="0"/>
              <a:t>כ"א/אדר ב/תשפ"ד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58CB-2F56-48D1-B41F-4C2976F9DF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848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3E655-D677-4C81-9C50-575AA68EA1C5}" type="datetimeFigureOut">
              <a:rPr lang="he-IL" smtClean="0"/>
              <a:t>כ"א/אדר ב/תשפ"ד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858CB-2F56-48D1-B41F-4C2976F9DF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668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027238" y="20955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e-IL" b="1" dirty="0" smtClean="0">
                <a:solidFill>
                  <a:srgbClr val="5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ממצוינות להצטיינות</a:t>
            </a:r>
            <a:r>
              <a:rPr lang="en-US" b="1" dirty="0" smtClean="0">
                <a:solidFill>
                  <a:srgbClr val="5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5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e-IL" dirty="0"/>
          </a:p>
        </p:txBody>
      </p:sp>
      <p:sp>
        <p:nvSpPr>
          <p:cNvPr id="19459" name="מציין מיקום תוכן 2"/>
          <p:cNvSpPr>
            <a:spLocks noGrp="1"/>
          </p:cNvSpPr>
          <p:nvPr>
            <p:ph idx="1"/>
          </p:nvPr>
        </p:nvSpPr>
        <p:spPr>
          <a:xfrm>
            <a:off x="1533236" y="618837"/>
            <a:ext cx="8806153" cy="2245014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rgbClr val="540000"/>
              </a:buClr>
              <a:buSzPct val="80000"/>
              <a:buNone/>
            </a:pPr>
            <a:endParaRPr lang="he-IL" altLang="he-IL" sz="2400" b="1" dirty="0"/>
          </a:p>
          <a:p>
            <a:pPr marL="0" indent="0">
              <a:buClr>
                <a:srgbClr val="540000"/>
              </a:buClr>
              <a:buSzPct val="80000"/>
              <a:buNone/>
            </a:pPr>
            <a:r>
              <a:rPr lang="he-IL" altLang="he-IL" sz="2400" b="1" dirty="0" smtClean="0"/>
              <a:t>מצוינות </a:t>
            </a:r>
            <a:r>
              <a:rPr lang="he-IL" altLang="he-IL" sz="2400" b="1" dirty="0"/>
              <a:t>מוגדרת </a:t>
            </a:r>
            <a:r>
              <a:rPr lang="he-IL" altLang="he-IL" sz="2400" b="1" u="sng" dirty="0"/>
              <a:t>כמכלול ההתנהגויות והפעולות החותרות להשתפרות מתמדת והמאפשרות מיצוי הפוטנציאל </a:t>
            </a:r>
            <a:r>
              <a:rPr lang="he-IL" altLang="he-IL" sz="2400" b="1" u="sng" dirty="0" smtClean="0"/>
              <a:t>האישי</a:t>
            </a:r>
            <a:r>
              <a:rPr lang="he-IL" altLang="he-IL" sz="2400" b="1" dirty="0" smtClean="0"/>
              <a:t> של כל תלמיד/ה.</a:t>
            </a:r>
            <a:endParaRPr lang="he-IL" altLang="he-IL" sz="2400" b="1" dirty="0"/>
          </a:p>
          <a:p>
            <a:pPr marL="0" indent="0">
              <a:buClr>
                <a:srgbClr val="540000"/>
              </a:buClr>
              <a:buSzPct val="80000"/>
              <a:buNone/>
            </a:pPr>
            <a:r>
              <a:rPr lang="he-IL" altLang="he-IL" sz="2400" b="1" dirty="0"/>
              <a:t>המצוינות הינה </a:t>
            </a:r>
            <a:r>
              <a:rPr lang="he-IL" altLang="he-IL" sz="2400" b="1" dirty="0">
                <a:solidFill>
                  <a:srgbClr val="6B1001"/>
                </a:solidFill>
              </a:rPr>
              <a:t>אורח חיים</a:t>
            </a:r>
            <a:r>
              <a:rPr lang="he-IL" altLang="he-IL" sz="2400" b="1" dirty="0"/>
              <a:t> בה האדם המצוין שואף לעשות את המיטב שביכולתו מתוך מוטיבציה פנימית ותפיסת המצוינות כערך בכל תחומי החיים. </a:t>
            </a:r>
          </a:p>
          <a:p>
            <a:pPr marL="0" indent="0">
              <a:buClr>
                <a:srgbClr val="540000"/>
              </a:buClr>
              <a:buSzPct val="80000"/>
              <a:buNone/>
            </a:pPr>
            <a:endParaRPr lang="he-IL" altLang="he-IL" sz="2400" b="1" dirty="0"/>
          </a:p>
          <a:p>
            <a:pPr marL="0" indent="0">
              <a:buNone/>
            </a:pPr>
            <a:endParaRPr lang="he-IL" altLang="he-IL" dirty="0" smtClean="0"/>
          </a:p>
        </p:txBody>
      </p:sp>
      <p:grpSp>
        <p:nvGrpSpPr>
          <p:cNvPr id="19460" name="קבוצה 3"/>
          <p:cNvGrpSpPr>
            <a:grpSpLocks/>
          </p:cNvGrpSpPr>
          <p:nvPr/>
        </p:nvGrpSpPr>
        <p:grpSpPr bwMode="auto">
          <a:xfrm>
            <a:off x="309566" y="209550"/>
            <a:ext cx="1387475" cy="1717675"/>
            <a:chOff x="-5427" y="225264"/>
            <a:chExt cx="1713061" cy="2082840"/>
          </a:xfrm>
        </p:grpSpPr>
        <p:pic>
          <p:nvPicPr>
            <p:cNvPr id="19465" name="תמונה 4" descr="basis 2 colors ll.png"/>
            <p:cNvPicPr>
              <a:picLocks noChangeAspect="1" noChangeArrowheads="1"/>
            </p:cNvPicPr>
            <p:nvPr/>
          </p:nvPicPr>
          <p:blipFill>
            <a:blip r:embed="rId2" cstate="print">
              <a:lum bright="-20000" contrast="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758"/>
            <a:stretch>
              <a:fillRect/>
            </a:stretch>
          </p:blipFill>
          <p:spPr bwMode="auto">
            <a:xfrm>
              <a:off x="0" y="225264"/>
              <a:ext cx="1707634" cy="142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6" name="מלבן 5"/>
            <p:cNvSpPr>
              <a:spLocks noChangeArrowheads="1"/>
            </p:cNvSpPr>
            <p:nvPr/>
          </p:nvSpPr>
          <p:spPr bwMode="auto">
            <a:xfrm>
              <a:off x="-5427" y="1412776"/>
              <a:ext cx="1713061" cy="895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rtl="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l" rtl="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l" rtl="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l" rtl="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l" rtl="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1" eaLnBrk="1" hangingPunct="1">
                <a:spcBef>
                  <a:spcPct val="0"/>
                </a:spcBef>
                <a:buFontTx/>
                <a:buNone/>
              </a:pPr>
              <a:r>
                <a:rPr lang="he-IL" altLang="he-IL" sz="1400" b="1">
                  <a:solidFill>
                    <a:srgbClr val="000000"/>
                  </a:solidFill>
                </a:rPr>
                <a:t>האגף למחוננים </a:t>
              </a:r>
            </a:p>
            <a:p>
              <a:pPr algn="ctr" rtl="1" eaLnBrk="1" hangingPunct="1">
                <a:spcBef>
                  <a:spcPct val="0"/>
                </a:spcBef>
                <a:buFontTx/>
                <a:buNone/>
              </a:pPr>
              <a:r>
                <a:rPr lang="he-IL" altLang="he-IL" sz="1400" b="1">
                  <a:solidFill>
                    <a:srgbClr val="000000"/>
                  </a:solidFill>
                </a:rPr>
                <a:t>ומצטיינים</a:t>
              </a:r>
              <a:r>
                <a:rPr lang="en-US" altLang="he-IL" sz="1400" b="1">
                  <a:solidFill>
                    <a:srgbClr val="000000"/>
                  </a:solidFill>
                </a:rPr>
                <a:t/>
              </a:r>
              <a:br>
                <a:rPr lang="en-US" altLang="he-IL" sz="1400" b="1">
                  <a:solidFill>
                    <a:srgbClr val="000000"/>
                  </a:solidFill>
                </a:rPr>
              </a:br>
              <a:r>
                <a:rPr lang="he-IL" altLang="he-IL" sz="1400" b="1">
                  <a:solidFill>
                    <a:srgbClr val="000000"/>
                  </a:solidFill>
                </a:rPr>
                <a:t>משרד החינוך</a:t>
              </a:r>
            </a:p>
          </p:txBody>
        </p:sp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212" y="287367"/>
            <a:ext cx="1501894" cy="1448565"/>
          </a:xfrm>
          <a:prstGeom prst="rect">
            <a:avLst/>
          </a:prstGeom>
          <a:noFill/>
          <a:ln>
            <a:noFill/>
          </a:ln>
          <a:effectLst>
            <a:softEdge rad="508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מציין מיקום תוכן 2"/>
          <p:cNvSpPr txBox="1">
            <a:spLocks/>
          </p:cNvSpPr>
          <p:nvPr/>
        </p:nvSpPr>
        <p:spPr bwMode="auto">
          <a:xfrm>
            <a:off x="1123086" y="3163101"/>
            <a:ext cx="9216303" cy="329942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BEAB9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3716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752600" indent="-3810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209800" indent="-3810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667000" indent="-3810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124200" indent="-3810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581400" indent="-3810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4038600" indent="-3810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 rtl="1" eaLnBrk="1" hangingPunct="1">
              <a:buClr>
                <a:srgbClr val="540000"/>
              </a:buClr>
              <a:buSzPct val="80000"/>
              <a:buNone/>
              <a:defRPr/>
            </a:pPr>
            <a:r>
              <a:rPr lang="he-IL" sz="2400" b="1" u="sng" kern="0" dirty="0"/>
              <a:t>ההצטיינות</a:t>
            </a:r>
            <a:r>
              <a:rPr lang="he-IL" sz="2400" b="1" kern="0" dirty="0"/>
              <a:t> נמדדת ביחס לקריטריונים </a:t>
            </a:r>
            <a:r>
              <a:rPr lang="he-IL" sz="2400" b="1" kern="0" dirty="0" smtClean="0"/>
              <a:t>חיצוניים – </a:t>
            </a:r>
            <a:r>
              <a:rPr lang="he-IL" sz="2400" b="1" kern="0" dirty="0"/>
              <a:t>יחסית לנורמות חברתיות או להישגים המוערכים על ידי המדע, החברה, החינוך, התרבות, הספורט </a:t>
            </a:r>
            <a:r>
              <a:rPr lang="he-IL" sz="2400" b="1" kern="0" dirty="0" err="1"/>
              <a:t>וכו</a:t>
            </a:r>
            <a:r>
              <a:rPr lang="he-IL" sz="2400" b="1" kern="0" dirty="0"/>
              <a:t>'. הצטיינות תלמידים באה לידי ביטוי בשילוב של יכולות בולטות במיוחד עם פוטנציאל לעשייה יוצאת דופן.</a:t>
            </a:r>
            <a:endParaRPr lang="en-US" sz="2400" b="1" kern="0" dirty="0"/>
          </a:p>
          <a:p>
            <a:pPr marL="0" indent="0" algn="r" rtl="1" eaLnBrk="1" hangingPunct="1">
              <a:buClr>
                <a:srgbClr val="540000"/>
              </a:buClr>
              <a:buSzPct val="80000"/>
              <a:buNone/>
              <a:defRPr/>
            </a:pPr>
            <a:endParaRPr lang="he-IL" sz="2400" b="1" kern="0" dirty="0"/>
          </a:p>
          <a:p>
            <a:pPr marL="0" indent="0" algn="r" rtl="1" eaLnBrk="1" hangingPunct="1">
              <a:buClr>
                <a:srgbClr val="540000"/>
              </a:buClr>
              <a:buSzPct val="80000"/>
              <a:buNone/>
              <a:defRPr/>
            </a:pPr>
            <a:endParaRPr lang="he-IL" sz="2400" b="1" kern="0" dirty="0" smtClean="0"/>
          </a:p>
          <a:p>
            <a:pPr marL="0" indent="0" algn="r" rtl="1" eaLnBrk="1" hangingPunct="1">
              <a:buClr>
                <a:srgbClr val="540000"/>
              </a:buClr>
              <a:buSzPct val="80000"/>
              <a:buNone/>
              <a:defRPr/>
            </a:pPr>
            <a:r>
              <a:rPr lang="he-IL" sz="2400" b="1" kern="0" dirty="0" smtClean="0"/>
              <a:t>מערכת </a:t>
            </a:r>
            <a:r>
              <a:rPr lang="he-IL" sz="2400" b="1" kern="0" dirty="0"/>
              <a:t>המחנכת לסוג זה של מצוינות אינה מחנכת רק לתלמיד מצטיין אלא לאדם מצוין</a:t>
            </a:r>
            <a:r>
              <a:rPr lang="he-IL" sz="2400" b="1" kern="0" dirty="0" smtClean="0"/>
              <a:t>. ברגע שאדם הופך למצוין ומשתפר כל הזמן </a:t>
            </a:r>
            <a:r>
              <a:rPr lang="he-IL" sz="2400" b="1" u="sng" kern="0" dirty="0" smtClean="0"/>
              <a:t>ביחס לעצמו</a:t>
            </a:r>
            <a:r>
              <a:rPr lang="he-IL" sz="2400" b="1" kern="0" dirty="0" smtClean="0"/>
              <a:t>, הוא יגיע גם להצטיינות (ביחס לאחרים באותו תחום)</a:t>
            </a:r>
            <a:endParaRPr lang="he-IL" sz="2400" b="1" kern="0" dirty="0"/>
          </a:p>
        </p:txBody>
      </p:sp>
      <p:sp>
        <p:nvSpPr>
          <p:cNvPr id="4" name="חץ למטה 3"/>
          <p:cNvSpPr/>
          <p:nvPr/>
        </p:nvSpPr>
        <p:spPr>
          <a:xfrm>
            <a:off x="5346700" y="2581236"/>
            <a:ext cx="863600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10" name="חץ למטה 9"/>
          <p:cNvSpPr/>
          <p:nvPr/>
        </p:nvSpPr>
        <p:spPr>
          <a:xfrm>
            <a:off x="5346700" y="4812815"/>
            <a:ext cx="863600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62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5">
                    <a:lumMod val="50000"/>
                  </a:schemeClr>
                </a:solidFill>
              </a:rPr>
              <a:t>מצוינות היא לא...</a:t>
            </a:r>
            <a:endParaRPr lang="he-IL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99654" y="1541810"/>
            <a:ext cx="10515600" cy="1388630"/>
          </a:xfrm>
        </p:spPr>
        <p:txBody>
          <a:bodyPr>
            <a:normAutofit/>
          </a:bodyPr>
          <a:lstStyle/>
          <a:p>
            <a:r>
              <a:rPr lang="he-IL" sz="2000" dirty="0" smtClean="0"/>
              <a:t>תכנית</a:t>
            </a:r>
          </a:p>
          <a:p>
            <a:r>
              <a:rPr lang="he-IL" sz="2000" dirty="0" smtClean="0"/>
              <a:t>שיעור העוסק במצוינות</a:t>
            </a:r>
          </a:p>
          <a:p>
            <a:r>
              <a:rPr lang="he-IL" sz="2000" dirty="0" smtClean="0"/>
              <a:t>אירוע נקודתי</a:t>
            </a:r>
            <a:endParaRPr lang="he-IL" sz="2000" dirty="0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925945" y="31030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 smtClean="0">
                <a:solidFill>
                  <a:schemeClr val="accent5">
                    <a:lumMod val="50000"/>
                  </a:schemeClr>
                </a:solidFill>
              </a:rPr>
              <a:t>מצוינות משיגים באמצעות...</a:t>
            </a:r>
            <a:endParaRPr lang="he-IL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925945" y="4428577"/>
            <a:ext cx="10515600" cy="1656484"/>
          </a:xfrm>
          <a:prstGeom prst="rect">
            <a:avLst/>
          </a:prstGeom>
        </p:spPr>
        <p:txBody>
          <a:bodyPr vert="horz" lIns="91440" tIns="45720" rIns="91440" bIns="45720" rtlCol="1">
            <a:normAutofit fontScale="62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למידה ואימוץ של תפיסה הופכת לאורח חיים של האדם הבודד ולתרבות הארגון.</a:t>
            </a:r>
          </a:p>
          <a:p>
            <a:r>
              <a:rPr lang="he-IL" dirty="0" smtClean="0"/>
              <a:t>תהליך ארוך טווח במסגרתו מעודדים התנהגויות המעידות על מצוינות אישית: לימודית, חברתית, ערכית: שיפור ועליה מנקודה קודמת, גילויי סקרנות, התגברות על מכשולים, התמדה</a:t>
            </a:r>
          </a:p>
          <a:p>
            <a:r>
              <a:rPr lang="he-IL" dirty="0" smtClean="0"/>
              <a:t>נשענת על </a:t>
            </a:r>
            <a:r>
              <a:rPr lang="he-IL" dirty="0" err="1" smtClean="0"/>
              <a:t>פרקטיקות</a:t>
            </a:r>
            <a:r>
              <a:rPr lang="he-IL" dirty="0" smtClean="0"/>
              <a:t> הוראה, מתודולוגיות ופדגוגיות המעודדות מצוינות : עידוד הסקרנות והיצירתיות, שימוש בתהליכי חקר, הוראה מותאמת המכוונת לחשיבה מסדר גבוה, שאלת שאלות, הצבת מטרות גבוהות יותר מהמקום בו אני נמצא אך שעדיין ברות השגה, עבודה </a:t>
            </a:r>
            <a:r>
              <a:rPr lang="he-IL" dirty="0" err="1" smtClean="0"/>
              <a:t>צוותית</a:t>
            </a:r>
            <a:r>
              <a:rPr lang="he-IL" dirty="0" smtClean="0"/>
              <a:t>, בניית מוטיבציה אישית וקבוצתית, </a:t>
            </a:r>
            <a:endParaRPr lang="he-IL" dirty="0"/>
          </a:p>
        </p:txBody>
      </p:sp>
      <p:grpSp>
        <p:nvGrpSpPr>
          <p:cNvPr id="6" name="קבוצה 3"/>
          <p:cNvGrpSpPr>
            <a:grpSpLocks/>
          </p:cNvGrpSpPr>
          <p:nvPr/>
        </p:nvGrpSpPr>
        <p:grpSpPr bwMode="auto">
          <a:xfrm>
            <a:off x="309566" y="209550"/>
            <a:ext cx="1387475" cy="1717675"/>
            <a:chOff x="-5427" y="225264"/>
            <a:chExt cx="1713061" cy="2082840"/>
          </a:xfrm>
        </p:grpSpPr>
        <p:pic>
          <p:nvPicPr>
            <p:cNvPr id="7" name="תמונה 4" descr="basis 2 colors ll.png"/>
            <p:cNvPicPr>
              <a:picLocks noChangeAspect="1" noChangeArrowheads="1"/>
            </p:cNvPicPr>
            <p:nvPr/>
          </p:nvPicPr>
          <p:blipFill>
            <a:blip r:embed="rId2" cstate="print">
              <a:lum bright="-20000" contrast="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758"/>
            <a:stretch>
              <a:fillRect/>
            </a:stretch>
          </p:blipFill>
          <p:spPr bwMode="auto">
            <a:xfrm>
              <a:off x="0" y="225264"/>
              <a:ext cx="1707634" cy="142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מלבן 5"/>
            <p:cNvSpPr>
              <a:spLocks noChangeArrowheads="1"/>
            </p:cNvSpPr>
            <p:nvPr/>
          </p:nvSpPr>
          <p:spPr bwMode="auto">
            <a:xfrm>
              <a:off x="-5427" y="1412776"/>
              <a:ext cx="1713061" cy="895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rtl="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l" rtl="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l" rtl="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l" rtl="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l" rtl="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1" eaLnBrk="1" hangingPunct="1">
                <a:spcBef>
                  <a:spcPct val="0"/>
                </a:spcBef>
                <a:buFontTx/>
                <a:buNone/>
              </a:pPr>
              <a:r>
                <a:rPr lang="he-IL" altLang="he-IL" sz="1400" b="1">
                  <a:solidFill>
                    <a:srgbClr val="000000"/>
                  </a:solidFill>
                </a:rPr>
                <a:t>האגף למחוננים </a:t>
              </a:r>
            </a:p>
            <a:p>
              <a:pPr algn="ctr" rtl="1" eaLnBrk="1" hangingPunct="1">
                <a:spcBef>
                  <a:spcPct val="0"/>
                </a:spcBef>
                <a:buFontTx/>
                <a:buNone/>
              </a:pPr>
              <a:r>
                <a:rPr lang="he-IL" altLang="he-IL" sz="1400" b="1">
                  <a:solidFill>
                    <a:srgbClr val="000000"/>
                  </a:solidFill>
                </a:rPr>
                <a:t>ומצטיינים</a:t>
              </a:r>
              <a:r>
                <a:rPr lang="en-US" altLang="he-IL" sz="1400" b="1">
                  <a:solidFill>
                    <a:srgbClr val="000000"/>
                  </a:solidFill>
                </a:rPr>
                <a:t/>
              </a:r>
              <a:br>
                <a:rPr lang="en-US" altLang="he-IL" sz="1400" b="1">
                  <a:solidFill>
                    <a:srgbClr val="000000"/>
                  </a:solidFill>
                </a:rPr>
              </a:br>
              <a:r>
                <a:rPr lang="he-IL" altLang="he-IL" sz="1400" b="1">
                  <a:solidFill>
                    <a:srgbClr val="000000"/>
                  </a:solidFill>
                </a:rPr>
                <a:t>משרד החינוך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123695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235</Words>
  <Application>Microsoft Office PowerPoint</Application>
  <PresentationFormat>מסך רחב</PresentationFormat>
  <Paragraphs>20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ממצוינות להצטיינות </vt:lpstr>
      <vt:lpstr>מצוינות היא לא...</vt:lpstr>
    </vt:vector>
  </TitlesOfParts>
  <Company>moe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ממצוינות להצטיינות</dc:title>
  <dc:creator>MOEUser</dc:creator>
  <cp:lastModifiedBy>ורד מנשה</cp:lastModifiedBy>
  <cp:revision>7</cp:revision>
  <dcterms:created xsi:type="dcterms:W3CDTF">2023-06-07T05:57:31Z</dcterms:created>
  <dcterms:modified xsi:type="dcterms:W3CDTF">2024-03-31T13:03:20Z</dcterms:modified>
</cp:coreProperties>
</file>