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684" r:id="rId3"/>
    <p:sldId id="486" r:id="rId4"/>
    <p:sldId id="554" r:id="rId5"/>
    <p:sldId id="591" r:id="rId6"/>
    <p:sldId id="620" r:id="rId7"/>
    <p:sldId id="688" r:id="rId8"/>
    <p:sldId id="559" r:id="rId9"/>
    <p:sldId id="655" r:id="rId10"/>
    <p:sldId id="681" r:id="rId11"/>
    <p:sldId id="689" r:id="rId12"/>
    <p:sldId id="675" r:id="rId13"/>
    <p:sldId id="687" r:id="rId14"/>
    <p:sldId id="679" r:id="rId15"/>
    <p:sldId id="682" r:id="rId16"/>
    <p:sldId id="691" r:id="rId17"/>
    <p:sldId id="690" r:id="rId18"/>
    <p:sldId id="683" r:id="rId19"/>
    <p:sldId id="660" r:id="rId20"/>
  </p:sldIdLst>
  <p:sldSz cx="13439775" cy="7561263"/>
  <p:notesSz cx="6797675" cy="9874250"/>
  <p:custDataLst>
    <p:tags r:id="rId23"/>
  </p:custDataLst>
  <p:defaultTextStyle>
    <a:defPPr>
      <a:defRPr lang="en-US"/>
    </a:defPPr>
    <a:lvl1pPr marL="0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9919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9839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9758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9678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99597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99516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99436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99355" algn="l" defTabSz="119983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FC5BEC0A-D7A2-4B09-8404-28580EC248EC}">
          <p14:sldIdLst>
            <p14:sldId id="256"/>
            <p14:sldId id="684"/>
            <p14:sldId id="486"/>
            <p14:sldId id="554"/>
            <p14:sldId id="591"/>
            <p14:sldId id="620"/>
            <p14:sldId id="688"/>
            <p14:sldId id="559"/>
          </p14:sldIdLst>
        </p14:section>
        <p14:section name="מקטע ללא כותרת" id="{CA35DA4E-4EC3-4013-B56A-E3A8D0CCE2E5}">
          <p14:sldIdLst>
            <p14:sldId id="655"/>
            <p14:sldId id="681"/>
            <p14:sldId id="689"/>
            <p14:sldId id="675"/>
            <p14:sldId id="687"/>
            <p14:sldId id="679"/>
            <p14:sldId id="682"/>
            <p14:sldId id="691"/>
            <p14:sldId id="690"/>
            <p14:sldId id="683"/>
            <p14:sldId id="6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05">
          <p15:clr>
            <a:srgbClr val="A4A3A4"/>
          </p15:clr>
        </p15:guide>
        <p15:guide id="2" orient="horz" pos="4535">
          <p15:clr>
            <a:srgbClr val="A4A3A4"/>
          </p15:clr>
        </p15:guide>
        <p15:guide id="3" orient="horz" pos="1327">
          <p15:clr>
            <a:srgbClr val="A4A3A4"/>
          </p15:clr>
        </p15:guide>
        <p15:guide id="4" orient="horz" pos="1481">
          <p15:clr>
            <a:srgbClr val="A4A3A4"/>
          </p15:clr>
        </p15:guide>
        <p15:guide id="5" orient="horz" pos="3937">
          <p15:clr>
            <a:srgbClr val="A4A3A4"/>
          </p15:clr>
        </p15:guide>
        <p15:guide id="6" pos="236">
          <p15:clr>
            <a:srgbClr val="A4A3A4"/>
          </p15:clr>
        </p15:guide>
        <p15:guide id="7" pos="8199">
          <p15:clr>
            <a:srgbClr val="A4A3A4"/>
          </p15:clr>
        </p15:guide>
        <p15:guide id="8" pos="1307" userDrawn="1">
          <p15:clr>
            <a:srgbClr val="A4A3A4"/>
          </p15:clr>
        </p15:guide>
        <p15:guide id="9" pos="1605">
          <p15:clr>
            <a:srgbClr val="A4A3A4"/>
          </p15:clr>
        </p15:guide>
        <p15:guide id="10" pos="2785">
          <p15:clr>
            <a:srgbClr val="A4A3A4"/>
          </p15:clr>
        </p15:guide>
        <p15:guide id="11" pos="4159">
          <p15:clr>
            <a:srgbClr val="A4A3A4"/>
          </p15:clr>
        </p15:guide>
        <p15:guide id="12" pos="5522">
          <p15:clr>
            <a:srgbClr val="A4A3A4"/>
          </p15:clr>
        </p15:guide>
        <p15:guide id="13" pos="6280">
          <p15:clr>
            <a:srgbClr val="A4A3A4"/>
          </p15:clr>
        </p15:guide>
        <p15:guide id="14" pos="6885">
          <p15:clr>
            <a:srgbClr val="A4A3A4"/>
          </p15:clr>
        </p15:guide>
        <p15:guide id="15" pos="70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58595B"/>
    <a:srgbClr val="FBB040"/>
    <a:srgbClr val="2F469C"/>
    <a:srgbClr val="009D9C"/>
    <a:srgbClr val="C00000"/>
    <a:srgbClr val="C7DCA6"/>
    <a:srgbClr val="558ED5"/>
    <a:srgbClr val="00A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סגנון ערכת נושא 2 - הדגשה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סגנון בהיר 1 - הדגשה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21" autoAdjust="0"/>
    <p:restoredTop sz="99376" autoAdjust="0"/>
  </p:normalViewPr>
  <p:slideViewPr>
    <p:cSldViewPr snapToGrid="0" snapToObjects="1">
      <p:cViewPr>
        <p:scale>
          <a:sx n="112" d="100"/>
          <a:sy n="112" d="100"/>
        </p:scale>
        <p:origin x="-84" y="-78"/>
      </p:cViewPr>
      <p:guideLst>
        <p:guide orient="horz" pos="3005"/>
        <p:guide orient="horz" pos="4535"/>
        <p:guide orient="horz" pos="1327"/>
        <p:guide orient="horz" pos="1481"/>
        <p:guide orient="horz" pos="3937"/>
        <p:guide pos="236"/>
        <p:guide pos="8199"/>
        <p:guide pos="1307"/>
        <p:guide pos="1605"/>
        <p:guide pos="2785"/>
        <p:guide pos="4159"/>
        <p:guide pos="5522"/>
        <p:guide pos="6280"/>
        <p:guide pos="6885"/>
        <p:guide pos="70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2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__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_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10847292737074E-2"/>
          <c:y val="0.12098927595242763"/>
          <c:w val="0.93371021189918924"/>
          <c:h val="0.85062616448410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אוג-16</c:v>
                </c:pt>
              </c:strCache>
            </c:strRef>
          </c:tx>
          <c:spPr>
            <a:solidFill>
              <a:srgbClr val="1F497D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ציינו שראו</c:v>
                </c:pt>
                <c:pt idx="1">
                  <c:v>סה"כ חשיפה מוכחת (ציינו פרטים נכונים)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3-4BCE-AEB2-0365DC2A57CF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יול-15</c:v>
                </c:pt>
              </c:strCache>
            </c:strRef>
          </c:tx>
          <c:spPr>
            <a:solidFill>
              <a:srgbClr val="558ED5"/>
            </a:solidFill>
          </c:spPr>
          <c:invertIfNegative val="0"/>
          <c:dLbls>
            <c:dLbl>
              <c:idx val="0"/>
              <c:layout>
                <c:manualLayout>
                  <c:x val="-4.09636078202246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3-4BCE-AEB2-0365DC2A5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ציינו שראו</c:v>
                </c:pt>
                <c:pt idx="1">
                  <c:v>סה"כ חשיפה מוכחת (ציינו פרטים נכונים)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A3-4BCE-AEB2-0365DC2A5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1027968"/>
        <c:axId val="51001600"/>
      </c:barChart>
      <c:valAx>
        <c:axId val="51001600"/>
        <c:scaling>
          <c:orientation val="minMax"/>
          <c:max val="1"/>
        </c:scaling>
        <c:delete val="1"/>
        <c:axPos val="t"/>
        <c:numFmt formatCode="General" sourceLinked="1"/>
        <c:majorTickMark val="out"/>
        <c:minorTickMark val="none"/>
        <c:tickLblPos val="none"/>
        <c:crossAx val="51027968"/>
        <c:crosses val="autoZero"/>
        <c:crossBetween val="between"/>
      </c:valAx>
      <c:catAx>
        <c:axId val="5102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1001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642E-2"/>
          <c:y val="0.15339028769737431"/>
          <c:w val="0.86122162717394068"/>
          <c:h val="0.45220745130562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F3-4C19-AC9B-3DD9B384DF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קרנות פנסיה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0.0</c:formatCode>
                <c:ptCount val="2"/>
                <c:pt idx="0">
                  <c:v>7.7</c:v>
                </c:pt>
                <c:pt idx="1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F3-4C19-AC9B-3DD9B384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50294144"/>
        <c:axId val="50295936"/>
      </c:barChart>
      <c:catAx>
        <c:axId val="5029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he-IL"/>
          </a:p>
        </c:txPr>
        <c:crossAx val="50295936"/>
        <c:crosses val="autoZero"/>
        <c:auto val="1"/>
        <c:lblAlgn val="ctr"/>
        <c:lblOffset val="100"/>
        <c:noMultiLvlLbl val="0"/>
      </c:catAx>
      <c:valAx>
        <c:axId val="50295936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502941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632578799296726"/>
          <c:y val="6.4929645772774755E-2"/>
          <c:w val="0.44366668725677932"/>
          <c:h val="0.915808385596621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עמודה6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250-4212-8D63-00E8169E8CF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1A4-4119-A697-55A1EE6807E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1A4-4119-A697-55A1EE6807E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1A4-4119-A697-55A1EE6807E2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he-IL" sz="14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he-IL"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גיליון1!$A$2:$A$14</c:f>
              <c:strCache>
                <c:ptCount val="9"/>
                <c:pt idx="0">
                  <c:v>הומור</c:v>
                </c:pt>
                <c:pt idx="1">
                  <c:v>קלילה / נחמדה</c:v>
                </c:pt>
                <c:pt idx="2">
                  <c:v>משקפת את המציאות</c:v>
                </c:pt>
                <c:pt idx="3">
                  <c:v>פשטות</c:v>
                </c:pt>
                <c:pt idx="4">
                  <c:v>השחקים</c:v>
                </c:pt>
                <c:pt idx="5">
                  <c:v>המסר / המסר ברור</c:v>
                </c:pt>
                <c:pt idx="6">
                  <c:v>לבוא לקראת העובדים בקרנות פנסיה מוזלות / הפחתת עלויות</c:v>
                </c:pt>
                <c:pt idx="7">
                  <c:v>מסבירה</c:v>
                </c:pt>
                <c:pt idx="8">
                  <c:v>נושא חשוב</c:v>
                </c:pt>
              </c:strCache>
            </c:strRef>
          </c:cat>
          <c:val>
            <c:numRef>
              <c:f>גיליון1!$B$2:$B$14</c:f>
              <c:numCache>
                <c:formatCode>#,##0%</c:formatCode>
                <c:ptCount val="9"/>
                <c:pt idx="0">
                  <c:v>0.16714697406340057</c:v>
                </c:pt>
                <c:pt idx="1">
                  <c:v>8.069164265129683E-2</c:v>
                </c:pt>
                <c:pt idx="2">
                  <c:v>3.7463976945244955E-2</c:v>
                </c:pt>
                <c:pt idx="3">
                  <c:v>2.8818443804034581E-2</c:v>
                </c:pt>
                <c:pt idx="4">
                  <c:v>2.5936599423631124E-2</c:v>
                </c:pt>
                <c:pt idx="5">
                  <c:v>9.2219020172910671E-2</c:v>
                </c:pt>
                <c:pt idx="6">
                  <c:v>8.3573487031700283E-2</c:v>
                </c:pt>
                <c:pt idx="7">
                  <c:v>7.2046109510086456E-2</c:v>
                </c:pt>
                <c:pt idx="8">
                  <c:v>4.6109510086455335E-2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1A4-4119-A697-55A1EE680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7039360"/>
        <c:axId val="87041152"/>
      </c:barChart>
      <c:catAx>
        <c:axId val="8703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2"/>
                </a:solidFill>
              </a:defRPr>
            </a:pPr>
            <a:endParaRPr lang="he-IL"/>
          </a:p>
        </c:txPr>
        <c:crossAx val="87041152"/>
        <c:crosses val="autoZero"/>
        <c:auto val="1"/>
        <c:lblAlgn val="ctr"/>
        <c:lblOffset val="100"/>
        <c:noMultiLvlLbl val="0"/>
      </c:catAx>
      <c:valAx>
        <c:axId val="87041152"/>
        <c:scaling>
          <c:orientation val="minMax"/>
          <c:max val="0.5"/>
          <c:min val="0"/>
        </c:scaling>
        <c:delete val="1"/>
        <c:axPos val="t"/>
        <c:numFmt formatCode="#,##0%" sourceLinked="1"/>
        <c:majorTickMark val="out"/>
        <c:minorTickMark val="none"/>
        <c:tickLblPos val="nextTo"/>
        <c:crossAx val="8703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598533519935889"/>
          <c:y val="0.11041561270836742"/>
          <c:w val="0.40264205180515228"/>
          <c:h val="0.87032245074911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84-4624-B73E-A00F5CA165D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211-4A76-A39C-5842B4F8D7E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211-4A76-A39C-5842B4F8D7E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211-4A76-A39C-5842B4F8D7E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211-4A76-A39C-5842B4F8D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גיליון1!$A$2:$A$13</c:f>
              <c:strCache>
                <c:ptCount val="7"/>
                <c:pt idx="0">
                  <c:v>אין מספיק מידע / אין פירוט</c:v>
                </c:pt>
                <c:pt idx="1">
                  <c:v>מסר לא ברור</c:v>
                </c:pt>
                <c:pt idx="2">
                  <c:v>הרגשה שיש ממה לחשוש</c:v>
                </c:pt>
                <c:pt idx="3">
                  <c:v>זלזול בציבור</c:v>
                </c:pt>
                <c:pt idx="4">
                  <c:v>לא מצחיק /מעצבן</c:v>
                </c:pt>
                <c:pt idx="5">
                  <c:v>ארוכה מידי</c:v>
                </c:pt>
                <c:pt idx="6">
                  <c:v>מרוב פרטים מסיחה את הדעת מהרעיון המרכזי</c:v>
                </c:pt>
              </c:strCache>
            </c:strRef>
          </c:cat>
          <c:val>
            <c:numRef>
              <c:f>גיליון1!$B$2:$B$13</c:f>
              <c:numCache>
                <c:formatCode>#,##0%</c:formatCode>
                <c:ptCount val="7"/>
                <c:pt idx="0">
                  <c:v>9.5100864553314124E-2</c:v>
                </c:pt>
                <c:pt idx="1">
                  <c:v>9.5100864553314124E-2</c:v>
                </c:pt>
                <c:pt idx="2">
                  <c:v>2.0172910662824207E-2</c:v>
                </c:pt>
                <c:pt idx="3">
                  <c:v>5.5E-2</c:v>
                </c:pt>
                <c:pt idx="4">
                  <c:v>3.1700288184438041E-2</c:v>
                </c:pt>
                <c:pt idx="5">
                  <c:v>2.0172910662824207E-2</c:v>
                </c:pt>
                <c:pt idx="6">
                  <c:v>2.3054755043227668E-2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284-4624-B73E-A00F5CA165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89479040"/>
        <c:axId val="89486464"/>
      </c:barChart>
      <c:catAx>
        <c:axId val="894790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2"/>
                </a:solidFill>
              </a:defRPr>
            </a:pPr>
            <a:endParaRPr lang="he-IL"/>
          </a:p>
        </c:txPr>
        <c:crossAx val="89486464"/>
        <c:crosses val="autoZero"/>
        <c:auto val="1"/>
        <c:lblAlgn val="ctr"/>
        <c:lblOffset val="100"/>
        <c:noMultiLvlLbl val="0"/>
      </c:catAx>
      <c:valAx>
        <c:axId val="89486464"/>
        <c:scaling>
          <c:orientation val="minMax"/>
          <c:max val="0.5"/>
          <c:min val="0"/>
        </c:scaling>
        <c:delete val="1"/>
        <c:axPos val="t"/>
        <c:numFmt formatCode="#,##0%" sourceLinked="1"/>
        <c:majorTickMark val="out"/>
        <c:minorTickMark val="none"/>
        <c:tickLblPos val="nextTo"/>
        <c:crossAx val="89479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96856906534328E-2"/>
          <c:y val="0.25358839712719111"/>
          <c:w val="0.96914885701404052"/>
          <c:h val="0.65828642795884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טרום קמפיין</c:v>
                </c:pt>
              </c:strCache>
            </c:strRef>
          </c:tx>
          <c:spPr>
            <a:solidFill>
              <a:srgbClr val="002060"/>
            </a:solidFill>
            <a:ln w="38048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cs typeface="Typograph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גיליון1!$A$2:$A$4</c:f>
              <c:strCache>
                <c:ptCount val="3"/>
                <c:pt idx="0">
                  <c:v>משכנע</c:v>
                </c:pt>
                <c:pt idx="1">
                  <c:v>רלוונטיות אישית</c:v>
                </c:pt>
                <c:pt idx="2">
                  <c:v>מחדש</c:v>
                </c:pt>
              </c:strCache>
            </c:strRef>
          </c:cat>
          <c:val>
            <c:numRef>
              <c:f>גיליון1!$B$2:$B$4</c:f>
              <c:numCache>
                <c:formatCode>#,##0%</c:formatCode>
                <c:ptCount val="3"/>
                <c:pt idx="0">
                  <c:v>0.89</c:v>
                </c:pt>
                <c:pt idx="1">
                  <c:v>0.72</c:v>
                </c:pt>
                <c:pt idx="2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29-4938-BB3E-CA1085568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89810432"/>
        <c:axId val="89811968"/>
      </c:barChart>
      <c:catAx>
        <c:axId val="89810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89811968"/>
        <c:crosses val="autoZero"/>
        <c:auto val="0"/>
        <c:lblAlgn val="ctr"/>
        <c:lblOffset val="100"/>
        <c:noMultiLvlLbl val="0"/>
      </c:catAx>
      <c:valAx>
        <c:axId val="89811968"/>
        <c:scaling>
          <c:orientation val="minMax"/>
          <c:max val="1"/>
          <c:min val="0"/>
        </c:scaling>
        <c:delete val="1"/>
        <c:axPos val="l"/>
        <c:numFmt formatCode="#,##0%" sourceLinked="1"/>
        <c:majorTickMark val="out"/>
        <c:minorTickMark val="none"/>
        <c:tickLblPos val="none"/>
        <c:crossAx val="89810432"/>
        <c:crosses val="autoZero"/>
        <c:crossBetween val="between"/>
      </c:valAx>
      <c:spPr>
        <a:noFill/>
        <a:ln w="25365">
          <a:noFill/>
        </a:ln>
      </c:spPr>
    </c:plotArea>
    <c:plotVisOnly val="1"/>
    <c:dispBlanksAs val="gap"/>
    <c:showDLblsOverMax val="0"/>
  </c:chart>
  <c:txPr>
    <a:bodyPr/>
    <a:lstStyle/>
    <a:p>
      <a:pPr>
        <a:defRPr sz="1398">
          <a:solidFill>
            <a:srgbClr val="000099"/>
          </a:solidFill>
        </a:defRPr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642E-2"/>
          <c:y val="0.25653880192980316"/>
          <c:w val="0.86122162717394068"/>
          <c:h val="0.20759200009848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F3-4C19-AC9B-3DD9B384DF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קרנות פנסיה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0.89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F3-4C19-AC9B-3DD9B384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90406912"/>
        <c:axId val="90408448"/>
      </c:barChart>
      <c:catAx>
        <c:axId val="9040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90408448"/>
        <c:crosses val="autoZero"/>
        <c:auto val="1"/>
        <c:lblAlgn val="ctr"/>
        <c:lblOffset val="100"/>
        <c:noMultiLvlLbl val="0"/>
      </c:catAx>
      <c:valAx>
        <c:axId val="904084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904069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642E-2"/>
          <c:y val="0.23916674303989144"/>
          <c:w val="0.86122162717394068"/>
          <c:h val="0.224964058988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F3-4C19-AC9B-3DD9B384DF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קרנות פנסיה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0.82</c:v>
                </c:pt>
                <c:pt idx="1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F3-4C19-AC9B-3DD9B384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07882752"/>
        <c:axId val="107884544"/>
      </c:barChart>
      <c:catAx>
        <c:axId val="10788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07884544"/>
        <c:crosses val="autoZero"/>
        <c:auto val="1"/>
        <c:lblAlgn val="ctr"/>
        <c:lblOffset val="100"/>
        <c:noMultiLvlLbl val="0"/>
      </c:catAx>
      <c:valAx>
        <c:axId val="10788454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078827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642E-2"/>
          <c:y val="0.23916674303989144"/>
          <c:w val="0.86122162717394068"/>
          <c:h val="0.224964058988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F3-4C19-AC9B-3DD9B384DF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קרנות פנסיה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0.72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F3-4C19-AC9B-3DD9B384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07361024"/>
        <c:axId val="107362560"/>
      </c:barChart>
      <c:catAx>
        <c:axId val="10736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07362560"/>
        <c:crosses val="autoZero"/>
        <c:auto val="1"/>
        <c:lblAlgn val="ctr"/>
        <c:lblOffset val="100"/>
        <c:noMultiLvlLbl val="0"/>
      </c:catAx>
      <c:valAx>
        <c:axId val="10736256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073610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14379213957198"/>
          <c:y val="4.1142677913136298E-2"/>
          <c:w val="0.62303551551492475"/>
          <c:h val="0.940432970308790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לפני קמפיין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pattFill prst="pct8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68-41C0-BE17-213B434F54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גיליון1!$A$2:$A$8</c:f>
              <c:strCache>
                <c:ptCount val="7"/>
                <c:pt idx="0">
                  <c:v> לא שמעתי</c:v>
                </c:pt>
                <c:pt idx="1">
                  <c:v> סה"כ פרטים נכונים</c:v>
                </c:pt>
                <c:pt idx="2">
                  <c:v>דמי ניהול זולים</c:v>
                </c:pt>
                <c:pt idx="3">
                  <c:v>עמלות נמוכות</c:v>
                </c:pt>
                <c:pt idx="4">
                  <c:v>קרנות מוזלות</c:v>
                </c:pt>
                <c:pt idx="5">
                  <c:v>מיטב דש</c:v>
                </c:pt>
                <c:pt idx="6">
                  <c:v>הלמן אלדובי</c:v>
                </c:pt>
              </c:strCache>
            </c:strRef>
          </c:cat>
          <c:val>
            <c:numRef>
              <c:f>גיליון1!$B$2:$B$8</c:f>
              <c:numCache>
                <c:formatCode>#,##0%</c:formatCode>
                <c:ptCount val="7"/>
                <c:pt idx="0">
                  <c:v>0.7678571428571429</c:v>
                </c:pt>
                <c:pt idx="1">
                  <c:v>0.12698412698412698</c:v>
                </c:pt>
                <c:pt idx="2">
                  <c:v>5.1587301587301591E-2</c:v>
                </c:pt>
                <c:pt idx="3">
                  <c:v>3.3730158730158728E-2</c:v>
                </c:pt>
                <c:pt idx="4">
                  <c:v>2.1825396825396824E-2</c:v>
                </c:pt>
                <c:pt idx="5">
                  <c:v>2.3809523809523808E-2</c:v>
                </c:pt>
                <c:pt idx="6">
                  <c:v>7.9365079365079361E-3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1-4F2E-A022-83A5CFBC15F7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אחרי קמפיין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pattFill prst="pct80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68-41C0-BE17-213B434F54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גיליון1!$A$2:$A$8</c:f>
              <c:strCache>
                <c:ptCount val="7"/>
                <c:pt idx="0">
                  <c:v> לא שמעתי</c:v>
                </c:pt>
                <c:pt idx="1">
                  <c:v> סה"כ פרטים נכונים</c:v>
                </c:pt>
                <c:pt idx="2">
                  <c:v>דמי ניהול זולים</c:v>
                </c:pt>
                <c:pt idx="3">
                  <c:v>עמלות נמוכות</c:v>
                </c:pt>
                <c:pt idx="4">
                  <c:v>קרנות מוזלות</c:v>
                </c:pt>
                <c:pt idx="5">
                  <c:v>מיטב דש</c:v>
                </c:pt>
                <c:pt idx="6">
                  <c:v>הלמן אלדובי</c:v>
                </c:pt>
              </c:strCache>
            </c:strRef>
          </c:cat>
          <c:val>
            <c:numRef>
              <c:f>גיליון1!$C$2:$C$8</c:f>
              <c:numCache>
                <c:formatCode>#,##0%</c:formatCode>
                <c:ptCount val="7"/>
                <c:pt idx="0">
                  <c:v>0.61462450592885376</c:v>
                </c:pt>
                <c:pt idx="1">
                  <c:v>0.19565217391304349</c:v>
                </c:pt>
                <c:pt idx="2">
                  <c:v>0.10671936758893281</c:v>
                </c:pt>
                <c:pt idx="3">
                  <c:v>3.9525691699604744E-2</c:v>
                </c:pt>
                <c:pt idx="4">
                  <c:v>3.3596837944664032E-2</c:v>
                </c:pt>
                <c:pt idx="5">
                  <c:v>1.7786561264822132E-2</c:v>
                </c:pt>
                <c:pt idx="6">
                  <c:v>7.9051383399209481E-3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1-4F2E-A022-83A5CFBC1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08008192"/>
        <c:axId val="108009728"/>
      </c:barChart>
      <c:catAx>
        <c:axId val="108008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8009728"/>
        <c:crosses val="autoZero"/>
        <c:auto val="1"/>
        <c:lblAlgn val="ctr"/>
        <c:lblOffset val="100"/>
        <c:noMultiLvlLbl val="0"/>
      </c:catAx>
      <c:valAx>
        <c:axId val="108009728"/>
        <c:scaling>
          <c:orientation val="minMax"/>
          <c:max val="1"/>
          <c:min val="0"/>
        </c:scaling>
        <c:delete val="1"/>
        <c:axPos val="t"/>
        <c:numFmt formatCode="#,##0%" sourceLinked="1"/>
        <c:majorTickMark val="out"/>
        <c:minorTickMark val="none"/>
        <c:tickLblPos val="nextTo"/>
        <c:crossAx val="10800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000904695285529"/>
          <c:y val="0.65257473591932025"/>
          <c:w val="0.20559780957907353"/>
          <c:h val="0.16623212305326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0683269354324131E-2"/>
          <c:w val="0.76929491007104012"/>
          <c:h val="0.819348737302825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מסכים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לפני קמפיין</c:v>
                </c:pt>
                <c:pt idx="1">
                  <c:v>אחרי קמפיין</c:v>
                </c:pt>
              </c:strCache>
            </c:strRef>
          </c:cat>
          <c:val>
            <c:numRef>
              <c:f>גיליון1!$B$2:$C$2</c:f>
              <c:numCache>
                <c:formatCode>#,##0%</c:formatCode>
                <c:ptCount val="2"/>
                <c:pt idx="0">
                  <c:v>0.21031746031746032</c:v>
                </c:pt>
                <c:pt idx="1">
                  <c:v>0.1857707509881423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83-4FB6-853C-98DB0F631FC0}"/>
            </c:ext>
          </c:extLst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מסכים מאוד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לפני קמפיין</c:v>
                </c:pt>
                <c:pt idx="1">
                  <c:v>אחרי קמפיין</c:v>
                </c:pt>
              </c:strCache>
            </c:strRef>
          </c:cat>
          <c:val>
            <c:numRef>
              <c:f>גיליון1!$B$3:$C$3</c:f>
              <c:numCache>
                <c:formatCode>#,##0%</c:formatCode>
                <c:ptCount val="2"/>
                <c:pt idx="0">
                  <c:v>0.17460317460317459</c:v>
                </c:pt>
                <c:pt idx="1">
                  <c:v>7.3122529644268783E-2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83-4FB6-853C-98DB0F631FC0}"/>
            </c:ext>
          </c:extLst>
        </c:ser>
        <c:ser>
          <c:idx val="2"/>
          <c:order val="2"/>
          <c:tx>
            <c:strRef>
              <c:f>גיליון1!$A$4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לפני קמפיין</c:v>
                </c:pt>
                <c:pt idx="1">
                  <c:v>אחרי קמפיין</c:v>
                </c:pt>
              </c:strCache>
            </c:strRef>
          </c:cat>
          <c:val>
            <c:numRef>
              <c:f>גיליון1!$B$4:$C$4</c:f>
              <c:numCache>
                <c:formatCode>#,##0%</c:formatCode>
                <c:ptCount val="2"/>
                <c:pt idx="0">
                  <c:v>-0.38095238095238093</c:v>
                </c:pt>
                <c:pt idx="1">
                  <c:v>-0.44268774703557312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83-4FB6-853C-98DB0F631FC0}"/>
            </c:ext>
          </c:extLst>
        </c:ser>
        <c:ser>
          <c:idx val="3"/>
          <c:order val="3"/>
          <c:tx>
            <c:strRef>
              <c:f>גיליון1!$A$5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לפני קמפיין</c:v>
                </c:pt>
                <c:pt idx="1">
                  <c:v>אחרי קמפיין</c:v>
                </c:pt>
              </c:strCache>
            </c:strRef>
          </c:cat>
          <c:val>
            <c:numRef>
              <c:f>גיליון1!$B$5:$C$5</c:f>
              <c:numCache>
                <c:formatCode>#,##0%</c:formatCode>
                <c:ptCount val="2"/>
                <c:pt idx="0">
                  <c:v>-0.16666666666666669</c:v>
                </c:pt>
                <c:pt idx="1">
                  <c:v>-0.18774703557312253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83-4FB6-853C-98DB0F631FC0}"/>
            </c:ext>
          </c:extLst>
        </c:ser>
        <c:ser>
          <c:idx val="4"/>
          <c:order val="4"/>
          <c:tx>
            <c:strRef>
              <c:f>גיליון1!$A$6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לפני קמפיין</c:v>
                </c:pt>
                <c:pt idx="1">
                  <c:v>אחרי קמפיין</c:v>
                </c:pt>
              </c:strCache>
            </c:strRef>
          </c:cat>
          <c:val>
            <c:numRef>
              <c:f>גיליון1!$B$6:$C$6</c:f>
              <c:numCache>
                <c:formatCode>#,##0%</c:formatCode>
                <c:ptCount val="2"/>
                <c:pt idx="0">
                  <c:v>-6.7460317460317457E-2</c:v>
                </c:pt>
                <c:pt idx="1">
                  <c:v>-0.11067193675889328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83-4FB6-853C-98DB0F631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963904"/>
        <c:axId val="107965440"/>
      </c:barChart>
      <c:lineChart>
        <c:grouping val="standard"/>
        <c:varyColors val="0"/>
        <c:ser>
          <c:idx val="5"/>
          <c:order val="5"/>
          <c:tx>
            <c:strRef>
              <c:f>גיליון1!$A$7</c:f>
              <c:strCache>
                <c:ptCount val="1"/>
                <c:pt idx="0">
                  <c:v>סה"כ מסכים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931254429482663E-2"/>
                  <c:y val="-5.134738176135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30-4C71-B1B5-7EDBB664F36C}"/>
                </c:ext>
              </c:extLst>
            </c:dLbl>
            <c:dLbl>
              <c:idx val="1"/>
              <c:layout>
                <c:manualLayout>
                  <c:x val="-2.8348688873139617E-2"/>
                  <c:y val="-5.134738176135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30-4C71-B1B5-7EDBB664F36C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</c:spPr>
            <c:txPr>
              <a:bodyPr/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לפני קמפיין</c:v>
                </c:pt>
                <c:pt idx="1">
                  <c:v>אחרי קמפיין</c:v>
                </c:pt>
              </c:strCache>
            </c:strRef>
          </c:cat>
          <c:val>
            <c:numRef>
              <c:f>גיליון1!$B$7:$C$7</c:f>
              <c:numCache>
                <c:formatCode>#,##0%</c:formatCode>
                <c:ptCount val="2"/>
                <c:pt idx="0">
                  <c:v>0.38492063492063494</c:v>
                </c:pt>
                <c:pt idx="1">
                  <c:v>0.25889328063241107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F83-4FB6-853C-98DB0F631FC0}"/>
            </c:ext>
          </c:extLst>
        </c:ser>
        <c:ser>
          <c:idx val="6"/>
          <c:order val="6"/>
          <c:tx>
            <c:strRef>
              <c:f>גיליון1!$A$8</c:f>
              <c:strCache>
                <c:ptCount val="1"/>
                <c:pt idx="0">
                  <c:v>סה"כ לא מסכים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גיליון1!$B$1:$C$1</c:f>
              <c:strCache>
                <c:ptCount val="2"/>
                <c:pt idx="0">
                  <c:v>לפני קמפיין</c:v>
                </c:pt>
                <c:pt idx="1">
                  <c:v>אחרי קמפיין</c:v>
                </c:pt>
              </c:strCache>
            </c:strRef>
          </c:cat>
          <c:val>
            <c:numRef>
              <c:f>גיליון1!$B$8:$C$8</c:f>
              <c:numCache>
                <c:formatCode>#,##0%</c:formatCode>
                <c:ptCount val="2"/>
                <c:pt idx="0">
                  <c:v>-0.2341269841269841</c:v>
                </c:pt>
                <c:pt idx="1">
                  <c:v>-0.29841897233201581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F83-4FB6-853C-98DB0F631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76960"/>
        <c:axId val="107975424"/>
      </c:lineChart>
      <c:catAx>
        <c:axId val="10796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he-IL"/>
          </a:p>
        </c:txPr>
        <c:crossAx val="107965440"/>
        <c:crosses val="autoZero"/>
        <c:auto val="1"/>
        <c:lblAlgn val="ctr"/>
        <c:lblOffset val="100"/>
        <c:noMultiLvlLbl val="0"/>
      </c:catAx>
      <c:valAx>
        <c:axId val="107965440"/>
        <c:scaling>
          <c:orientation val="minMax"/>
          <c:max val="1"/>
          <c:min val="-0.9"/>
        </c:scaling>
        <c:delete val="0"/>
        <c:axPos val="l"/>
        <c:numFmt formatCode="#,##0%" sourceLinked="1"/>
        <c:majorTickMark val="none"/>
        <c:minorTickMark val="none"/>
        <c:tickLblPos val="none"/>
        <c:spPr>
          <a:ln>
            <a:noFill/>
          </a:ln>
        </c:spPr>
        <c:crossAx val="107963904"/>
        <c:crosses val="autoZero"/>
        <c:crossBetween val="between"/>
      </c:valAx>
      <c:valAx>
        <c:axId val="107975424"/>
        <c:scaling>
          <c:orientation val="minMax"/>
          <c:max val="1"/>
          <c:min val="-0.9"/>
        </c:scaling>
        <c:delete val="0"/>
        <c:axPos val="r"/>
        <c:numFmt formatCode="#,##0%" sourceLinked="1"/>
        <c:majorTickMark val="none"/>
        <c:minorTickMark val="none"/>
        <c:tickLblPos val="none"/>
        <c:spPr>
          <a:ln>
            <a:noFill/>
          </a:ln>
        </c:spPr>
        <c:crossAx val="107976960"/>
        <c:crosses val="max"/>
        <c:crossBetween val="between"/>
      </c:valAx>
      <c:catAx>
        <c:axId val="107976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9754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050487926239452E-3"/>
          <c:y val="7.6815242824102403E-2"/>
          <c:w val="0.99124672116510049"/>
          <c:h val="0.662755312793791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מחקר נוכחי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ymbol val="circle"/>
            <c:size val="25"/>
            <c:spPr>
              <a:solidFill>
                <a:srgbClr val="1F497D"/>
              </a:solidFill>
              <a:ln w="38100" cap="rnd">
                <a:solidFill>
                  <a:srgbClr val="1F497D"/>
                </a:solidFill>
              </a:ln>
            </c:spPr>
          </c:marker>
          <c:dLbls>
            <c:dLbl>
              <c:idx val="2"/>
              <c:layout>
                <c:manualLayout>
                  <c:x val="-3.2156066975294315E-2"/>
                  <c:y val="1.7969270324326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6A-4D97-A19F-B204C91179CB}"/>
                </c:ext>
              </c:extLst>
            </c:dLbl>
            <c:dLbl>
              <c:idx val="4"/>
              <c:layout>
                <c:manualLayout>
                  <c:x val="-2.8694703468804074E-2"/>
                  <c:y val="2.823742479536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6F-4A40-9C7F-5F2960CF471A}"/>
                </c:ext>
              </c:extLst>
            </c:dLbl>
            <c:dLbl>
              <c:idx val="6"/>
              <c:layout>
                <c:manualLayout>
                  <c:x val="-3.3309854810791059E-2"/>
                  <c:y val="1.02681544710435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6A-4D97-A19F-B204C91179CB}"/>
                </c:ext>
              </c:extLst>
            </c:dLbl>
            <c:dLbl>
              <c:idx val="7"/>
              <c:layout>
                <c:manualLayout>
                  <c:x val="-3.2156066975294398E-2"/>
                  <c:y val="-2.05363089420870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6A-4D97-A19F-B204C91179CB}"/>
                </c:ext>
              </c:extLst>
            </c:dLbl>
            <c:dLbl>
              <c:idx val="9"/>
              <c:layout>
                <c:manualLayout>
                  <c:x val="-3.3309854810791059E-2"/>
                  <c:y val="-2.5670386177608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6A-4D97-A19F-B204C9117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זכירה מוכחת</c:v>
                </c:pt>
                <c:pt idx="1">
                  <c:v>זכירה חצי נעזרת</c:v>
                </c:pt>
                <c:pt idx="2">
                  <c:v>זכירה בטלויזיה</c:v>
                </c:pt>
                <c:pt idx="3">
                  <c:v>זכירה ברדיו</c:v>
                </c:pt>
                <c:pt idx="4">
                  <c:v>זכירות קמפיין</c:v>
                </c:pt>
                <c:pt idx="5">
                  <c:v>זכירת מסר</c:v>
                </c:pt>
                <c:pt idx="6">
                  <c:v>אהדה</c:v>
                </c:pt>
                <c:pt idx="7">
                  <c:v>חשיבות ותרומה לציבור</c:v>
                </c:pt>
                <c:pt idx="8">
                  <c:v>משכנע</c:v>
                </c:pt>
                <c:pt idx="9">
                  <c:v>רלוונטי</c:v>
                </c:pt>
                <c:pt idx="10">
                  <c:v>מחדש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0.08</c:v>
                </c:pt>
                <c:pt idx="1">
                  <c:v>0.55000000000000004</c:v>
                </c:pt>
                <c:pt idx="2">
                  <c:v>0.59</c:v>
                </c:pt>
                <c:pt idx="3" formatCode="#,##0%">
                  <c:v>0.36</c:v>
                </c:pt>
                <c:pt idx="4" formatCode="#,##0%">
                  <c:v>0.69</c:v>
                </c:pt>
                <c:pt idx="5">
                  <c:v>0.61</c:v>
                </c:pt>
                <c:pt idx="6">
                  <c:v>0.66</c:v>
                </c:pt>
                <c:pt idx="7">
                  <c:v>0.77</c:v>
                </c:pt>
                <c:pt idx="8" formatCode="#,##0%">
                  <c:v>0.89</c:v>
                </c:pt>
                <c:pt idx="9" formatCode="#,##0%">
                  <c:v>0.72</c:v>
                </c:pt>
                <c:pt idx="10">
                  <c:v>0.82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B09-4FCD-BD44-C0EF9A3BC2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BM</c:v>
                </c:pt>
              </c:strCache>
            </c:strRef>
          </c:tx>
          <c:spPr>
            <a:ln>
              <a:solidFill>
                <a:srgbClr val="00ADA8">
                  <a:alpha val="96000"/>
                </a:srgbClr>
              </a:solidFill>
            </a:ln>
          </c:spPr>
          <c:marker>
            <c:symbol val="circle"/>
            <c:size val="25"/>
            <c:spPr>
              <a:solidFill>
                <a:schemeClr val="bg1">
                  <a:lumMod val="65000"/>
                </a:schemeClr>
              </a:solidFill>
              <a:ln w="38100">
                <a:solidFill>
                  <a:srgbClr val="00ADA8">
                    <a:alpha val="96000"/>
                  </a:srgbClr>
                </a:solidFill>
              </a:ln>
            </c:spPr>
          </c:marke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7.0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6A-4D97-A19F-B204C91179CB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7.3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6A-4D97-A19F-B204C91179CB}"/>
                </c:ext>
              </c:extLst>
            </c:dLbl>
            <c:dLbl>
              <c:idx val="8"/>
              <c:layout>
                <c:manualLayout>
                  <c:x val="-3.2156066975294315E-2"/>
                  <c:y val="-3.08044634131304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6A-4D97-A19F-B204C9117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זכירה מוכחת</c:v>
                </c:pt>
                <c:pt idx="1">
                  <c:v>זכירה חצי נעזרת</c:v>
                </c:pt>
                <c:pt idx="2">
                  <c:v>זכירה בטלויזיה</c:v>
                </c:pt>
                <c:pt idx="3">
                  <c:v>זכירה ברדיו</c:v>
                </c:pt>
                <c:pt idx="4">
                  <c:v>זכירות קמפיין</c:v>
                </c:pt>
                <c:pt idx="5">
                  <c:v>זכירת מסר</c:v>
                </c:pt>
                <c:pt idx="6">
                  <c:v>אהדה</c:v>
                </c:pt>
                <c:pt idx="7">
                  <c:v>חשיבות ותרומה לציבור</c:v>
                </c:pt>
                <c:pt idx="8">
                  <c:v>משכנע</c:v>
                </c:pt>
                <c:pt idx="9">
                  <c:v>רלוונטי</c:v>
                </c:pt>
                <c:pt idx="10">
                  <c:v>מחדש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0.25</c:v>
                </c:pt>
                <c:pt idx="1">
                  <c:v>0.55000000000000004</c:v>
                </c:pt>
                <c:pt idx="2">
                  <c:v>0.63</c:v>
                </c:pt>
                <c:pt idx="3" formatCode="#,##0%">
                  <c:v>0.48</c:v>
                </c:pt>
                <c:pt idx="4" formatCode="#,##0%">
                  <c:v>0.72</c:v>
                </c:pt>
                <c:pt idx="5">
                  <c:v>0.76</c:v>
                </c:pt>
                <c:pt idx="6">
                  <c:v>0.7</c:v>
                </c:pt>
                <c:pt idx="7">
                  <c:v>0.73</c:v>
                </c:pt>
                <c:pt idx="8" formatCode="#,##0%">
                  <c:v>0.9</c:v>
                </c:pt>
                <c:pt idx="9" formatCode="#,##0%">
                  <c:v>0.7</c:v>
                </c:pt>
                <c:pt idx="10">
                  <c:v>0.71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B09-4FCD-BD44-C0EF9A3BC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917248"/>
        <c:axId val="106927232"/>
      </c:lineChart>
      <c:catAx>
        <c:axId val="10691724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he-IL"/>
          </a:p>
        </c:txPr>
        <c:crossAx val="106927232"/>
        <c:crosses val="autoZero"/>
        <c:auto val="1"/>
        <c:lblAlgn val="ctr"/>
        <c:lblOffset val="100"/>
        <c:noMultiLvlLbl val="0"/>
      </c:catAx>
      <c:valAx>
        <c:axId val="106927232"/>
        <c:scaling>
          <c:orientation val="minMax"/>
          <c:max val="1"/>
          <c:min val="-0.2"/>
        </c:scaling>
        <c:delete val="1"/>
        <c:axPos val="l"/>
        <c:numFmt formatCode="0%" sourceLinked="1"/>
        <c:majorTickMark val="out"/>
        <c:minorTickMark val="none"/>
        <c:tickLblPos val="none"/>
        <c:crossAx val="106917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834481055600144"/>
          <c:y val="2.9387409621839616E-4"/>
          <c:w val="0.62165518944399856"/>
          <c:h val="0.96035255802420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D9C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40">
                <a:fgClr>
                  <a:srgbClr val="009D9C"/>
                </a:fgClr>
                <a:bgClr>
                  <a:srgbClr val="FFFFFF"/>
                </a:bgClr>
              </a:pattFill>
              <a:ln w="127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377-49C4-85B7-83BCF5898638}"/>
              </c:ext>
            </c:extLst>
          </c:dPt>
          <c:dPt>
            <c:idx val="1"/>
            <c:invertIfNegative val="0"/>
            <c:bubble3D val="0"/>
            <c:spPr>
              <a:pattFill prst="pct40">
                <a:fgClr>
                  <a:srgbClr val="009D9C"/>
                </a:fgClr>
                <a:bgClr>
                  <a:srgbClr val="FFFFFF"/>
                </a:bgClr>
              </a:pattFill>
              <a:ln w="127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77-49C4-85B7-83BCF589863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1E497C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גיליון1!$A$2:$A$7</c:f>
              <c:strCache>
                <c:ptCount val="6"/>
                <c:pt idx="0">
                  <c:v>סה"כ ציינו זכירה</c:v>
                </c:pt>
                <c:pt idx="1">
                  <c:v>סה"כ זכירה מוכחת</c:v>
                </c:pt>
                <c:pt idx="2">
                  <c:v>קרנות מומלצות על ידי משרד האוצר</c:v>
                </c:pt>
                <c:pt idx="3">
                  <c:v>קרנות מוזלות</c:v>
                </c:pt>
                <c:pt idx="4">
                  <c:v>דמי ניהול מוזלים</c:v>
                </c:pt>
                <c:pt idx="5">
                  <c:v>עמלות נמוכות</c:v>
                </c:pt>
              </c:strCache>
            </c:strRef>
          </c:cat>
          <c:val>
            <c:numRef>
              <c:f>גיליון1!$B$2:$B$7</c:f>
              <c:numCache>
                <c:formatCode>#,##0%</c:formatCode>
                <c:ptCount val="6"/>
                <c:pt idx="0" formatCode="0%">
                  <c:v>0.7</c:v>
                </c:pt>
                <c:pt idx="1">
                  <c:v>8.3003952569169967E-2</c:v>
                </c:pt>
                <c:pt idx="2">
                  <c:v>4.3478260869565216E-2</c:v>
                </c:pt>
                <c:pt idx="3">
                  <c:v>2.766798418972332E-2</c:v>
                </c:pt>
                <c:pt idx="4">
                  <c:v>2.1739130434782608E-2</c:v>
                </c:pt>
                <c:pt idx="5">
                  <c:v>7.9051383399209481E-3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CD-4011-B283-D416629B4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24"/>
        <c:axId val="51171712"/>
        <c:axId val="51161728"/>
      </c:barChart>
      <c:valAx>
        <c:axId val="51161728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1171712"/>
        <c:crosses val="autoZero"/>
        <c:crossBetween val="between"/>
      </c:valAx>
      <c:catAx>
        <c:axId val="511717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rgbClr val="1E497C"/>
                </a:solidFill>
              </a:defRPr>
            </a:pPr>
            <a:endParaRPr lang="he-IL"/>
          </a:p>
        </c:txPr>
        <c:crossAx val="51161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b="0" i="0" baseline="0" dirty="0">
                <a:effectLst/>
              </a:rPr>
              <a:t>עלות ההשקעה להשגת 1% זכירות (₪)</a:t>
            </a:r>
            <a:endParaRPr lang="he-IL" sz="1600" dirty="0">
              <a:effectLst/>
            </a:endParaRPr>
          </a:p>
        </c:rich>
      </c:tx>
      <c:layout>
        <c:manualLayout>
          <c:xMode val="edge"/>
          <c:yMode val="edge"/>
          <c:x val="0.32285997645292713"/>
          <c:y val="7.838335865748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9097222222222224E-2"/>
          <c:y val="0.24690757977107591"/>
          <c:w val="0.90156455537556757"/>
          <c:h val="0.61662359825134161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קמפיין נוכחי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20"/>
            <c:spPr>
              <a:solidFill>
                <a:srgbClr val="1E1B52"/>
              </a:solidFill>
              <a:ln>
                <a:solidFill>
                  <a:srgbClr val="1F497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just" rtl="0">
                  <a:defRPr lang="he-IL"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גיליון1!$A$2:$A$4</c:f>
              <c:strCache>
                <c:ptCount val="3"/>
                <c:pt idx="0">
                  <c:v>טלויזיה</c:v>
                </c:pt>
                <c:pt idx="1">
                  <c:v>רדיו</c:v>
                </c:pt>
                <c:pt idx="2">
                  <c:v>כללי</c:v>
                </c:pt>
              </c:strCache>
            </c:strRef>
          </c:cat>
          <c:val>
            <c:numRef>
              <c:f>גיליון1!$B$2:$B$4</c:f>
              <c:numCache>
                <c:formatCode>"₪"\ #,##0</c:formatCode>
                <c:ptCount val="3"/>
                <c:pt idx="0">
                  <c:v>37288.135593220337</c:v>
                </c:pt>
                <c:pt idx="1">
                  <c:v>11944.444444444445</c:v>
                </c:pt>
                <c:pt idx="2">
                  <c:v>38115.942028985504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446-45CF-93A4-32D4213F70E8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BM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20"/>
            <c:spPr>
              <a:solidFill>
                <a:schemeClr val="bg1">
                  <a:lumMod val="65000"/>
                  <a:alpha val="80000"/>
                </a:schemeClr>
              </a:solidFill>
              <a:ln>
                <a:solidFill>
                  <a:srgbClr val="00ADA8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00ADA8"/>
                    </a:solidFill>
                  </a:defRPr>
                </a:pPr>
                <a:endParaRPr lang="he-I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גיליון1!$A$2:$A$4</c:f>
              <c:strCache>
                <c:ptCount val="3"/>
                <c:pt idx="0">
                  <c:v>טלויזיה</c:v>
                </c:pt>
                <c:pt idx="1">
                  <c:v>רדיו</c:v>
                </c:pt>
                <c:pt idx="2">
                  <c:v>כללי</c:v>
                </c:pt>
              </c:strCache>
            </c:strRef>
          </c:cat>
          <c:val>
            <c:numRef>
              <c:f>גיליון1!$C$2:$C$4</c:f>
              <c:numCache>
                <c:formatCode>"₪"\ #,##0</c:formatCode>
                <c:ptCount val="3"/>
                <c:pt idx="0">
                  <c:v>29650.422389165804</c:v>
                </c:pt>
                <c:pt idx="1">
                  <c:v>6747.8815079526721</c:v>
                </c:pt>
                <c:pt idx="2">
                  <c:v>31316.848931957804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446-45CF-93A4-32D4213F7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41888"/>
        <c:axId val="113543424"/>
      </c:lineChart>
      <c:catAx>
        <c:axId val="11354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3543424"/>
        <c:crosses val="autoZero"/>
        <c:auto val="1"/>
        <c:lblAlgn val="ctr"/>
        <c:lblOffset val="100"/>
        <c:noMultiLvlLbl val="0"/>
      </c:catAx>
      <c:valAx>
        <c:axId val="113543424"/>
        <c:scaling>
          <c:orientation val="minMax"/>
          <c:max val="50000"/>
          <c:min val="0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₪&quot;\ #,##0" sourceLinked="1"/>
        <c:majorTickMark val="out"/>
        <c:minorTickMark val="none"/>
        <c:tickLblPos val="none"/>
        <c:crossAx val="113541888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/>
              <a:t>השקעה</a:t>
            </a:r>
            <a:r>
              <a:rPr lang="he-IL" sz="1600" baseline="0" dirty="0"/>
              <a:t> כספית כוללת (₪)</a:t>
            </a:r>
            <a:endParaRPr lang="he-IL" sz="1600" dirty="0"/>
          </a:p>
        </c:rich>
      </c:tx>
      <c:layout>
        <c:manualLayout>
          <c:xMode val="edge"/>
          <c:yMode val="edge"/>
          <c:x val="0.3771412071475001"/>
          <c:y val="0.1371708776505976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9097222222222224E-2"/>
          <c:y val="0.24690757977107591"/>
          <c:w val="0.90156455537556757"/>
          <c:h val="0.61662359825134161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קמפיין נוכחי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20"/>
            <c:spPr>
              <a:solidFill>
                <a:srgbClr val="1E1B52"/>
              </a:solidFill>
              <a:ln>
                <a:solidFill>
                  <a:srgbClr val="1F497D"/>
                </a:solidFill>
              </a:ln>
            </c:spPr>
          </c:marker>
          <c:dLbls>
            <c:dLbl>
              <c:idx val="0"/>
              <c:layout>
                <c:manualLayout>
                  <c:x val="1.0438698210494788E-3"/>
                  <c:y val="-3.8574487537270896E-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86-4322-8CF3-622F99905579}"/>
                </c:ext>
              </c:extLst>
            </c:dLbl>
            <c:dLbl>
              <c:idx val="1"/>
              <c:layout>
                <c:manualLayout>
                  <c:x val="-2.0877396420989707E-3"/>
                  <c:y val="-4.4090639244835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86-4322-8CF3-622F999055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just" rtl="0">
                  <a:defRPr lang="he-IL"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גיליון1!$A$2:$A$4</c:f>
              <c:strCache>
                <c:ptCount val="3"/>
                <c:pt idx="0">
                  <c:v>טלויזיה</c:v>
                </c:pt>
                <c:pt idx="1">
                  <c:v>רדיו</c:v>
                </c:pt>
                <c:pt idx="2">
                  <c:v>כללי</c:v>
                </c:pt>
              </c:strCache>
            </c:strRef>
          </c:cat>
          <c:val>
            <c:numRef>
              <c:f>גיליון1!$B$2:$B$4</c:f>
              <c:numCache>
                <c:formatCode>#,##0</c:formatCode>
                <c:ptCount val="3"/>
                <c:pt idx="0">
                  <c:v>2200000</c:v>
                </c:pt>
                <c:pt idx="1">
                  <c:v>430000</c:v>
                </c:pt>
                <c:pt idx="2" formatCode="_ * #,##0_ ;_ * \-#,##0_ ;_ * &quot;-&quot;??_ ;_ @_ ">
                  <c:v>2630000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F86-4322-8CF3-622F99905579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BM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2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00ADA8"/>
                </a:solidFill>
              </a:ln>
            </c:spPr>
          </c:marker>
          <c:dLbls>
            <c:dLbl>
              <c:idx val="1"/>
              <c:layout>
                <c:manualLayout>
                  <c:x val="1.0438698210494788E-3"/>
                  <c:y val="4.8989599160926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86-4322-8CF3-622F99905579}"/>
                </c:ext>
              </c:extLst>
            </c:dLbl>
            <c:dLbl>
              <c:idx val="3"/>
              <c:layout>
                <c:manualLayout>
                  <c:x val="-1.0438698210496319E-3"/>
                  <c:y val="-4.409063924483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86-4322-8CF3-622F999055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00ADA8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גיליון1!$A$2:$A$4</c:f>
              <c:strCache>
                <c:ptCount val="3"/>
                <c:pt idx="0">
                  <c:v>טלויזיה</c:v>
                </c:pt>
                <c:pt idx="1">
                  <c:v>רדיו</c:v>
                </c:pt>
                <c:pt idx="2">
                  <c:v>כללי</c:v>
                </c:pt>
              </c:strCache>
            </c:strRef>
          </c:cat>
          <c:val>
            <c:numRef>
              <c:f>גיליון1!$C$2:$C$4</c:f>
              <c:numCache>
                <c:formatCode>_ * #,##0_ ;_ * \-#,##0_ ;_ * "-"??_ ;_ @_ </c:formatCode>
                <c:ptCount val="3"/>
                <c:pt idx="0">
                  <c:v>1839312.3065625001</c:v>
                </c:pt>
                <c:pt idx="1">
                  <c:v>329669.9375</c:v>
                </c:pt>
                <c:pt idx="2">
                  <c:v>2298664.8304109592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F86-4322-8CF3-622F99905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194880"/>
        <c:axId val="113196416"/>
      </c:lineChart>
      <c:catAx>
        <c:axId val="1131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3196416"/>
        <c:crosses val="autoZero"/>
        <c:auto val="1"/>
        <c:lblAlgn val="ctr"/>
        <c:lblOffset val="100"/>
        <c:noMultiLvlLbl val="0"/>
      </c:catAx>
      <c:valAx>
        <c:axId val="113196416"/>
        <c:scaling>
          <c:orientation val="minMax"/>
          <c:max val="3000000"/>
          <c:min val="0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13194880"/>
        <c:crosses val="autoZero"/>
        <c:crossBetween val="between"/>
        <c:minorUnit val="10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61382438723198"/>
          <c:y val="2.5964487555291717E-3"/>
          <c:w val="0.18526585145091332"/>
          <c:h val="0.1359715968333432"/>
        </c:manualLayout>
      </c:layout>
      <c:overlay val="0"/>
      <c:txPr>
        <a:bodyPr/>
        <a:lstStyle/>
        <a:p>
          <a:pPr>
            <a:defRPr sz="1800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dirty="0"/>
              <a:t>זכירה מוכחת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38934995124349E-2"/>
          <c:y val="0.37814290060223182"/>
          <c:w val="0.86122162717393935"/>
          <c:h val="0.33339148513452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זכירה מוכחת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E1-4280-B681-1D3AD829F0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קרנות פנסיה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0.08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E1-4280-B681-1D3AD829F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51197056"/>
        <c:axId val="51198592"/>
      </c:barChart>
      <c:catAx>
        <c:axId val="5119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he-IL"/>
          </a:p>
        </c:txPr>
        <c:crossAx val="51198592"/>
        <c:crosses val="autoZero"/>
        <c:auto val="1"/>
        <c:lblAlgn val="ctr"/>
        <c:lblOffset val="100"/>
        <c:noMultiLvlLbl val="0"/>
      </c:catAx>
      <c:valAx>
        <c:axId val="51198592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511970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576337579862002"/>
          <c:y val="0"/>
          <c:w val="0.98570275480876468"/>
          <c:h val="0.96035255802420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D9C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40">
                <a:fgClr>
                  <a:srgbClr val="009D9C"/>
                </a:fgClr>
                <a:bgClr>
                  <a:srgbClr val="FFFFFF"/>
                </a:bgClr>
              </a:pattFill>
              <a:ln w="127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08-4145-A55D-EDBC98C07D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1E497C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גיליון1!$A$2:$A$10</c:f>
              <c:strCache>
                <c:ptCount val="9"/>
                <c:pt idx="0">
                  <c:v> סה"כ מסרים נכונים</c:v>
                </c:pt>
                <c:pt idx="1">
                  <c:v>לעבור לקרן פנסיה מומלצת על ידי משרד האוצר</c:v>
                </c:pt>
                <c:pt idx="2">
                  <c:v>קרנות מוזלות</c:v>
                </c:pt>
                <c:pt idx="3">
                  <c:v>דמי ניהול נמוכים</c:v>
                </c:pt>
                <c:pt idx="4">
                  <c:v>לבקש מהמעסיק לעבור לקרנות פנסיה מוזלות</c:v>
                </c:pt>
                <c:pt idx="5">
                  <c:v>פנסיה טובה יותר</c:v>
                </c:pt>
                <c:pt idx="6">
                  <c:v>עמלות נמוכות</c:v>
                </c:pt>
                <c:pt idx="7">
                  <c:v>לבדוק דרך האתר את הקרנות</c:v>
                </c:pt>
                <c:pt idx="8">
                  <c:v>תשואה גבוהה</c:v>
                </c:pt>
              </c:strCache>
            </c:strRef>
          </c:cat>
          <c:val>
            <c:numRef>
              <c:f>גיליון1!$B$2:$B$10</c:f>
              <c:numCache>
                <c:formatCode>#,##0%</c:formatCode>
                <c:ptCount val="9"/>
                <c:pt idx="0">
                  <c:v>0.6079136690647482</c:v>
                </c:pt>
                <c:pt idx="1">
                  <c:v>0.23021582733812948</c:v>
                </c:pt>
                <c:pt idx="2">
                  <c:v>0.16906474820143885</c:v>
                </c:pt>
                <c:pt idx="3">
                  <c:v>0.13309352517985612</c:v>
                </c:pt>
                <c:pt idx="4">
                  <c:v>9.7122302158273388E-2</c:v>
                </c:pt>
                <c:pt idx="5">
                  <c:v>7.9136690647482008E-2</c:v>
                </c:pt>
                <c:pt idx="6">
                  <c:v>7.9136690647482008E-2</c:v>
                </c:pt>
                <c:pt idx="7">
                  <c:v>3.5971223021582732E-2</c:v>
                </c:pt>
                <c:pt idx="8">
                  <c:v>1.4388489208633093E-2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08-4145-A55D-EDBC98C07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24"/>
        <c:axId val="50602368"/>
        <c:axId val="62909056"/>
      </c:barChart>
      <c:valAx>
        <c:axId val="62909056"/>
        <c:scaling>
          <c:orientation val="minMax"/>
          <c:max val="1.5"/>
          <c:min val="0"/>
        </c:scaling>
        <c:delete val="1"/>
        <c:axPos val="t"/>
        <c:numFmt formatCode="#,##0%" sourceLinked="1"/>
        <c:majorTickMark val="out"/>
        <c:minorTickMark val="none"/>
        <c:tickLblPos val="none"/>
        <c:crossAx val="50602368"/>
        <c:crosses val="autoZero"/>
        <c:crossBetween val="between"/>
      </c:valAx>
      <c:catAx>
        <c:axId val="506023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rgbClr val="1E497C"/>
                </a:solidFill>
              </a:defRPr>
            </a:pPr>
            <a:endParaRPr lang="he-IL"/>
          </a:p>
        </c:txPr>
        <c:crossAx val="62909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dirty="0"/>
              <a:t>זכירה חצי נעזרת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389349951243642E-2"/>
          <c:y val="0.37814290060223182"/>
          <c:w val="0.86122162717394068"/>
          <c:h val="0.33339148513452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F3-4C19-AC9B-3DD9B384DF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קרנות פנסיה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F3-4C19-AC9B-3DD9B384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50636288"/>
        <c:axId val="50637824"/>
      </c:barChart>
      <c:catAx>
        <c:axId val="5063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50637824"/>
        <c:crosses val="autoZero"/>
        <c:auto val="1"/>
        <c:lblAlgn val="ctr"/>
        <c:lblOffset val="100"/>
        <c:noMultiLvlLbl val="0"/>
      </c:catAx>
      <c:valAx>
        <c:axId val="5063782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506362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Pr>
        <a:bodyPr/>
        <a:lstStyle/>
        <a:p>
          <a:pPr>
            <a:defRPr sz="1200"/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9389349951243504E-2"/>
          <c:y val="0.37814290060223182"/>
          <c:w val="0.86122162717393969"/>
          <c:h val="0.33339148513452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זכירת מסרים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B9-4D54-8D9E-6F53E8F007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קרנות פנסיה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0%</c:formatCode>
                <c:ptCount val="2"/>
                <c:pt idx="0">
                  <c:v>0.61</c:v>
                </c:pt>
                <c:pt idx="1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B9-4D54-8D9E-6F53E8F00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80331136"/>
        <c:axId val="80332672"/>
      </c:barChart>
      <c:catAx>
        <c:axId val="8033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80332672"/>
        <c:crosses val="autoZero"/>
        <c:auto val="1"/>
        <c:lblAlgn val="ctr"/>
        <c:lblOffset val="100"/>
        <c:noMultiLvlLbl val="0"/>
      </c:catAx>
      <c:valAx>
        <c:axId val="8033267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803311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1.4444858240631004E-2"/>
          <c:y val="0.36641069393568326"/>
          <c:w val="0.95974762958517257"/>
          <c:h val="0.27827171381214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זכירה נעזרת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736-4778-9F48-6FED8D3964E1}"/>
              </c:ext>
            </c:extLst>
          </c:dPt>
          <c:dPt>
            <c:idx val="2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36-4778-9F48-6FED8D3964E1}"/>
              </c:ext>
            </c:extLst>
          </c:dPt>
          <c:dPt>
            <c:idx val="4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736-4778-9F48-6FED8D3964E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90000"/>
                  <a:lumOff val="1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36-4778-9F48-6FED8D3964E1}"/>
              </c:ext>
            </c:extLst>
          </c:dPt>
          <c:dPt>
            <c:idx val="7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736-4778-9F48-6FED8D3964E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גיליון1!$A$2:$A$12</c:f>
              <c:strCache>
                <c:ptCount val="8"/>
                <c:pt idx="0">
                  <c:v>טלויזיה</c:v>
                </c:pt>
                <c:pt idx="1">
                  <c:v>בנצ'מארק </c:v>
                </c:pt>
                <c:pt idx="3">
                  <c:v>רדיו</c:v>
                </c:pt>
                <c:pt idx="4">
                  <c:v>בנצ'מארק </c:v>
                </c:pt>
                <c:pt idx="6">
                  <c:v>סה"כ זכירה </c:v>
                </c:pt>
                <c:pt idx="7">
                  <c:v>בנצ'מארק </c:v>
                </c:pt>
              </c:strCache>
            </c:strRef>
          </c:cat>
          <c:val>
            <c:numRef>
              <c:f>גיליון1!$B$2:$B$12</c:f>
              <c:numCache>
                <c:formatCode>0%</c:formatCode>
                <c:ptCount val="8"/>
                <c:pt idx="0">
                  <c:v>0.59</c:v>
                </c:pt>
                <c:pt idx="1">
                  <c:v>0.63</c:v>
                </c:pt>
                <c:pt idx="3">
                  <c:v>0.36</c:v>
                </c:pt>
                <c:pt idx="4">
                  <c:v>0.48</c:v>
                </c:pt>
                <c:pt idx="6">
                  <c:v>0.69</c:v>
                </c:pt>
                <c:pt idx="7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36-4778-9F48-6FED8D396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80695680"/>
        <c:axId val="80697216"/>
      </c:barChart>
      <c:catAx>
        <c:axId val="8069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/>
            </a:pPr>
            <a:endParaRPr lang="he-IL"/>
          </a:p>
        </c:txPr>
        <c:crossAx val="80697216"/>
        <c:crosses val="autoZero"/>
        <c:auto val="1"/>
        <c:lblAlgn val="ctr"/>
        <c:lblOffset val="100"/>
        <c:tickLblSkip val="1"/>
        <c:noMultiLvlLbl val="0"/>
      </c:catAx>
      <c:valAx>
        <c:axId val="80697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06956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אהדה לקמפיין</c:v>
                </c:pt>
                <c:pt idx="1">
                  <c:v>חשיבות ותרומה לציבור</c:v>
                </c:pt>
              </c:strCache>
            </c:strRef>
          </c:cat>
          <c:val>
            <c:numRef>
              <c:f>גיליון1!$B$2:$B$3</c:f>
              <c:numCache>
                <c:formatCode>0.0</c:formatCode>
                <c:ptCount val="2"/>
                <c:pt idx="0">
                  <c:v>6.6</c:v>
                </c:pt>
                <c:pt idx="1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DA-4EDD-9FB8-922ED6FE8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50166400"/>
        <c:axId val="50188672"/>
      </c:barChart>
      <c:catAx>
        <c:axId val="5016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0188672"/>
        <c:crosses val="autoZero"/>
        <c:auto val="1"/>
        <c:lblAlgn val="ctr"/>
        <c:lblOffset val="100"/>
        <c:noMultiLvlLbl val="0"/>
      </c:catAx>
      <c:valAx>
        <c:axId val="50188672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5016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9349951243642E-2"/>
          <c:y val="0.15339028769737431"/>
          <c:w val="0.86122162717394068"/>
          <c:h val="0.45220745130562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 חצי נעזרת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D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F3-4C19-AC9B-3DD9B384DF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קרנות פנסיה</c:v>
                </c:pt>
                <c:pt idx="1">
                  <c:v>בנצ'מארק פרסומות לפ"מ</c:v>
                </c:pt>
              </c:strCache>
            </c:strRef>
          </c:cat>
          <c:val>
            <c:numRef>
              <c:f>גיליון1!$B$2:$B$3</c:f>
              <c:numCache>
                <c:formatCode>0.0</c:formatCode>
                <c:ptCount val="2"/>
                <c:pt idx="0">
                  <c:v>6.6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F3-4C19-AC9B-3DD9B384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50234496"/>
        <c:axId val="50236032"/>
      </c:barChart>
      <c:catAx>
        <c:axId val="5023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he-IL"/>
          </a:p>
        </c:txPr>
        <c:crossAx val="50236032"/>
        <c:crosses val="autoZero"/>
        <c:auto val="1"/>
        <c:lblAlgn val="ctr"/>
        <c:lblOffset val="100"/>
        <c:noMultiLvlLbl val="0"/>
      </c:catAx>
      <c:valAx>
        <c:axId val="50236032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502344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BBA24-D3B4-4C46-992A-E80751D48C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F9C65-6D29-487E-A952-16B7E9D3C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6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361D9-CFBB-49F4-A713-185D49E5A8F2}" type="datetimeFigureOut">
              <a:rPr lang="en-GB" smtClean="0"/>
              <a:pPr/>
              <a:t>08/05/2017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9C518-0EF5-4764-B79E-97BF135AF5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71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117CF-E74A-479C-A82D-F92F1F01CBE5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207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117CF-E74A-479C-A82D-F92F1F01CBE5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831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Espace réservé du contenu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531" y="793"/>
            <a:ext cx="8882244" cy="75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Ellipse 40"/>
          <p:cNvSpPr/>
          <p:nvPr userDrawn="1"/>
        </p:nvSpPr>
        <p:spPr>
          <a:xfrm>
            <a:off x="4557532" y="-12445"/>
            <a:ext cx="8882244" cy="7572914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2745722" y="794"/>
            <a:ext cx="10069513" cy="7559675"/>
            <a:chOff x="-653" y="794"/>
            <a:chExt cx="10069513" cy="7559675"/>
          </a:xfrm>
        </p:grpSpPr>
        <p:sp>
          <p:nvSpPr>
            <p:cNvPr id="52" name="Freeform 49"/>
            <p:cNvSpPr>
              <a:spLocks/>
            </p:cNvSpPr>
            <p:nvPr userDrawn="1"/>
          </p:nvSpPr>
          <p:spPr bwMode="auto">
            <a:xfrm>
              <a:off x="-653" y="794"/>
              <a:ext cx="10069513" cy="7559675"/>
            </a:xfrm>
            <a:custGeom>
              <a:avLst/>
              <a:gdLst>
                <a:gd name="T0" fmla="*/ 3262 w 6320"/>
                <a:gd name="T1" fmla="*/ 4762 h 4762"/>
                <a:gd name="T2" fmla="*/ 0 w 6320"/>
                <a:gd name="T3" fmla="*/ 4762 h 4762"/>
                <a:gd name="T4" fmla="*/ 0 w 6320"/>
                <a:gd name="T5" fmla="*/ 0 h 4762"/>
                <a:gd name="T6" fmla="*/ 6320 w 6320"/>
                <a:gd name="T7" fmla="*/ 0 h 4762"/>
                <a:gd name="T8" fmla="*/ 3262 w 6320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0" h="4762">
                  <a:moveTo>
                    <a:pt x="326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6320" y="0"/>
                  </a:lnTo>
                  <a:lnTo>
                    <a:pt x="3262" y="47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auto">
            <a:xfrm>
              <a:off x="3436285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Text Box 22"/>
          <p:cNvSpPr txBox="1">
            <a:spLocks noChangeArrowheads="1"/>
          </p:cNvSpPr>
          <p:nvPr userDrawn="1"/>
        </p:nvSpPr>
        <p:spPr bwMode="gray">
          <a:xfrm>
            <a:off x="352806" y="6962236"/>
            <a:ext cx="54079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© </a:t>
            </a:r>
            <a:r>
              <a:rPr kumimoji="0" lang="he-IL" sz="1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2016</a:t>
            </a: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 Ipsos.  All rights reserved. Contains Ipsos' Confidential and Proprietary information </a:t>
            </a:r>
            <a:b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</a:b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and may not be disclosed or reproduced without the prior written consent of Ipsos.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12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521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88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1038867" y="3781425"/>
            <a:ext cx="2400908" cy="3779838"/>
            <a:chOff x="11535475" y="4563253"/>
            <a:chExt cx="1904300" cy="2998010"/>
          </a:xfrm>
        </p:grpSpPr>
        <p:sp>
          <p:nvSpPr>
            <p:cNvPr id="65" name="Right Triangle 64"/>
            <p:cNvSpPr/>
            <p:nvPr userDrawn="1"/>
          </p:nvSpPr>
          <p:spPr>
            <a:xfrm flipH="1">
              <a:off x="11535475" y="4563253"/>
              <a:ext cx="1904300" cy="2998010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6" name="Group 65"/>
            <p:cNvGrpSpPr/>
            <p:nvPr userDrawn="1"/>
          </p:nvGrpSpPr>
          <p:grpSpPr>
            <a:xfrm>
              <a:off x="12195023" y="4859725"/>
              <a:ext cx="761355" cy="1742758"/>
              <a:chOff x="5564483" y="6344391"/>
              <a:chExt cx="904037" cy="2069359"/>
            </a:xfrm>
          </p:grpSpPr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566820" y="7337425"/>
                <a:ext cx="901700" cy="1076325"/>
              </a:xfrm>
              <a:custGeom>
                <a:avLst/>
                <a:gdLst>
                  <a:gd name="T0" fmla="*/ 397 w 568"/>
                  <a:gd name="T1" fmla="*/ 0 h 678"/>
                  <a:gd name="T2" fmla="*/ 397 w 568"/>
                  <a:gd name="T3" fmla="*/ 0 h 678"/>
                  <a:gd name="T4" fmla="*/ 428 w 568"/>
                  <a:gd name="T5" fmla="*/ 22 h 678"/>
                  <a:gd name="T6" fmla="*/ 457 w 568"/>
                  <a:gd name="T7" fmla="*/ 46 h 678"/>
                  <a:gd name="T8" fmla="*/ 481 w 568"/>
                  <a:gd name="T9" fmla="*/ 71 h 678"/>
                  <a:gd name="T10" fmla="*/ 503 w 568"/>
                  <a:gd name="T11" fmla="*/ 100 h 678"/>
                  <a:gd name="T12" fmla="*/ 522 w 568"/>
                  <a:gd name="T13" fmla="*/ 131 h 678"/>
                  <a:gd name="T14" fmla="*/ 539 w 568"/>
                  <a:gd name="T15" fmla="*/ 163 h 678"/>
                  <a:gd name="T16" fmla="*/ 551 w 568"/>
                  <a:gd name="T17" fmla="*/ 196 h 678"/>
                  <a:gd name="T18" fmla="*/ 559 w 568"/>
                  <a:gd name="T19" fmla="*/ 230 h 678"/>
                  <a:gd name="T20" fmla="*/ 566 w 568"/>
                  <a:gd name="T21" fmla="*/ 266 h 678"/>
                  <a:gd name="T22" fmla="*/ 568 w 568"/>
                  <a:gd name="T23" fmla="*/ 300 h 678"/>
                  <a:gd name="T24" fmla="*/ 568 w 568"/>
                  <a:gd name="T25" fmla="*/ 335 h 678"/>
                  <a:gd name="T26" fmla="*/ 564 w 568"/>
                  <a:gd name="T27" fmla="*/ 371 h 678"/>
                  <a:gd name="T28" fmla="*/ 556 w 568"/>
                  <a:gd name="T29" fmla="*/ 407 h 678"/>
                  <a:gd name="T30" fmla="*/ 544 w 568"/>
                  <a:gd name="T31" fmla="*/ 441 h 678"/>
                  <a:gd name="T32" fmla="*/ 530 w 568"/>
                  <a:gd name="T33" fmla="*/ 475 h 678"/>
                  <a:gd name="T34" fmla="*/ 511 w 568"/>
                  <a:gd name="T35" fmla="*/ 507 h 678"/>
                  <a:gd name="T36" fmla="*/ 511 w 568"/>
                  <a:gd name="T37" fmla="*/ 507 h 678"/>
                  <a:gd name="T38" fmla="*/ 489 w 568"/>
                  <a:gd name="T39" fmla="*/ 538 h 678"/>
                  <a:gd name="T40" fmla="*/ 466 w 568"/>
                  <a:gd name="T41" fmla="*/ 567 h 678"/>
                  <a:gd name="T42" fmla="*/ 438 w 568"/>
                  <a:gd name="T43" fmla="*/ 591 h 678"/>
                  <a:gd name="T44" fmla="*/ 409 w 568"/>
                  <a:gd name="T45" fmla="*/ 613 h 678"/>
                  <a:gd name="T46" fmla="*/ 380 w 568"/>
                  <a:gd name="T47" fmla="*/ 632 h 678"/>
                  <a:gd name="T48" fmla="*/ 348 w 568"/>
                  <a:gd name="T49" fmla="*/ 647 h 678"/>
                  <a:gd name="T50" fmla="*/ 314 w 568"/>
                  <a:gd name="T51" fmla="*/ 661 h 678"/>
                  <a:gd name="T52" fmla="*/ 280 w 568"/>
                  <a:gd name="T53" fmla="*/ 669 h 678"/>
                  <a:gd name="T54" fmla="*/ 246 w 568"/>
                  <a:gd name="T55" fmla="*/ 676 h 678"/>
                  <a:gd name="T56" fmla="*/ 210 w 568"/>
                  <a:gd name="T57" fmla="*/ 678 h 678"/>
                  <a:gd name="T58" fmla="*/ 174 w 568"/>
                  <a:gd name="T59" fmla="*/ 678 h 678"/>
                  <a:gd name="T60" fmla="*/ 140 w 568"/>
                  <a:gd name="T61" fmla="*/ 673 h 678"/>
                  <a:gd name="T62" fmla="*/ 104 w 568"/>
                  <a:gd name="T63" fmla="*/ 666 h 678"/>
                  <a:gd name="T64" fmla="*/ 70 w 568"/>
                  <a:gd name="T65" fmla="*/ 654 h 678"/>
                  <a:gd name="T66" fmla="*/ 36 w 568"/>
                  <a:gd name="T67" fmla="*/ 640 h 678"/>
                  <a:gd name="T68" fmla="*/ 2 w 568"/>
                  <a:gd name="T69" fmla="*/ 622 h 678"/>
                  <a:gd name="T70" fmla="*/ 2 w 568"/>
                  <a:gd name="T71" fmla="*/ 622 h 678"/>
                  <a:gd name="T72" fmla="*/ 0 w 568"/>
                  <a:gd name="T73" fmla="*/ 620 h 678"/>
                  <a:gd name="T74" fmla="*/ 397 w 568"/>
                  <a:gd name="T75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8" h="678">
                    <a:moveTo>
                      <a:pt x="397" y="0"/>
                    </a:moveTo>
                    <a:lnTo>
                      <a:pt x="397" y="0"/>
                    </a:lnTo>
                    <a:lnTo>
                      <a:pt x="428" y="22"/>
                    </a:lnTo>
                    <a:lnTo>
                      <a:pt x="457" y="46"/>
                    </a:lnTo>
                    <a:lnTo>
                      <a:pt x="481" y="71"/>
                    </a:lnTo>
                    <a:lnTo>
                      <a:pt x="503" y="100"/>
                    </a:lnTo>
                    <a:lnTo>
                      <a:pt x="522" y="131"/>
                    </a:lnTo>
                    <a:lnTo>
                      <a:pt x="539" y="163"/>
                    </a:lnTo>
                    <a:lnTo>
                      <a:pt x="551" y="196"/>
                    </a:lnTo>
                    <a:lnTo>
                      <a:pt x="559" y="230"/>
                    </a:lnTo>
                    <a:lnTo>
                      <a:pt x="566" y="266"/>
                    </a:lnTo>
                    <a:lnTo>
                      <a:pt x="568" y="300"/>
                    </a:lnTo>
                    <a:lnTo>
                      <a:pt x="568" y="335"/>
                    </a:lnTo>
                    <a:lnTo>
                      <a:pt x="564" y="371"/>
                    </a:lnTo>
                    <a:lnTo>
                      <a:pt x="556" y="407"/>
                    </a:lnTo>
                    <a:lnTo>
                      <a:pt x="544" y="441"/>
                    </a:lnTo>
                    <a:lnTo>
                      <a:pt x="530" y="475"/>
                    </a:lnTo>
                    <a:lnTo>
                      <a:pt x="511" y="507"/>
                    </a:lnTo>
                    <a:lnTo>
                      <a:pt x="511" y="507"/>
                    </a:lnTo>
                    <a:lnTo>
                      <a:pt x="489" y="538"/>
                    </a:lnTo>
                    <a:lnTo>
                      <a:pt x="466" y="567"/>
                    </a:lnTo>
                    <a:lnTo>
                      <a:pt x="438" y="591"/>
                    </a:lnTo>
                    <a:lnTo>
                      <a:pt x="409" y="613"/>
                    </a:lnTo>
                    <a:lnTo>
                      <a:pt x="380" y="632"/>
                    </a:lnTo>
                    <a:lnTo>
                      <a:pt x="348" y="647"/>
                    </a:lnTo>
                    <a:lnTo>
                      <a:pt x="314" y="661"/>
                    </a:lnTo>
                    <a:lnTo>
                      <a:pt x="280" y="669"/>
                    </a:lnTo>
                    <a:lnTo>
                      <a:pt x="246" y="676"/>
                    </a:lnTo>
                    <a:lnTo>
                      <a:pt x="210" y="678"/>
                    </a:lnTo>
                    <a:lnTo>
                      <a:pt x="174" y="678"/>
                    </a:lnTo>
                    <a:lnTo>
                      <a:pt x="140" y="673"/>
                    </a:lnTo>
                    <a:lnTo>
                      <a:pt x="104" y="666"/>
                    </a:lnTo>
                    <a:lnTo>
                      <a:pt x="70" y="654"/>
                    </a:lnTo>
                    <a:lnTo>
                      <a:pt x="36" y="640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244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 rot="3900000" flipH="1">
                <a:off x="5860432" y="6946311"/>
                <a:ext cx="550434" cy="657033"/>
              </a:xfrm>
              <a:custGeom>
                <a:avLst/>
                <a:gdLst>
                  <a:gd name="T0" fmla="*/ 397 w 568"/>
                  <a:gd name="T1" fmla="*/ 0 h 678"/>
                  <a:gd name="T2" fmla="*/ 397 w 568"/>
                  <a:gd name="T3" fmla="*/ 0 h 678"/>
                  <a:gd name="T4" fmla="*/ 428 w 568"/>
                  <a:gd name="T5" fmla="*/ 22 h 678"/>
                  <a:gd name="T6" fmla="*/ 457 w 568"/>
                  <a:gd name="T7" fmla="*/ 46 h 678"/>
                  <a:gd name="T8" fmla="*/ 481 w 568"/>
                  <a:gd name="T9" fmla="*/ 71 h 678"/>
                  <a:gd name="T10" fmla="*/ 503 w 568"/>
                  <a:gd name="T11" fmla="*/ 100 h 678"/>
                  <a:gd name="T12" fmla="*/ 522 w 568"/>
                  <a:gd name="T13" fmla="*/ 131 h 678"/>
                  <a:gd name="T14" fmla="*/ 539 w 568"/>
                  <a:gd name="T15" fmla="*/ 163 h 678"/>
                  <a:gd name="T16" fmla="*/ 551 w 568"/>
                  <a:gd name="T17" fmla="*/ 196 h 678"/>
                  <a:gd name="T18" fmla="*/ 559 w 568"/>
                  <a:gd name="T19" fmla="*/ 230 h 678"/>
                  <a:gd name="T20" fmla="*/ 566 w 568"/>
                  <a:gd name="T21" fmla="*/ 266 h 678"/>
                  <a:gd name="T22" fmla="*/ 568 w 568"/>
                  <a:gd name="T23" fmla="*/ 300 h 678"/>
                  <a:gd name="T24" fmla="*/ 568 w 568"/>
                  <a:gd name="T25" fmla="*/ 335 h 678"/>
                  <a:gd name="T26" fmla="*/ 564 w 568"/>
                  <a:gd name="T27" fmla="*/ 371 h 678"/>
                  <a:gd name="T28" fmla="*/ 556 w 568"/>
                  <a:gd name="T29" fmla="*/ 407 h 678"/>
                  <a:gd name="T30" fmla="*/ 544 w 568"/>
                  <a:gd name="T31" fmla="*/ 441 h 678"/>
                  <a:gd name="T32" fmla="*/ 530 w 568"/>
                  <a:gd name="T33" fmla="*/ 475 h 678"/>
                  <a:gd name="T34" fmla="*/ 511 w 568"/>
                  <a:gd name="T35" fmla="*/ 507 h 678"/>
                  <a:gd name="T36" fmla="*/ 511 w 568"/>
                  <a:gd name="T37" fmla="*/ 507 h 678"/>
                  <a:gd name="T38" fmla="*/ 489 w 568"/>
                  <a:gd name="T39" fmla="*/ 538 h 678"/>
                  <a:gd name="T40" fmla="*/ 466 w 568"/>
                  <a:gd name="T41" fmla="*/ 567 h 678"/>
                  <a:gd name="T42" fmla="*/ 438 w 568"/>
                  <a:gd name="T43" fmla="*/ 591 h 678"/>
                  <a:gd name="T44" fmla="*/ 409 w 568"/>
                  <a:gd name="T45" fmla="*/ 613 h 678"/>
                  <a:gd name="T46" fmla="*/ 380 w 568"/>
                  <a:gd name="T47" fmla="*/ 632 h 678"/>
                  <a:gd name="T48" fmla="*/ 348 w 568"/>
                  <a:gd name="T49" fmla="*/ 647 h 678"/>
                  <a:gd name="T50" fmla="*/ 314 w 568"/>
                  <a:gd name="T51" fmla="*/ 661 h 678"/>
                  <a:gd name="T52" fmla="*/ 280 w 568"/>
                  <a:gd name="T53" fmla="*/ 669 h 678"/>
                  <a:gd name="T54" fmla="*/ 246 w 568"/>
                  <a:gd name="T55" fmla="*/ 676 h 678"/>
                  <a:gd name="T56" fmla="*/ 210 w 568"/>
                  <a:gd name="T57" fmla="*/ 678 h 678"/>
                  <a:gd name="T58" fmla="*/ 174 w 568"/>
                  <a:gd name="T59" fmla="*/ 678 h 678"/>
                  <a:gd name="T60" fmla="*/ 140 w 568"/>
                  <a:gd name="T61" fmla="*/ 673 h 678"/>
                  <a:gd name="T62" fmla="*/ 104 w 568"/>
                  <a:gd name="T63" fmla="*/ 666 h 678"/>
                  <a:gd name="T64" fmla="*/ 70 w 568"/>
                  <a:gd name="T65" fmla="*/ 654 h 678"/>
                  <a:gd name="T66" fmla="*/ 36 w 568"/>
                  <a:gd name="T67" fmla="*/ 640 h 678"/>
                  <a:gd name="T68" fmla="*/ 2 w 568"/>
                  <a:gd name="T69" fmla="*/ 622 h 678"/>
                  <a:gd name="T70" fmla="*/ 2 w 568"/>
                  <a:gd name="T71" fmla="*/ 622 h 678"/>
                  <a:gd name="T72" fmla="*/ 0 w 568"/>
                  <a:gd name="T73" fmla="*/ 620 h 678"/>
                  <a:gd name="T74" fmla="*/ 397 w 568"/>
                  <a:gd name="T75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8" h="678">
                    <a:moveTo>
                      <a:pt x="397" y="0"/>
                    </a:moveTo>
                    <a:lnTo>
                      <a:pt x="397" y="0"/>
                    </a:lnTo>
                    <a:lnTo>
                      <a:pt x="428" y="22"/>
                    </a:lnTo>
                    <a:lnTo>
                      <a:pt x="457" y="46"/>
                    </a:lnTo>
                    <a:lnTo>
                      <a:pt x="481" y="71"/>
                    </a:lnTo>
                    <a:lnTo>
                      <a:pt x="503" y="100"/>
                    </a:lnTo>
                    <a:lnTo>
                      <a:pt x="522" y="131"/>
                    </a:lnTo>
                    <a:lnTo>
                      <a:pt x="539" y="163"/>
                    </a:lnTo>
                    <a:lnTo>
                      <a:pt x="551" y="196"/>
                    </a:lnTo>
                    <a:lnTo>
                      <a:pt x="559" y="230"/>
                    </a:lnTo>
                    <a:lnTo>
                      <a:pt x="566" y="266"/>
                    </a:lnTo>
                    <a:lnTo>
                      <a:pt x="568" y="300"/>
                    </a:lnTo>
                    <a:lnTo>
                      <a:pt x="568" y="335"/>
                    </a:lnTo>
                    <a:lnTo>
                      <a:pt x="564" y="371"/>
                    </a:lnTo>
                    <a:lnTo>
                      <a:pt x="556" y="407"/>
                    </a:lnTo>
                    <a:lnTo>
                      <a:pt x="544" y="441"/>
                    </a:lnTo>
                    <a:lnTo>
                      <a:pt x="530" y="475"/>
                    </a:lnTo>
                    <a:lnTo>
                      <a:pt x="511" y="507"/>
                    </a:lnTo>
                    <a:lnTo>
                      <a:pt x="511" y="507"/>
                    </a:lnTo>
                    <a:lnTo>
                      <a:pt x="489" y="538"/>
                    </a:lnTo>
                    <a:lnTo>
                      <a:pt x="466" y="567"/>
                    </a:lnTo>
                    <a:lnTo>
                      <a:pt x="438" y="591"/>
                    </a:lnTo>
                    <a:lnTo>
                      <a:pt x="409" y="613"/>
                    </a:lnTo>
                    <a:lnTo>
                      <a:pt x="380" y="632"/>
                    </a:lnTo>
                    <a:lnTo>
                      <a:pt x="348" y="647"/>
                    </a:lnTo>
                    <a:lnTo>
                      <a:pt x="314" y="661"/>
                    </a:lnTo>
                    <a:lnTo>
                      <a:pt x="280" y="669"/>
                    </a:lnTo>
                    <a:lnTo>
                      <a:pt x="246" y="676"/>
                    </a:lnTo>
                    <a:lnTo>
                      <a:pt x="210" y="678"/>
                    </a:lnTo>
                    <a:lnTo>
                      <a:pt x="174" y="678"/>
                    </a:lnTo>
                    <a:lnTo>
                      <a:pt x="140" y="673"/>
                    </a:lnTo>
                    <a:lnTo>
                      <a:pt x="104" y="666"/>
                    </a:lnTo>
                    <a:lnTo>
                      <a:pt x="70" y="654"/>
                    </a:lnTo>
                    <a:lnTo>
                      <a:pt x="36" y="640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815361" y="6501606"/>
                <a:ext cx="387349" cy="38734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564483" y="6344391"/>
                <a:ext cx="162772" cy="16277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361950" y="6812863"/>
            <a:ext cx="12725400" cy="0"/>
          </a:xfrm>
          <a:prstGeom prst="line">
            <a:avLst/>
          </a:prstGeom>
          <a:noFill/>
          <a:ln w="9525" cap="flat" cmpd="sng" algn="ctr">
            <a:solidFill>
              <a:srgbClr val="58595B"/>
            </a:solidFill>
            <a:prstDash val="soli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1217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49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1392238"/>
            <a:ext cx="12712700" cy="1107996"/>
          </a:xfrm>
        </p:spPr>
        <p:txBody>
          <a:bodyPr/>
          <a:lstStyle>
            <a:lvl1pPr marL="231775" indent="-2317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  <a:lvl6pPr>
              <a:lnSpc>
                <a:spcPct val="100000"/>
              </a:lnSpc>
              <a:defRPr sz="1000"/>
            </a:lvl6pPr>
          </a:lstStyle>
          <a:p>
            <a:pPr lvl="0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מחבר ישר 4"/>
          <p:cNvCxnSpPr/>
          <p:nvPr userDrawn="1"/>
        </p:nvCxnSpPr>
        <p:spPr>
          <a:xfrm>
            <a:off x="374650" y="966742"/>
            <a:ext cx="12712700" cy="22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7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4650" y="1392238"/>
            <a:ext cx="6227763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83400" y="1392238"/>
            <a:ext cx="620395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9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4650" y="1392238"/>
            <a:ext cx="4046538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19638" y="1392238"/>
            <a:ext cx="4046537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55100" y="1392238"/>
            <a:ext cx="403225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9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74650" y="1466851"/>
            <a:ext cx="2954338" cy="2219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27518" y="1392237"/>
            <a:ext cx="2954102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880225" y="1392237"/>
            <a:ext cx="2954338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0133248" y="1392237"/>
            <a:ext cx="2954102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1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650" y="1392237"/>
            <a:ext cx="2303463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6944" y="1392238"/>
            <a:ext cx="2303082" cy="239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579236" y="1392238"/>
            <a:ext cx="2303529" cy="239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181530" y="1392237"/>
            <a:ext cx="2303528" cy="239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10783821" y="1392237"/>
            <a:ext cx="2303529" cy="239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15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650" y="1392238"/>
            <a:ext cx="1870075" cy="2389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547938" y="1392238"/>
            <a:ext cx="187325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719638" y="1392238"/>
            <a:ext cx="1882775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883400" y="1392238"/>
            <a:ext cx="1882775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9055100" y="1392238"/>
            <a:ext cx="1874838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11220450" y="1392238"/>
            <a:ext cx="186690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42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64727" y="7033974"/>
            <a:ext cx="1822623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97" name="Group 4"/>
          <p:cNvGrpSpPr>
            <a:grpSpLocks noChangeAspect="1"/>
          </p:cNvGrpSpPr>
          <p:nvPr userDrawn="1"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9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6987126"/>
            <a:ext cx="2145294" cy="2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0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361950" y="6812863"/>
            <a:ext cx="12725400" cy="0"/>
          </a:xfrm>
          <a:prstGeom prst="line">
            <a:avLst/>
          </a:prstGeom>
          <a:noFill/>
          <a:ln w="9525" cap="flat" cmpd="sng" algn="ctr">
            <a:solidFill>
              <a:srgbClr val="58595B"/>
            </a:solidFill>
            <a:prstDash val="solid"/>
            <a:tailEnd type="none" w="lg" len="lg"/>
          </a:ln>
          <a:effectLst/>
        </p:spPr>
      </p:cxnSp>
      <p:sp>
        <p:nvSpPr>
          <p:cNvPr id="32" name="Title Placeholder 31"/>
          <p:cNvSpPr>
            <a:spLocks noGrp="1"/>
          </p:cNvSpPr>
          <p:nvPr>
            <p:ph type="title"/>
          </p:nvPr>
        </p:nvSpPr>
        <p:spPr>
          <a:xfrm>
            <a:off x="1566250" y="339425"/>
            <a:ext cx="11521100" cy="3939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idx="1"/>
          </p:nvPr>
        </p:nvSpPr>
        <p:spPr>
          <a:xfrm>
            <a:off x="380422" y="1373766"/>
            <a:ext cx="12725400" cy="15450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>
          <a:xfrm>
            <a:off x="11264727" y="7033974"/>
            <a:ext cx="182262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kumimoji="0" lang="en-GB" sz="1400" b="0" i="0" u="none" strike="noStrike" kern="1200" cap="none" spc="0" normalizeH="0" baseline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defTabSz="1043056"/>
            <a:fld id="{3E291E46-BCC4-4EBB-9B49-E997D24BE723}" type="slidenum">
              <a:rPr lang="en-GB" smtClean="0"/>
              <a:pPr defTabSz="1043056"/>
              <a:t>‹#›</a:t>
            </a:fld>
            <a:endParaRPr lang="en-GB" dirty="0"/>
          </a:p>
        </p:txBody>
      </p:sp>
      <p:grpSp>
        <p:nvGrpSpPr>
          <p:cNvPr id="35" name="Group 4"/>
          <p:cNvGrpSpPr>
            <a:grpSpLocks noChangeAspect="1"/>
          </p:cNvGrpSpPr>
          <p:nvPr/>
        </p:nvGrpSpPr>
        <p:grpSpPr bwMode="gray">
          <a:xfrm>
            <a:off x="362712" y="359855"/>
            <a:ext cx="653559" cy="586281"/>
            <a:chOff x="1352" y="681"/>
            <a:chExt cx="3519" cy="3153"/>
          </a:xfrm>
        </p:grpSpPr>
        <p:sp>
          <p:nvSpPr>
            <p:cNvPr id="36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2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</p:sldLayoutIdLst>
  <p:hf hdr="0" ftr="0" dt="0"/>
  <p:txStyles>
    <p:titleStyle>
      <a:lvl1pPr algn="l" defTabSz="1199839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199839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199839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975" algn="l" defTabSz="1199839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1199839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20725" indent="-180000" algn="l" defTabSz="1199839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900000" indent="-180000" algn="l" defTabSz="1199839" rtl="0" eaLnBrk="1" latinLnBrk="0" hangingPunct="1">
        <a:spcBef>
          <a:spcPts val="0"/>
        </a:spcBef>
        <a:buFont typeface="Calibri" panose="020F050202020403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3899476" indent="-299960" algn="l" defTabSz="119983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9395" indent="-299960" algn="l" defTabSz="119983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9315" indent="-299960" algn="l" defTabSz="119983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919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839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758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678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597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516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9436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9355" algn="l" defTabSz="11998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>
            <a:off x="315891" y="3728926"/>
            <a:ext cx="7017238" cy="0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825" y="3067162"/>
            <a:ext cx="7333128" cy="6474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b="1" dirty="0"/>
              <a:t>אפקטיביות קמפיין קרנות הפנסיה</a:t>
            </a:r>
          </a:p>
        </p:txBody>
      </p:sp>
      <p:sp>
        <p:nvSpPr>
          <p:cNvPr id="2" name="מלבן 1"/>
          <p:cNvSpPr/>
          <p:nvPr/>
        </p:nvSpPr>
        <p:spPr>
          <a:xfrm>
            <a:off x="1471613" y="3779838"/>
            <a:ext cx="4527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dirty="0"/>
              <a:t>מוגש ללשכת הפרסום הממשלתית</a:t>
            </a:r>
          </a:p>
          <a:p>
            <a:pPr algn="ctr" rtl="1"/>
            <a:r>
              <a:rPr lang="he-IL" sz="1800" dirty="0"/>
              <a:t>אפריל 2017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22" y="4426169"/>
            <a:ext cx="2000250" cy="800100"/>
          </a:xfrm>
          <a:prstGeom prst="rect">
            <a:avLst/>
          </a:prstGeom>
        </p:spPr>
      </p:pic>
      <p:sp>
        <p:nvSpPr>
          <p:cNvPr id="11" name="Freeform 55"/>
          <p:cNvSpPr>
            <a:spLocks/>
          </p:cNvSpPr>
          <p:nvPr/>
        </p:nvSpPr>
        <p:spPr bwMode="auto">
          <a:xfrm>
            <a:off x="8424210" y="858044"/>
            <a:ext cx="863600" cy="863600"/>
          </a:xfrm>
          <a:custGeom>
            <a:avLst/>
            <a:gdLst>
              <a:gd name="T0" fmla="*/ 0 w 544"/>
              <a:gd name="T1" fmla="*/ 272 h 544"/>
              <a:gd name="T2" fmla="*/ 4 w 544"/>
              <a:gd name="T3" fmla="*/ 218 h 544"/>
              <a:gd name="T4" fmla="*/ 20 w 544"/>
              <a:gd name="T5" fmla="*/ 166 h 544"/>
              <a:gd name="T6" fmla="*/ 46 w 544"/>
              <a:gd name="T7" fmla="*/ 120 h 544"/>
              <a:gd name="T8" fmla="*/ 80 w 544"/>
              <a:gd name="T9" fmla="*/ 80 h 544"/>
              <a:gd name="T10" fmla="*/ 120 w 544"/>
              <a:gd name="T11" fmla="*/ 46 h 544"/>
              <a:gd name="T12" fmla="*/ 166 w 544"/>
              <a:gd name="T13" fmla="*/ 20 h 544"/>
              <a:gd name="T14" fmla="*/ 216 w 544"/>
              <a:gd name="T15" fmla="*/ 4 h 544"/>
              <a:gd name="T16" fmla="*/ 272 w 544"/>
              <a:gd name="T17" fmla="*/ 0 h 544"/>
              <a:gd name="T18" fmla="*/ 300 w 544"/>
              <a:gd name="T19" fmla="*/ 0 h 544"/>
              <a:gd name="T20" fmla="*/ 352 w 544"/>
              <a:gd name="T21" fmla="*/ 12 h 544"/>
              <a:gd name="T22" fmla="*/ 402 w 544"/>
              <a:gd name="T23" fmla="*/ 32 h 544"/>
              <a:gd name="T24" fmla="*/ 446 w 544"/>
              <a:gd name="T25" fmla="*/ 62 h 544"/>
              <a:gd name="T26" fmla="*/ 482 w 544"/>
              <a:gd name="T27" fmla="*/ 98 h 544"/>
              <a:gd name="T28" fmla="*/ 512 w 544"/>
              <a:gd name="T29" fmla="*/ 142 h 544"/>
              <a:gd name="T30" fmla="*/ 532 w 544"/>
              <a:gd name="T31" fmla="*/ 190 h 544"/>
              <a:gd name="T32" fmla="*/ 544 w 544"/>
              <a:gd name="T33" fmla="*/ 244 h 544"/>
              <a:gd name="T34" fmla="*/ 544 w 544"/>
              <a:gd name="T35" fmla="*/ 272 h 544"/>
              <a:gd name="T36" fmla="*/ 538 w 544"/>
              <a:gd name="T37" fmla="*/ 326 h 544"/>
              <a:gd name="T38" fmla="*/ 524 w 544"/>
              <a:gd name="T39" fmla="*/ 378 h 544"/>
              <a:gd name="T40" fmla="*/ 498 w 544"/>
              <a:gd name="T41" fmla="*/ 424 h 544"/>
              <a:gd name="T42" fmla="*/ 464 w 544"/>
              <a:gd name="T43" fmla="*/ 464 h 544"/>
              <a:gd name="T44" fmla="*/ 424 w 544"/>
              <a:gd name="T45" fmla="*/ 498 h 544"/>
              <a:gd name="T46" fmla="*/ 378 w 544"/>
              <a:gd name="T47" fmla="*/ 524 h 544"/>
              <a:gd name="T48" fmla="*/ 326 w 544"/>
              <a:gd name="T49" fmla="*/ 540 h 544"/>
              <a:gd name="T50" fmla="*/ 272 w 544"/>
              <a:gd name="T51" fmla="*/ 544 h 544"/>
              <a:gd name="T52" fmla="*/ 244 w 544"/>
              <a:gd name="T53" fmla="*/ 544 h 544"/>
              <a:gd name="T54" fmla="*/ 190 w 544"/>
              <a:gd name="T55" fmla="*/ 532 h 544"/>
              <a:gd name="T56" fmla="*/ 142 w 544"/>
              <a:gd name="T57" fmla="*/ 512 h 544"/>
              <a:gd name="T58" fmla="*/ 98 w 544"/>
              <a:gd name="T59" fmla="*/ 482 h 544"/>
              <a:gd name="T60" fmla="*/ 62 w 544"/>
              <a:gd name="T61" fmla="*/ 446 h 544"/>
              <a:gd name="T62" fmla="*/ 32 w 544"/>
              <a:gd name="T63" fmla="*/ 402 h 544"/>
              <a:gd name="T64" fmla="*/ 12 w 544"/>
              <a:gd name="T65" fmla="*/ 354 h 544"/>
              <a:gd name="T66" fmla="*/ 0 w 544"/>
              <a:gd name="T67" fmla="*/ 300 h 544"/>
              <a:gd name="T68" fmla="*/ 0 w 544"/>
              <a:gd name="T69" fmla="*/ 272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4" h="544">
                <a:moveTo>
                  <a:pt x="0" y="272"/>
                </a:moveTo>
                <a:lnTo>
                  <a:pt x="0" y="272"/>
                </a:lnTo>
                <a:lnTo>
                  <a:pt x="0" y="244"/>
                </a:lnTo>
                <a:lnTo>
                  <a:pt x="4" y="218"/>
                </a:lnTo>
                <a:lnTo>
                  <a:pt x="12" y="190"/>
                </a:lnTo>
                <a:lnTo>
                  <a:pt x="20" y="166"/>
                </a:lnTo>
                <a:lnTo>
                  <a:pt x="32" y="142"/>
                </a:lnTo>
                <a:lnTo>
                  <a:pt x="46" y="120"/>
                </a:lnTo>
                <a:lnTo>
                  <a:pt x="62" y="98"/>
                </a:lnTo>
                <a:lnTo>
                  <a:pt x="80" y="80"/>
                </a:lnTo>
                <a:lnTo>
                  <a:pt x="98" y="62"/>
                </a:lnTo>
                <a:lnTo>
                  <a:pt x="120" y="46"/>
                </a:lnTo>
                <a:lnTo>
                  <a:pt x="142" y="32"/>
                </a:lnTo>
                <a:lnTo>
                  <a:pt x="166" y="20"/>
                </a:lnTo>
                <a:lnTo>
                  <a:pt x="190" y="12"/>
                </a:lnTo>
                <a:lnTo>
                  <a:pt x="216" y="4"/>
                </a:lnTo>
                <a:lnTo>
                  <a:pt x="244" y="0"/>
                </a:lnTo>
                <a:lnTo>
                  <a:pt x="272" y="0"/>
                </a:lnTo>
                <a:lnTo>
                  <a:pt x="272" y="0"/>
                </a:lnTo>
                <a:lnTo>
                  <a:pt x="300" y="0"/>
                </a:lnTo>
                <a:lnTo>
                  <a:pt x="326" y="4"/>
                </a:lnTo>
                <a:lnTo>
                  <a:pt x="352" y="12"/>
                </a:lnTo>
                <a:lnTo>
                  <a:pt x="378" y="20"/>
                </a:lnTo>
                <a:lnTo>
                  <a:pt x="402" y="32"/>
                </a:lnTo>
                <a:lnTo>
                  <a:pt x="424" y="46"/>
                </a:lnTo>
                <a:lnTo>
                  <a:pt x="446" y="62"/>
                </a:lnTo>
                <a:lnTo>
                  <a:pt x="464" y="80"/>
                </a:lnTo>
                <a:lnTo>
                  <a:pt x="482" y="98"/>
                </a:lnTo>
                <a:lnTo>
                  <a:pt x="498" y="120"/>
                </a:lnTo>
                <a:lnTo>
                  <a:pt x="512" y="142"/>
                </a:lnTo>
                <a:lnTo>
                  <a:pt x="524" y="166"/>
                </a:lnTo>
                <a:lnTo>
                  <a:pt x="532" y="190"/>
                </a:lnTo>
                <a:lnTo>
                  <a:pt x="538" y="218"/>
                </a:lnTo>
                <a:lnTo>
                  <a:pt x="544" y="244"/>
                </a:lnTo>
                <a:lnTo>
                  <a:pt x="544" y="272"/>
                </a:lnTo>
                <a:lnTo>
                  <a:pt x="544" y="272"/>
                </a:lnTo>
                <a:lnTo>
                  <a:pt x="544" y="300"/>
                </a:lnTo>
                <a:lnTo>
                  <a:pt x="538" y="326"/>
                </a:lnTo>
                <a:lnTo>
                  <a:pt x="532" y="354"/>
                </a:lnTo>
                <a:lnTo>
                  <a:pt x="524" y="378"/>
                </a:lnTo>
                <a:lnTo>
                  <a:pt x="512" y="402"/>
                </a:lnTo>
                <a:lnTo>
                  <a:pt x="498" y="424"/>
                </a:lnTo>
                <a:lnTo>
                  <a:pt x="482" y="446"/>
                </a:lnTo>
                <a:lnTo>
                  <a:pt x="464" y="464"/>
                </a:lnTo>
                <a:lnTo>
                  <a:pt x="446" y="482"/>
                </a:lnTo>
                <a:lnTo>
                  <a:pt x="424" y="498"/>
                </a:lnTo>
                <a:lnTo>
                  <a:pt x="402" y="512"/>
                </a:lnTo>
                <a:lnTo>
                  <a:pt x="378" y="524"/>
                </a:lnTo>
                <a:lnTo>
                  <a:pt x="352" y="532"/>
                </a:lnTo>
                <a:lnTo>
                  <a:pt x="326" y="540"/>
                </a:lnTo>
                <a:lnTo>
                  <a:pt x="300" y="544"/>
                </a:lnTo>
                <a:lnTo>
                  <a:pt x="272" y="544"/>
                </a:lnTo>
                <a:lnTo>
                  <a:pt x="272" y="544"/>
                </a:lnTo>
                <a:lnTo>
                  <a:pt x="244" y="544"/>
                </a:lnTo>
                <a:lnTo>
                  <a:pt x="216" y="540"/>
                </a:lnTo>
                <a:lnTo>
                  <a:pt x="190" y="532"/>
                </a:lnTo>
                <a:lnTo>
                  <a:pt x="166" y="524"/>
                </a:lnTo>
                <a:lnTo>
                  <a:pt x="142" y="512"/>
                </a:lnTo>
                <a:lnTo>
                  <a:pt x="120" y="498"/>
                </a:lnTo>
                <a:lnTo>
                  <a:pt x="98" y="482"/>
                </a:lnTo>
                <a:lnTo>
                  <a:pt x="80" y="464"/>
                </a:lnTo>
                <a:lnTo>
                  <a:pt x="62" y="446"/>
                </a:lnTo>
                <a:lnTo>
                  <a:pt x="46" y="424"/>
                </a:lnTo>
                <a:lnTo>
                  <a:pt x="32" y="402"/>
                </a:lnTo>
                <a:lnTo>
                  <a:pt x="20" y="378"/>
                </a:lnTo>
                <a:lnTo>
                  <a:pt x="12" y="354"/>
                </a:lnTo>
                <a:lnTo>
                  <a:pt x="4" y="326"/>
                </a:lnTo>
                <a:lnTo>
                  <a:pt x="0" y="300"/>
                </a:lnTo>
                <a:lnTo>
                  <a:pt x="0" y="272"/>
                </a:lnTo>
                <a:lnTo>
                  <a:pt x="0" y="272"/>
                </a:lnTo>
                <a:close/>
              </a:path>
            </a:pathLst>
          </a:custGeom>
          <a:solidFill>
            <a:srgbClr val="FBB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61"/>
          <p:cNvSpPr>
            <a:spLocks/>
          </p:cNvSpPr>
          <p:nvPr/>
        </p:nvSpPr>
        <p:spPr bwMode="auto">
          <a:xfrm>
            <a:off x="7052610" y="985044"/>
            <a:ext cx="654050" cy="647700"/>
          </a:xfrm>
          <a:custGeom>
            <a:avLst/>
            <a:gdLst>
              <a:gd name="T0" fmla="*/ 412 w 412"/>
              <a:gd name="T1" fmla="*/ 336 h 408"/>
              <a:gd name="T2" fmla="*/ 412 w 412"/>
              <a:gd name="T3" fmla="*/ 336 h 408"/>
              <a:gd name="T4" fmla="*/ 394 w 412"/>
              <a:gd name="T5" fmla="*/ 352 h 408"/>
              <a:gd name="T6" fmla="*/ 374 w 412"/>
              <a:gd name="T7" fmla="*/ 368 h 408"/>
              <a:gd name="T8" fmla="*/ 354 w 412"/>
              <a:gd name="T9" fmla="*/ 380 h 408"/>
              <a:gd name="T10" fmla="*/ 334 w 412"/>
              <a:gd name="T11" fmla="*/ 390 h 408"/>
              <a:gd name="T12" fmla="*/ 312 w 412"/>
              <a:gd name="T13" fmla="*/ 398 h 408"/>
              <a:gd name="T14" fmla="*/ 288 w 412"/>
              <a:gd name="T15" fmla="*/ 404 h 408"/>
              <a:gd name="T16" fmla="*/ 266 w 412"/>
              <a:gd name="T17" fmla="*/ 406 h 408"/>
              <a:gd name="T18" fmla="*/ 244 w 412"/>
              <a:gd name="T19" fmla="*/ 408 h 408"/>
              <a:gd name="T20" fmla="*/ 220 w 412"/>
              <a:gd name="T21" fmla="*/ 408 h 408"/>
              <a:gd name="T22" fmla="*/ 198 w 412"/>
              <a:gd name="T23" fmla="*/ 404 h 408"/>
              <a:gd name="T24" fmla="*/ 174 w 412"/>
              <a:gd name="T25" fmla="*/ 400 h 408"/>
              <a:gd name="T26" fmla="*/ 152 w 412"/>
              <a:gd name="T27" fmla="*/ 392 h 408"/>
              <a:gd name="T28" fmla="*/ 132 w 412"/>
              <a:gd name="T29" fmla="*/ 382 h 408"/>
              <a:gd name="T30" fmla="*/ 110 w 412"/>
              <a:gd name="T31" fmla="*/ 370 h 408"/>
              <a:gd name="T32" fmla="*/ 92 w 412"/>
              <a:gd name="T33" fmla="*/ 356 h 408"/>
              <a:gd name="T34" fmla="*/ 72 w 412"/>
              <a:gd name="T35" fmla="*/ 340 h 408"/>
              <a:gd name="T36" fmla="*/ 72 w 412"/>
              <a:gd name="T37" fmla="*/ 340 h 408"/>
              <a:gd name="T38" fmla="*/ 56 w 412"/>
              <a:gd name="T39" fmla="*/ 322 h 408"/>
              <a:gd name="T40" fmla="*/ 42 w 412"/>
              <a:gd name="T41" fmla="*/ 302 h 408"/>
              <a:gd name="T42" fmla="*/ 30 w 412"/>
              <a:gd name="T43" fmla="*/ 282 h 408"/>
              <a:gd name="T44" fmla="*/ 20 w 412"/>
              <a:gd name="T45" fmla="*/ 262 h 408"/>
              <a:gd name="T46" fmla="*/ 12 w 412"/>
              <a:gd name="T47" fmla="*/ 240 h 408"/>
              <a:gd name="T48" fmla="*/ 6 w 412"/>
              <a:gd name="T49" fmla="*/ 218 h 408"/>
              <a:gd name="T50" fmla="*/ 2 w 412"/>
              <a:gd name="T51" fmla="*/ 194 h 408"/>
              <a:gd name="T52" fmla="*/ 0 w 412"/>
              <a:gd name="T53" fmla="*/ 172 h 408"/>
              <a:gd name="T54" fmla="*/ 2 w 412"/>
              <a:gd name="T55" fmla="*/ 148 h 408"/>
              <a:gd name="T56" fmla="*/ 4 w 412"/>
              <a:gd name="T57" fmla="*/ 126 h 408"/>
              <a:gd name="T58" fmla="*/ 10 w 412"/>
              <a:gd name="T59" fmla="*/ 104 h 408"/>
              <a:gd name="T60" fmla="*/ 18 w 412"/>
              <a:gd name="T61" fmla="*/ 80 h 408"/>
              <a:gd name="T62" fmla="*/ 26 w 412"/>
              <a:gd name="T63" fmla="*/ 60 h 408"/>
              <a:gd name="T64" fmla="*/ 38 w 412"/>
              <a:gd name="T65" fmla="*/ 40 h 408"/>
              <a:gd name="T66" fmla="*/ 52 w 412"/>
              <a:gd name="T67" fmla="*/ 20 h 408"/>
              <a:gd name="T68" fmla="*/ 68 w 412"/>
              <a:gd name="T69" fmla="*/ 2 h 408"/>
              <a:gd name="T70" fmla="*/ 70 w 412"/>
              <a:gd name="T71" fmla="*/ 0 h 408"/>
              <a:gd name="T72" fmla="*/ 412 w 412"/>
              <a:gd name="T73" fmla="*/ 336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" h="408">
                <a:moveTo>
                  <a:pt x="412" y="336"/>
                </a:moveTo>
                <a:lnTo>
                  <a:pt x="412" y="336"/>
                </a:lnTo>
                <a:lnTo>
                  <a:pt x="394" y="352"/>
                </a:lnTo>
                <a:lnTo>
                  <a:pt x="374" y="368"/>
                </a:lnTo>
                <a:lnTo>
                  <a:pt x="354" y="380"/>
                </a:lnTo>
                <a:lnTo>
                  <a:pt x="334" y="390"/>
                </a:lnTo>
                <a:lnTo>
                  <a:pt x="312" y="398"/>
                </a:lnTo>
                <a:lnTo>
                  <a:pt x="288" y="404"/>
                </a:lnTo>
                <a:lnTo>
                  <a:pt x="266" y="406"/>
                </a:lnTo>
                <a:lnTo>
                  <a:pt x="244" y="408"/>
                </a:lnTo>
                <a:lnTo>
                  <a:pt x="220" y="408"/>
                </a:lnTo>
                <a:lnTo>
                  <a:pt x="198" y="404"/>
                </a:lnTo>
                <a:lnTo>
                  <a:pt x="174" y="400"/>
                </a:lnTo>
                <a:lnTo>
                  <a:pt x="152" y="392"/>
                </a:lnTo>
                <a:lnTo>
                  <a:pt x="132" y="382"/>
                </a:lnTo>
                <a:lnTo>
                  <a:pt x="110" y="370"/>
                </a:lnTo>
                <a:lnTo>
                  <a:pt x="92" y="356"/>
                </a:lnTo>
                <a:lnTo>
                  <a:pt x="72" y="340"/>
                </a:lnTo>
                <a:lnTo>
                  <a:pt x="72" y="340"/>
                </a:lnTo>
                <a:lnTo>
                  <a:pt x="56" y="322"/>
                </a:lnTo>
                <a:lnTo>
                  <a:pt x="42" y="302"/>
                </a:lnTo>
                <a:lnTo>
                  <a:pt x="30" y="282"/>
                </a:lnTo>
                <a:lnTo>
                  <a:pt x="20" y="262"/>
                </a:lnTo>
                <a:lnTo>
                  <a:pt x="12" y="240"/>
                </a:lnTo>
                <a:lnTo>
                  <a:pt x="6" y="218"/>
                </a:lnTo>
                <a:lnTo>
                  <a:pt x="2" y="194"/>
                </a:lnTo>
                <a:lnTo>
                  <a:pt x="0" y="172"/>
                </a:lnTo>
                <a:lnTo>
                  <a:pt x="2" y="148"/>
                </a:lnTo>
                <a:lnTo>
                  <a:pt x="4" y="126"/>
                </a:lnTo>
                <a:lnTo>
                  <a:pt x="10" y="104"/>
                </a:lnTo>
                <a:lnTo>
                  <a:pt x="18" y="80"/>
                </a:lnTo>
                <a:lnTo>
                  <a:pt x="26" y="60"/>
                </a:lnTo>
                <a:lnTo>
                  <a:pt x="38" y="40"/>
                </a:lnTo>
                <a:lnTo>
                  <a:pt x="52" y="20"/>
                </a:lnTo>
                <a:lnTo>
                  <a:pt x="68" y="2"/>
                </a:lnTo>
                <a:lnTo>
                  <a:pt x="70" y="0"/>
                </a:lnTo>
                <a:lnTo>
                  <a:pt x="412" y="336"/>
                </a:lnTo>
                <a:close/>
              </a:path>
            </a:pathLst>
          </a:custGeom>
          <a:solidFill>
            <a:srgbClr val="ED6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3"/>
          <p:cNvSpPr>
            <a:spLocks/>
          </p:cNvSpPr>
          <p:nvPr/>
        </p:nvSpPr>
        <p:spPr bwMode="auto">
          <a:xfrm>
            <a:off x="9122710" y="1470819"/>
            <a:ext cx="2584450" cy="3092450"/>
          </a:xfrm>
          <a:custGeom>
            <a:avLst/>
            <a:gdLst>
              <a:gd name="T0" fmla="*/ 490 w 1628"/>
              <a:gd name="T1" fmla="*/ 1948 h 1948"/>
              <a:gd name="T2" fmla="*/ 402 w 1628"/>
              <a:gd name="T3" fmla="*/ 1886 h 1948"/>
              <a:gd name="T4" fmla="*/ 322 w 1628"/>
              <a:gd name="T5" fmla="*/ 1816 h 1948"/>
              <a:gd name="T6" fmla="*/ 250 w 1628"/>
              <a:gd name="T7" fmla="*/ 1740 h 1948"/>
              <a:gd name="T8" fmla="*/ 188 w 1628"/>
              <a:gd name="T9" fmla="*/ 1658 h 1948"/>
              <a:gd name="T10" fmla="*/ 134 w 1628"/>
              <a:gd name="T11" fmla="*/ 1570 h 1948"/>
              <a:gd name="T12" fmla="*/ 88 w 1628"/>
              <a:gd name="T13" fmla="*/ 1480 h 1948"/>
              <a:gd name="T14" fmla="*/ 52 w 1628"/>
              <a:gd name="T15" fmla="*/ 1384 h 1948"/>
              <a:gd name="T16" fmla="*/ 26 w 1628"/>
              <a:gd name="T17" fmla="*/ 1286 h 1948"/>
              <a:gd name="T18" fmla="*/ 8 w 1628"/>
              <a:gd name="T19" fmla="*/ 1186 h 1948"/>
              <a:gd name="T20" fmla="*/ 0 w 1628"/>
              <a:gd name="T21" fmla="*/ 1086 h 1948"/>
              <a:gd name="T22" fmla="*/ 2 w 1628"/>
              <a:gd name="T23" fmla="*/ 984 h 1948"/>
              <a:gd name="T24" fmla="*/ 14 w 1628"/>
              <a:gd name="T25" fmla="*/ 882 h 1948"/>
              <a:gd name="T26" fmla="*/ 36 w 1628"/>
              <a:gd name="T27" fmla="*/ 780 h 1948"/>
              <a:gd name="T28" fmla="*/ 70 w 1628"/>
              <a:gd name="T29" fmla="*/ 682 h 1948"/>
              <a:gd name="T30" fmla="*/ 112 w 1628"/>
              <a:gd name="T31" fmla="*/ 584 h 1948"/>
              <a:gd name="T32" fmla="*/ 166 w 1628"/>
              <a:gd name="T33" fmla="*/ 490 h 1948"/>
              <a:gd name="T34" fmla="*/ 196 w 1628"/>
              <a:gd name="T35" fmla="*/ 444 h 1948"/>
              <a:gd name="T36" fmla="*/ 262 w 1628"/>
              <a:gd name="T37" fmla="*/ 360 h 1948"/>
              <a:gd name="T38" fmla="*/ 334 w 1628"/>
              <a:gd name="T39" fmla="*/ 284 h 1948"/>
              <a:gd name="T40" fmla="*/ 414 w 1628"/>
              <a:gd name="T41" fmla="*/ 218 h 1948"/>
              <a:gd name="T42" fmla="*/ 498 w 1628"/>
              <a:gd name="T43" fmla="*/ 160 h 1948"/>
              <a:gd name="T44" fmla="*/ 588 w 1628"/>
              <a:gd name="T45" fmla="*/ 110 h 1948"/>
              <a:gd name="T46" fmla="*/ 682 w 1628"/>
              <a:gd name="T47" fmla="*/ 68 h 1948"/>
              <a:gd name="T48" fmla="*/ 778 w 1628"/>
              <a:gd name="T49" fmla="*/ 38 h 1948"/>
              <a:gd name="T50" fmla="*/ 876 w 1628"/>
              <a:gd name="T51" fmla="*/ 16 h 1948"/>
              <a:gd name="T52" fmla="*/ 978 w 1628"/>
              <a:gd name="T53" fmla="*/ 2 h 1948"/>
              <a:gd name="T54" fmla="*/ 1080 w 1628"/>
              <a:gd name="T55" fmla="*/ 0 h 1948"/>
              <a:gd name="T56" fmla="*/ 1182 w 1628"/>
              <a:gd name="T57" fmla="*/ 8 h 1948"/>
              <a:gd name="T58" fmla="*/ 1282 w 1628"/>
              <a:gd name="T59" fmla="*/ 24 h 1948"/>
              <a:gd name="T60" fmla="*/ 1382 w 1628"/>
              <a:gd name="T61" fmla="*/ 52 h 1948"/>
              <a:gd name="T62" fmla="*/ 1482 w 1628"/>
              <a:gd name="T63" fmla="*/ 88 h 1948"/>
              <a:gd name="T64" fmla="*/ 1576 w 1628"/>
              <a:gd name="T65" fmla="*/ 136 h 1948"/>
              <a:gd name="T66" fmla="*/ 1624 w 1628"/>
              <a:gd name="T67" fmla="*/ 164 h 1948"/>
              <a:gd name="T68" fmla="*/ 490 w 1628"/>
              <a:gd name="T69" fmla="*/ 1948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28" h="1948">
                <a:moveTo>
                  <a:pt x="490" y="1948"/>
                </a:moveTo>
                <a:lnTo>
                  <a:pt x="490" y="1948"/>
                </a:lnTo>
                <a:lnTo>
                  <a:pt x="444" y="1918"/>
                </a:lnTo>
                <a:lnTo>
                  <a:pt x="402" y="1886"/>
                </a:lnTo>
                <a:lnTo>
                  <a:pt x="360" y="1852"/>
                </a:lnTo>
                <a:lnTo>
                  <a:pt x="322" y="1816"/>
                </a:lnTo>
                <a:lnTo>
                  <a:pt x="286" y="1778"/>
                </a:lnTo>
                <a:lnTo>
                  <a:pt x="250" y="1740"/>
                </a:lnTo>
                <a:lnTo>
                  <a:pt x="218" y="1700"/>
                </a:lnTo>
                <a:lnTo>
                  <a:pt x="188" y="1658"/>
                </a:lnTo>
                <a:lnTo>
                  <a:pt x="160" y="1614"/>
                </a:lnTo>
                <a:lnTo>
                  <a:pt x="134" y="1570"/>
                </a:lnTo>
                <a:lnTo>
                  <a:pt x="110" y="1526"/>
                </a:lnTo>
                <a:lnTo>
                  <a:pt x="88" y="1480"/>
                </a:lnTo>
                <a:lnTo>
                  <a:pt x="70" y="1432"/>
                </a:lnTo>
                <a:lnTo>
                  <a:pt x="52" y="1384"/>
                </a:lnTo>
                <a:lnTo>
                  <a:pt x="38" y="1336"/>
                </a:lnTo>
                <a:lnTo>
                  <a:pt x="26" y="1286"/>
                </a:lnTo>
                <a:lnTo>
                  <a:pt x="16" y="1236"/>
                </a:lnTo>
                <a:lnTo>
                  <a:pt x="8" y="1186"/>
                </a:lnTo>
                <a:lnTo>
                  <a:pt x="4" y="1136"/>
                </a:lnTo>
                <a:lnTo>
                  <a:pt x="0" y="1086"/>
                </a:lnTo>
                <a:lnTo>
                  <a:pt x="0" y="1034"/>
                </a:lnTo>
                <a:lnTo>
                  <a:pt x="2" y="984"/>
                </a:lnTo>
                <a:lnTo>
                  <a:pt x="8" y="932"/>
                </a:lnTo>
                <a:lnTo>
                  <a:pt x="14" y="882"/>
                </a:lnTo>
                <a:lnTo>
                  <a:pt x="24" y="830"/>
                </a:lnTo>
                <a:lnTo>
                  <a:pt x="36" y="780"/>
                </a:lnTo>
                <a:lnTo>
                  <a:pt x="52" y="730"/>
                </a:lnTo>
                <a:lnTo>
                  <a:pt x="70" y="682"/>
                </a:lnTo>
                <a:lnTo>
                  <a:pt x="90" y="632"/>
                </a:lnTo>
                <a:lnTo>
                  <a:pt x="112" y="584"/>
                </a:lnTo>
                <a:lnTo>
                  <a:pt x="138" y="536"/>
                </a:lnTo>
                <a:lnTo>
                  <a:pt x="166" y="490"/>
                </a:lnTo>
                <a:lnTo>
                  <a:pt x="166" y="490"/>
                </a:lnTo>
                <a:lnTo>
                  <a:pt x="196" y="444"/>
                </a:lnTo>
                <a:lnTo>
                  <a:pt x="228" y="402"/>
                </a:lnTo>
                <a:lnTo>
                  <a:pt x="262" y="360"/>
                </a:lnTo>
                <a:lnTo>
                  <a:pt x="298" y="322"/>
                </a:lnTo>
                <a:lnTo>
                  <a:pt x="334" y="284"/>
                </a:lnTo>
                <a:lnTo>
                  <a:pt x="374" y="250"/>
                </a:lnTo>
                <a:lnTo>
                  <a:pt x="414" y="218"/>
                </a:lnTo>
                <a:lnTo>
                  <a:pt x="456" y="188"/>
                </a:lnTo>
                <a:lnTo>
                  <a:pt x="498" y="160"/>
                </a:lnTo>
                <a:lnTo>
                  <a:pt x="542" y="134"/>
                </a:lnTo>
                <a:lnTo>
                  <a:pt x="588" y="110"/>
                </a:lnTo>
                <a:lnTo>
                  <a:pt x="634" y="88"/>
                </a:lnTo>
                <a:lnTo>
                  <a:pt x="682" y="68"/>
                </a:lnTo>
                <a:lnTo>
                  <a:pt x="730" y="52"/>
                </a:lnTo>
                <a:lnTo>
                  <a:pt x="778" y="38"/>
                </a:lnTo>
                <a:lnTo>
                  <a:pt x="828" y="26"/>
                </a:lnTo>
                <a:lnTo>
                  <a:pt x="876" y="16"/>
                </a:lnTo>
                <a:lnTo>
                  <a:pt x="926" y="8"/>
                </a:lnTo>
                <a:lnTo>
                  <a:pt x="978" y="2"/>
                </a:lnTo>
                <a:lnTo>
                  <a:pt x="1028" y="0"/>
                </a:lnTo>
                <a:lnTo>
                  <a:pt x="1080" y="0"/>
                </a:lnTo>
                <a:lnTo>
                  <a:pt x="1130" y="2"/>
                </a:lnTo>
                <a:lnTo>
                  <a:pt x="1182" y="8"/>
                </a:lnTo>
                <a:lnTo>
                  <a:pt x="1232" y="14"/>
                </a:lnTo>
                <a:lnTo>
                  <a:pt x="1282" y="24"/>
                </a:lnTo>
                <a:lnTo>
                  <a:pt x="1332" y="36"/>
                </a:lnTo>
                <a:lnTo>
                  <a:pt x="1382" y="52"/>
                </a:lnTo>
                <a:lnTo>
                  <a:pt x="1432" y="68"/>
                </a:lnTo>
                <a:lnTo>
                  <a:pt x="1482" y="88"/>
                </a:lnTo>
                <a:lnTo>
                  <a:pt x="1530" y="112"/>
                </a:lnTo>
                <a:lnTo>
                  <a:pt x="1576" y="136"/>
                </a:lnTo>
                <a:lnTo>
                  <a:pt x="1624" y="164"/>
                </a:lnTo>
                <a:lnTo>
                  <a:pt x="1624" y="164"/>
                </a:lnTo>
                <a:lnTo>
                  <a:pt x="1628" y="168"/>
                </a:lnTo>
                <a:lnTo>
                  <a:pt x="490" y="1948"/>
                </a:lnTo>
                <a:close/>
              </a:path>
            </a:pathLst>
          </a:custGeom>
          <a:solidFill>
            <a:srgbClr val="1F4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טבלה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2462"/>
              </p:ext>
            </p:extLst>
          </p:nvPr>
        </p:nvGraphicFramePr>
        <p:xfrm>
          <a:off x="7324530" y="2261089"/>
          <a:ext cx="6051482" cy="39792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51482">
                  <a:extLst>
                    <a:ext uri="{9D8B030D-6E8A-4147-A177-3AD203B41FA5}">
                      <a16:colId xmlns:a16="http://schemas.microsoft.com/office/drawing/2014/main" xmlns="" val="2358762011"/>
                    </a:ext>
                  </a:extLst>
                </a:gridCol>
              </a:tblGrid>
              <a:tr h="1701311"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>
                          <a:solidFill>
                            <a:srgbClr val="FF0000"/>
                          </a:solidFill>
                        </a:rPr>
                        <a:t>סה"כ מסר: 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6595996"/>
                  </a:ext>
                </a:extLst>
              </a:tr>
              <a:tr h="2277979"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>
                          <a:solidFill>
                            <a:srgbClr val="FF0000"/>
                          </a:solidFill>
                        </a:rPr>
                        <a:t>סה"כ </a:t>
                      </a:r>
                      <a:r>
                        <a:rPr lang="he-IL" sz="1400" b="1" dirty="0" err="1">
                          <a:solidFill>
                            <a:srgbClr val="FF0000"/>
                          </a:solidFill>
                        </a:rPr>
                        <a:t>קריאייטיב</a:t>
                      </a:r>
                      <a:r>
                        <a:rPr lang="he-IL" sz="1400" b="1" dirty="0">
                          <a:solidFill>
                            <a:srgbClr val="FF0000"/>
                          </a:solidFill>
                        </a:rPr>
                        <a:t> 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507667"/>
                  </a:ext>
                </a:extLst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654104"/>
              </p:ext>
            </p:extLst>
          </p:nvPr>
        </p:nvGraphicFramePr>
        <p:xfrm>
          <a:off x="1384546" y="2076605"/>
          <a:ext cx="5630779" cy="44044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30779">
                  <a:extLst>
                    <a:ext uri="{9D8B030D-6E8A-4147-A177-3AD203B41FA5}">
                      <a16:colId xmlns:a16="http://schemas.microsoft.com/office/drawing/2014/main" xmlns="" val="2358762011"/>
                    </a:ext>
                  </a:extLst>
                </a:gridCol>
              </a:tblGrid>
              <a:tr h="2447269"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>
                          <a:solidFill>
                            <a:srgbClr val="00B050"/>
                          </a:solidFill>
                        </a:rPr>
                        <a:t>סה"כ </a:t>
                      </a:r>
                      <a:r>
                        <a:rPr lang="he-IL" sz="1400" b="1" dirty="0" err="1">
                          <a:solidFill>
                            <a:srgbClr val="00B050"/>
                          </a:solidFill>
                        </a:rPr>
                        <a:t>קריאייטיב</a:t>
                      </a:r>
                      <a:r>
                        <a:rPr lang="he-IL" sz="1400" b="1" dirty="0">
                          <a:solidFill>
                            <a:srgbClr val="00B050"/>
                          </a:solidFill>
                        </a:rPr>
                        <a:t>: 31%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6595996"/>
                  </a:ext>
                </a:extLst>
              </a:tr>
              <a:tr h="1957137"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>
                          <a:solidFill>
                            <a:srgbClr val="00B050"/>
                          </a:solidFill>
                        </a:rPr>
                        <a:t>סה"כ מסר 28%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507667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10</a:t>
            </a:fld>
            <a:endParaRPr lang="en-GB" dirty="0"/>
          </a:p>
        </p:txBody>
      </p:sp>
      <p:sp>
        <p:nvSpPr>
          <p:cNvPr id="41" name="Text Placeholder 45"/>
          <p:cNvSpPr txBox="1">
            <a:spLocks/>
          </p:cNvSpPr>
          <p:nvPr/>
        </p:nvSpPr>
        <p:spPr>
          <a:xfrm>
            <a:off x="1191828" y="361027"/>
            <a:ext cx="11797565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האהדה לקמפיין גבוהה משמעותית מחוסר האהדה אליו. אהדת הקמפיין נשענת הן על מרכיבי </a:t>
            </a:r>
            <a:r>
              <a:rPr lang="he-IL" b="1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קריאייטיב</a:t>
            </a: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(בעיקר הומור) והן על מרכיבי המסר.</a:t>
            </a:r>
          </a:p>
        </p:txBody>
      </p:sp>
      <p:sp>
        <p:nvSpPr>
          <p:cNvPr id="42" name="כותרת 1"/>
          <p:cNvSpPr>
            <a:spLocks noGrp="1"/>
          </p:cNvSpPr>
          <p:nvPr>
            <p:ph type="title"/>
          </p:nvPr>
        </p:nvSpPr>
        <p:spPr>
          <a:xfrm>
            <a:off x="1566250" y="1071575"/>
            <a:ext cx="11521100" cy="200248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סיבות לאהדה/חוסר אהדה לקמפיין </a:t>
            </a:r>
            <a:r>
              <a:rPr lang="he-IL" sz="1600" cap="all" dirty="0"/>
              <a:t>– בקרב הזוכרים את הקמפיין (</a:t>
            </a:r>
            <a:r>
              <a:rPr lang="en-US" sz="1600" cap="all" dirty="0"/>
              <a:t>N=347</a:t>
            </a:r>
            <a:r>
              <a:rPr lang="he-IL" sz="1600" cap="all" dirty="0"/>
              <a:t>)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326951" y="6901188"/>
            <a:ext cx="1241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האם היו דברים שאהבת במיוחד בקמפיין זה?</a:t>
            </a:r>
          </a:p>
          <a:p>
            <a:pPr algn="r" rtl="1"/>
            <a:r>
              <a:rPr lang="he-IL" sz="1200" dirty="0"/>
              <a:t>האם היו דברים שהפריעו לך, הרגיזו אותך או שהיו לא מובנים בקמפיין זה?</a:t>
            </a:r>
          </a:p>
        </p:txBody>
      </p:sp>
      <p:graphicFrame>
        <p:nvGraphicFramePr>
          <p:cNvPr id="19" name="תרשים 18"/>
          <p:cNvGraphicFramePr/>
          <p:nvPr>
            <p:extLst>
              <p:ext uri="{D42A27DB-BD31-4B8C-83A1-F6EECF244321}">
                <p14:modId xmlns:p14="http://schemas.microsoft.com/office/powerpoint/2010/main" val="739198954"/>
              </p:ext>
            </p:extLst>
          </p:nvPr>
        </p:nvGraphicFramePr>
        <p:xfrm>
          <a:off x="1891906" y="1791380"/>
          <a:ext cx="4925263" cy="481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Freeform 17"/>
          <p:cNvSpPr>
            <a:spLocks noChangeAspect="1" noEditPoints="1"/>
          </p:cNvSpPr>
          <p:nvPr/>
        </p:nvSpPr>
        <p:spPr bwMode="auto">
          <a:xfrm>
            <a:off x="4936272" y="1194023"/>
            <a:ext cx="811794" cy="720000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5" name="תרשים 24"/>
          <p:cNvGraphicFramePr/>
          <p:nvPr>
            <p:extLst>
              <p:ext uri="{D42A27DB-BD31-4B8C-83A1-F6EECF244321}">
                <p14:modId xmlns:p14="http://schemas.microsoft.com/office/powerpoint/2010/main" val="3030858808"/>
              </p:ext>
            </p:extLst>
          </p:nvPr>
        </p:nvGraphicFramePr>
        <p:xfrm>
          <a:off x="6817169" y="1791380"/>
          <a:ext cx="6172223" cy="450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Freeform 19"/>
          <p:cNvSpPr>
            <a:spLocks noChangeAspect="1" noEditPoints="1"/>
          </p:cNvSpPr>
          <p:nvPr/>
        </p:nvSpPr>
        <p:spPr bwMode="auto">
          <a:xfrm>
            <a:off x="10024920" y="1408713"/>
            <a:ext cx="832056" cy="720000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50214" y="151391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1600" b="1" dirty="0">
                <a:solidFill>
                  <a:srgbClr val="00B050"/>
                </a:solidFill>
              </a:rPr>
              <a:t>62%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41467" y="14848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1600" b="1" dirty="0">
                <a:solidFill>
                  <a:srgbClr val="C00000"/>
                </a:solidFill>
              </a:rPr>
              <a:t>38%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9471" y="6497609"/>
            <a:ext cx="24585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chemeClr val="tx2">
                    <a:lumMod val="50000"/>
                  </a:schemeClr>
                </a:solidFill>
              </a:rPr>
              <a:t>מוצגות תשובות בולטות</a:t>
            </a:r>
          </a:p>
        </p:txBody>
      </p:sp>
    </p:spTree>
    <p:extLst>
      <p:ext uri="{BB962C8B-B14F-4D97-AF65-F5344CB8AC3E}">
        <p14:creationId xmlns:p14="http://schemas.microsoft.com/office/powerpoint/2010/main" val="278840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139128" y="325532"/>
            <a:ext cx="11896224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הקמפיין נתפס כמחדש בשיעור גבוה. יחד עם זאת, תפיסתו כרלוונטי ומשכנע דומה לממוצע.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83" y="1038931"/>
            <a:ext cx="11521100" cy="398827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תפיסות לגבי הקמפיין – </a:t>
            </a:r>
            <a:r>
              <a:rPr lang="he-IL" sz="1600" cap="all" dirty="0"/>
              <a:t>בקרב הזוכרים את הקמפיין (</a:t>
            </a:r>
            <a:r>
              <a:rPr lang="en-US" sz="1600" cap="all" dirty="0"/>
              <a:t>N=347</a:t>
            </a:r>
            <a:r>
              <a:rPr lang="he-IL" sz="1600" cap="all" dirty="0"/>
              <a:t>)</a:t>
            </a:r>
            <a:br>
              <a:rPr lang="he-IL" sz="1600" cap="all" dirty="0"/>
            </a:br>
            <a:r>
              <a:rPr lang="en-US" sz="1600" cap="all" dirty="0">
                <a:latin typeface="+mn-lt"/>
                <a:ea typeface="+mn-ea"/>
                <a:cs typeface="+mn-cs"/>
              </a:rPr>
              <a:t>TOP3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11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dirty="0"/>
              <a:t>באיזו מידה לדעתך הקמפיין משכנע את העובדים (שכירים ועצמאיים) להצטרף לקרן פנסיה מוזלת?</a:t>
            </a:r>
          </a:p>
          <a:p>
            <a:pPr lvl="0" algn="r" rtl="1"/>
            <a:r>
              <a:rPr lang="he-IL" sz="1200" dirty="0"/>
              <a:t>באיזו מידה נכון או לא נכון לומר שהצטרפות למסלול של קרן פנסיה מוזלת מעסיק אותך באופן אישי?</a:t>
            </a:r>
          </a:p>
          <a:p>
            <a:pPr lvl="0" algn="r" rtl="1"/>
            <a:r>
              <a:rPr lang="he-IL" sz="1200" dirty="0"/>
              <a:t>באיזו מידה נכון או לא נכון לומר שהפרסומת חידשה לך בנוגע לאפשרות להצטרף למסלול של קרן פנסיה מוזלת?</a:t>
            </a:r>
            <a:endParaRPr lang="en-US" sz="1200" dirty="0"/>
          </a:p>
        </p:txBody>
      </p:sp>
      <p:graphicFrame>
        <p:nvGraphicFramePr>
          <p:cNvPr id="18" name="תרשים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320735"/>
              </p:ext>
            </p:extLst>
          </p:nvPr>
        </p:nvGraphicFramePr>
        <p:xfrm>
          <a:off x="2691826" y="1338280"/>
          <a:ext cx="7479587" cy="447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09413" y="2124111"/>
            <a:ext cx="212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i="1" u="sng" dirty="0"/>
              <a:t>משכנע</a:t>
            </a:r>
            <a:endParaRPr lang="en-US" sz="1600" b="1" i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7823845" y="2124111"/>
            <a:ext cx="212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i="1" u="sng" dirty="0"/>
              <a:t>מחדש</a:t>
            </a:r>
            <a:endParaRPr lang="en-US" sz="1600" b="1" i="1" u="sng" dirty="0"/>
          </a:p>
        </p:txBody>
      </p:sp>
      <p:graphicFrame>
        <p:nvGraphicFramePr>
          <p:cNvPr id="13" name="תרשים 12"/>
          <p:cNvGraphicFramePr/>
          <p:nvPr>
            <p:extLst>
              <p:ext uri="{D42A27DB-BD31-4B8C-83A1-F6EECF244321}">
                <p14:modId xmlns:p14="http://schemas.microsoft.com/office/powerpoint/2010/main" val="1863849190"/>
              </p:ext>
            </p:extLst>
          </p:nvPr>
        </p:nvGraphicFramePr>
        <p:xfrm>
          <a:off x="2732951" y="5657372"/>
          <a:ext cx="2339163" cy="73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תרשים 14"/>
          <p:cNvGraphicFramePr/>
          <p:nvPr>
            <p:extLst>
              <p:ext uri="{D42A27DB-BD31-4B8C-83A1-F6EECF244321}">
                <p14:modId xmlns:p14="http://schemas.microsoft.com/office/powerpoint/2010/main" val="883599681"/>
              </p:ext>
            </p:extLst>
          </p:nvPr>
        </p:nvGraphicFramePr>
        <p:xfrm>
          <a:off x="7839879" y="5687290"/>
          <a:ext cx="2339163" cy="73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מחבר חץ ישר 16"/>
          <p:cNvCxnSpPr>
            <a:cxnSpLocks/>
          </p:cNvCxnSpPr>
          <p:nvPr/>
        </p:nvCxnSpPr>
        <p:spPr>
          <a:xfrm flipV="1">
            <a:off x="8201991" y="5687290"/>
            <a:ext cx="0" cy="154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6624" y="2124111"/>
            <a:ext cx="212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i="1" u="sng" dirty="0"/>
              <a:t>רלוונטיות</a:t>
            </a:r>
            <a:endParaRPr lang="en-US" sz="1600" b="1" i="1" u="sng" dirty="0"/>
          </a:p>
        </p:txBody>
      </p:sp>
      <p:graphicFrame>
        <p:nvGraphicFramePr>
          <p:cNvPr id="19" name="תרשים 18"/>
          <p:cNvGraphicFramePr/>
          <p:nvPr>
            <p:extLst>
              <p:ext uri="{D42A27DB-BD31-4B8C-83A1-F6EECF244321}">
                <p14:modId xmlns:p14="http://schemas.microsoft.com/office/powerpoint/2010/main" val="356198060"/>
              </p:ext>
            </p:extLst>
          </p:nvPr>
        </p:nvGraphicFramePr>
        <p:xfrm>
          <a:off x="5319660" y="5689573"/>
          <a:ext cx="2339163" cy="73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143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12</a:t>
            </a:fld>
            <a:endParaRPr lang="en-GB" dirty="0"/>
          </a:p>
        </p:txBody>
      </p:sp>
      <p:sp>
        <p:nvSpPr>
          <p:cNvPr id="47" name="מציין מיקום של מספר שקופית 2"/>
          <p:cNvSpPr txBox="1">
            <a:spLocks/>
          </p:cNvSpPr>
          <p:nvPr/>
        </p:nvSpPr>
        <p:spPr>
          <a:xfrm>
            <a:off x="8458200" y="640080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1199839" rtl="0" eaLnBrk="1" latinLnBrk="0" hangingPunct="1">
              <a:defRPr kumimoji="0" lang="en-GB" sz="1400" b="0" i="0" u="none" strike="noStrike" kern="1200" cap="none" spc="0" normalizeH="0" baseline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599919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839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9758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9678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9597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9516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9436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99355" algn="l" defTabSz="11998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FBEDFE0-5993-4A12-967F-266BEB8ED03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0" name="תמונה 6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4439" y="2595881"/>
            <a:ext cx="1024036" cy="996905"/>
          </a:xfrm>
          <a:prstGeom prst="rect">
            <a:avLst/>
          </a:prstGeom>
        </p:spPr>
      </p:pic>
      <p:grpSp>
        <p:nvGrpSpPr>
          <p:cNvPr id="72" name="קבוצה 71"/>
          <p:cNvGrpSpPr/>
          <p:nvPr/>
        </p:nvGrpSpPr>
        <p:grpSpPr>
          <a:xfrm>
            <a:off x="2516015" y="2134115"/>
            <a:ext cx="8748712" cy="3484562"/>
            <a:chOff x="0" y="2024063"/>
            <a:chExt cx="8748712" cy="3484562"/>
          </a:xfrm>
        </p:grpSpPr>
        <p:grpSp>
          <p:nvGrpSpPr>
            <p:cNvPr id="73" name="קבוצה 72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78" name="קבוצה 77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87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8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rtl="1"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2000" b="1" dirty="0">
                      <a:solidFill>
                        <a:srgbClr val="FFFFFF"/>
                      </a:solidFill>
                    </a:rPr>
                    <a:t>Reach</a:t>
                  </a:r>
                  <a:r>
                    <a:rPr lang="he-IL" sz="2000" b="1" dirty="0">
                      <a:solidFill>
                        <a:srgbClr val="FFFFFF"/>
                      </a:solidFill>
                    </a:rPr>
                    <a:t>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89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9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9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rtl="1"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(</a:t>
                    </a:r>
                    <a:r>
                      <a:rPr lang="en-US" sz="2000" b="1" dirty="0">
                        <a:solidFill>
                          <a:srgbClr val="FFFFFF"/>
                        </a:solidFill>
                      </a:rPr>
                      <a:t>Response</a:t>
                    </a: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90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9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80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81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82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8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8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4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75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76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77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318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139128" y="378848"/>
            <a:ext cx="11896224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יעילותו של הקמפיין ניכרת בתרומתו להעלאת המודעות לקרנות "ברירות מחדל", ובפר</a:t>
            </a:r>
            <a:r>
              <a:rPr lang="he-IL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ט השיפור בהטמעת המסר כי מדובר בקרנות עם דמי ניהול זולים.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83" y="1038931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מודעות נעזרת לקרנות "ברירות מחדל" שמציע משרד האוצר ו</a:t>
            </a:r>
            <a:r>
              <a:rPr lang="he-IL" sz="1600" dirty="0"/>
              <a:t>בלתי נעזרת למאפייניה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91E46-BCC4-4EBB-9B49-E997D24BE723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dirty="0">
                <a:solidFill>
                  <a:srgbClr val="1F497D"/>
                </a:solidFill>
              </a:rPr>
              <a:t>האם יצא לך לשמוע או לקרוא על קרנות הפנסיה המוזלות (קרנות "ברירת מחדל") שמציע משרד האוצר? ואם כן – מה ידוע לך לגביהן? 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תרשים 8"/>
          <p:cNvGraphicFramePr/>
          <p:nvPr>
            <p:extLst>
              <p:ext uri="{D42A27DB-BD31-4B8C-83A1-F6EECF244321}">
                <p14:modId xmlns:p14="http://schemas.microsoft.com/office/powerpoint/2010/main" val="925140822"/>
              </p:ext>
            </p:extLst>
          </p:nvPr>
        </p:nvGraphicFramePr>
        <p:xfrm>
          <a:off x="3690012" y="1365352"/>
          <a:ext cx="6288177" cy="536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מחבר ישר 6"/>
          <p:cNvCxnSpPr/>
          <p:nvPr/>
        </p:nvCxnSpPr>
        <p:spPr>
          <a:xfrm>
            <a:off x="1973179" y="2327710"/>
            <a:ext cx="87910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V="1">
            <a:off x="7161733" y="2642716"/>
            <a:ext cx="0" cy="245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cxnSpLocks/>
          </p:cNvCxnSpPr>
          <p:nvPr/>
        </p:nvCxnSpPr>
        <p:spPr>
          <a:xfrm>
            <a:off x="8798774" y="1945690"/>
            <a:ext cx="0" cy="281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V="1">
            <a:off x="6820589" y="3366196"/>
            <a:ext cx="0" cy="2537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9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139128" y="378848"/>
            <a:ext cx="11896224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ניכר כי הקמפיין לא פעל דיו לשיפור תפיסתו של משרד האוצר להורדת יוקר המחיה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83" y="1038931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תפיסת </a:t>
            </a:r>
            <a:r>
              <a:rPr lang="he-IL" sz="1600" dirty="0"/>
              <a:t>משרד האוצר כפועל להורדת יוקר המחיה למען אזרחי המדינה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14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dirty="0"/>
              <a:t>עד כמה אתה מסכים או לא מסכים כי משרד האוצר פועל להורדת יוקר המחיה למען אזרחי המדינה?</a:t>
            </a:r>
          </a:p>
        </p:txBody>
      </p:sp>
      <p:graphicFrame>
        <p:nvGraphicFramePr>
          <p:cNvPr id="14" name="תרשים 13"/>
          <p:cNvGraphicFramePr/>
          <p:nvPr>
            <p:extLst>
              <p:ext uri="{D42A27DB-BD31-4B8C-83A1-F6EECF244321}">
                <p14:modId xmlns:p14="http://schemas.microsoft.com/office/powerpoint/2010/main" val="3620179570"/>
              </p:ext>
            </p:extLst>
          </p:nvPr>
        </p:nvGraphicFramePr>
        <p:xfrm>
          <a:off x="2239962" y="1309838"/>
          <a:ext cx="8959850" cy="54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10039"/>
              </p:ext>
            </p:extLst>
          </p:nvPr>
        </p:nvGraphicFramePr>
        <p:xfrm>
          <a:off x="9849678" y="3614527"/>
          <a:ext cx="1494562" cy="17595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4562">
                  <a:extLst>
                    <a:ext uri="{9D8B030D-6E8A-4147-A177-3AD203B41FA5}">
                      <a16:colId xmlns:a16="http://schemas.microsoft.com/office/drawing/2014/main" xmlns="" val="1569687563"/>
                    </a:ext>
                  </a:extLst>
                </a:gridCol>
              </a:tblGrid>
              <a:tr h="589722"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מסכים מאוד</a:t>
                      </a:r>
                    </a:p>
                    <a:p>
                      <a:pPr marL="0" marR="0" lvl="0" indent="0" algn="r" defTabSz="119983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solidFill>
                            <a:schemeClr val="tx1"/>
                          </a:solidFill>
                        </a:rPr>
                        <a:t>מסכים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7293262"/>
                  </a:ext>
                </a:extLst>
              </a:tr>
              <a:tr h="337268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ככה</a:t>
                      </a:r>
                      <a:r>
                        <a:rPr lang="he-IL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ככה</a:t>
                      </a:r>
                      <a:endParaRPr lang="he-IL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1609637"/>
                  </a:ext>
                </a:extLst>
              </a:tr>
              <a:tr h="379013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לא מסכים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34839"/>
                  </a:ext>
                </a:extLst>
              </a:tr>
              <a:tr h="453538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כלל לא מסכים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4305374"/>
                  </a:ext>
                </a:extLst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0028584" y="3250092"/>
            <a:ext cx="1236144" cy="33793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srgbClr val="0070C0"/>
                </a:solidFill>
              </a:rPr>
              <a:t>סה"כ מסכים</a:t>
            </a:r>
          </a:p>
        </p:txBody>
      </p:sp>
      <p:cxnSp>
        <p:nvCxnSpPr>
          <p:cNvPr id="11" name="מחבר חץ ישר 10"/>
          <p:cNvCxnSpPr/>
          <p:nvPr/>
        </p:nvCxnSpPr>
        <p:spPr>
          <a:xfrm flipV="1">
            <a:off x="8229600" y="5452918"/>
            <a:ext cx="0" cy="274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cxnSpLocks/>
          </p:cNvCxnSpPr>
          <p:nvPr/>
        </p:nvCxnSpPr>
        <p:spPr>
          <a:xfrm>
            <a:off x="8181474" y="3340413"/>
            <a:ext cx="0" cy="274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cxnSpLocks/>
          </p:cNvCxnSpPr>
          <p:nvPr/>
        </p:nvCxnSpPr>
        <p:spPr>
          <a:xfrm>
            <a:off x="7799637" y="2975978"/>
            <a:ext cx="0" cy="274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6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2833"/>
            <a:fld id="{3E291E46-BCC4-4EBB-9B49-E997D24BE723}" type="slidenum">
              <a:rPr lang="en-GB"/>
              <a:pPr defTabSz="1042833"/>
              <a:t>15</a:t>
            </a:fld>
            <a:endParaRPr lang="en-GB" dirty="0"/>
          </a:p>
        </p:txBody>
      </p:sp>
      <p:sp>
        <p:nvSpPr>
          <p:cNvPr id="14" name="כותרת 1"/>
          <p:cNvSpPr>
            <a:spLocks noGrp="1"/>
          </p:cNvSpPr>
          <p:nvPr>
            <p:ph type="title"/>
          </p:nvPr>
        </p:nvSpPr>
        <p:spPr>
          <a:xfrm>
            <a:off x="1642705" y="1055529"/>
            <a:ext cx="11518984" cy="196849"/>
          </a:xfrm>
        </p:spPr>
        <p:txBody>
          <a:bodyPr/>
          <a:lstStyle/>
          <a:p>
            <a:pPr algn="r" rtl="1"/>
            <a:r>
              <a:rPr lang="he-IL" sz="1599" cap="all" dirty="0">
                <a:latin typeface="+mn-lt"/>
                <a:ea typeface="+mn-ea"/>
                <a:cs typeface="+mn-cs"/>
              </a:rPr>
              <a:t>סיכום מדדי הכיסוי והתגובה</a:t>
            </a:r>
            <a:endParaRPr lang="en-US" sz="1599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5"/>
          <p:cNvSpPr txBox="1">
            <a:spLocks/>
          </p:cNvSpPr>
          <p:nvPr/>
        </p:nvSpPr>
        <p:spPr>
          <a:xfrm>
            <a:off x="1194548" y="142072"/>
            <a:ext cx="12245227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05" rtl="1">
              <a:lnSpc>
                <a:spcPct val="100000"/>
              </a:lnSpc>
              <a:defRPr/>
            </a:pPr>
            <a:r>
              <a:rPr lang="he-IL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זכירות הקמפיין סבירה, על אף שיעורים נמוכים יחסית של זכירות מוכחת וזכירות ברדיו. </a:t>
            </a:r>
          </a:p>
          <a:p>
            <a:pPr algn="ctr" defTabSz="914205" rtl="1">
              <a:lnSpc>
                <a:spcPct val="100000"/>
              </a:lnSpc>
              <a:defRPr/>
            </a:pPr>
            <a:r>
              <a:rPr lang="he-IL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הקמפיין נתפס כחשוב ומחדש בשיעורים גבוהים אך זכירות המסר נמוכה, כמו גם אהדתו. תפיסתו כמשכנע ממוצעת.</a:t>
            </a:r>
          </a:p>
        </p:txBody>
      </p:sp>
      <p:graphicFrame>
        <p:nvGraphicFramePr>
          <p:cNvPr id="10" name="Chart 19"/>
          <p:cNvGraphicFramePr/>
          <p:nvPr>
            <p:extLst>
              <p:ext uri="{D42A27DB-BD31-4B8C-83A1-F6EECF244321}">
                <p14:modId xmlns:p14="http://schemas.microsoft.com/office/powerpoint/2010/main" val="4170176793"/>
              </p:ext>
            </p:extLst>
          </p:nvPr>
        </p:nvGraphicFramePr>
        <p:xfrm>
          <a:off x="1808848" y="1942703"/>
          <a:ext cx="11007223" cy="494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מחבר ישר 10"/>
          <p:cNvCxnSpPr/>
          <p:nvPr/>
        </p:nvCxnSpPr>
        <p:spPr>
          <a:xfrm>
            <a:off x="6801407" y="1549941"/>
            <a:ext cx="0" cy="4413873"/>
          </a:xfrm>
          <a:prstGeom prst="line">
            <a:avLst/>
          </a:prstGeom>
          <a:ln w="57150">
            <a:solidFill>
              <a:srgbClr val="00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רשים זרימה: מחבר 11"/>
          <p:cNvSpPr/>
          <p:nvPr/>
        </p:nvSpPr>
        <p:spPr>
          <a:xfrm>
            <a:off x="379189" y="5483257"/>
            <a:ext cx="213716" cy="21914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3" name="טבלה 12"/>
          <p:cNvGraphicFramePr>
            <a:graphicFrameLocks noGrp="1"/>
          </p:cNvGraphicFramePr>
          <p:nvPr>
            <p:extLst/>
          </p:nvPr>
        </p:nvGraphicFramePr>
        <p:xfrm>
          <a:off x="165474" y="5374094"/>
          <a:ext cx="1590999" cy="14145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04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1511">
                <a:tc>
                  <a:txBody>
                    <a:bodyPr/>
                    <a:lstStyle/>
                    <a:p>
                      <a:pPr algn="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גבוה</a:t>
                      </a:r>
                      <a:r>
                        <a:rPr lang="he-IL" sz="1200" b="1" baseline="0" dirty="0">
                          <a:solidFill>
                            <a:schemeClr val="tx1"/>
                          </a:solidFill>
                        </a:rPr>
                        <a:t> מהממוצע</a:t>
                      </a:r>
                      <a:endParaRPr lang="he-IL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12" marB="4571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12" marB="4571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511">
                <a:tc>
                  <a:txBody>
                    <a:bodyPr/>
                    <a:lstStyle/>
                    <a:p>
                      <a:pPr algn="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דומה לממוצע</a:t>
                      </a:r>
                    </a:p>
                  </a:txBody>
                  <a:tcPr marL="91423" marR="91423" marT="45712" marB="4571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1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12" marB="4571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511">
                <a:tc>
                  <a:txBody>
                    <a:bodyPr/>
                    <a:lstStyle/>
                    <a:p>
                      <a:pPr algn="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נמוך מהממוצע</a:t>
                      </a:r>
                    </a:p>
                  </a:txBody>
                  <a:tcPr marL="91423" marR="91423" marT="45712" marB="4571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12" marB="4571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תרשים זרימה: מחבר 14"/>
          <p:cNvSpPr/>
          <p:nvPr/>
        </p:nvSpPr>
        <p:spPr>
          <a:xfrm>
            <a:off x="379189" y="5963814"/>
            <a:ext cx="213716" cy="219146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תרשים זרימה: מחבר 15"/>
          <p:cNvSpPr/>
          <p:nvPr/>
        </p:nvSpPr>
        <p:spPr>
          <a:xfrm>
            <a:off x="379189" y="6465298"/>
            <a:ext cx="213716" cy="21914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תרשים זרימה: מחבר 16"/>
          <p:cNvSpPr/>
          <p:nvPr/>
        </p:nvSpPr>
        <p:spPr>
          <a:xfrm>
            <a:off x="2226054" y="5982326"/>
            <a:ext cx="213716" cy="21914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תרשים זרימה: מחבר 22"/>
          <p:cNvSpPr/>
          <p:nvPr/>
        </p:nvSpPr>
        <p:spPr>
          <a:xfrm>
            <a:off x="7187604" y="5982326"/>
            <a:ext cx="213716" cy="21914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תרשים זרימה: מחבר 25"/>
          <p:cNvSpPr/>
          <p:nvPr/>
        </p:nvSpPr>
        <p:spPr>
          <a:xfrm>
            <a:off x="3218364" y="5982326"/>
            <a:ext cx="213716" cy="219146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תרשים זרימה: מחבר 27"/>
          <p:cNvSpPr/>
          <p:nvPr/>
        </p:nvSpPr>
        <p:spPr>
          <a:xfrm>
            <a:off x="10164534" y="5982326"/>
            <a:ext cx="213716" cy="219146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תרשים זרימה: מחבר 28"/>
          <p:cNvSpPr/>
          <p:nvPr/>
        </p:nvSpPr>
        <p:spPr>
          <a:xfrm>
            <a:off x="12149154" y="5982326"/>
            <a:ext cx="213716" cy="21914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תרשים זרימה: מחבר 29"/>
          <p:cNvSpPr/>
          <p:nvPr/>
        </p:nvSpPr>
        <p:spPr>
          <a:xfrm>
            <a:off x="4210674" y="5982326"/>
            <a:ext cx="213716" cy="219146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תרשים זרימה: מחבר 31"/>
          <p:cNvSpPr/>
          <p:nvPr/>
        </p:nvSpPr>
        <p:spPr>
          <a:xfrm>
            <a:off x="8179914" y="5982326"/>
            <a:ext cx="213716" cy="21914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תרשים זרימה: מחבר 18"/>
          <p:cNvSpPr/>
          <p:nvPr/>
        </p:nvSpPr>
        <p:spPr>
          <a:xfrm>
            <a:off x="5202984" y="5982326"/>
            <a:ext cx="213716" cy="21914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תרשים זרימה: מחבר 19"/>
          <p:cNvSpPr/>
          <p:nvPr/>
        </p:nvSpPr>
        <p:spPr>
          <a:xfrm>
            <a:off x="6195294" y="5982326"/>
            <a:ext cx="213716" cy="219146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תרשים זרימה: מחבר 20"/>
          <p:cNvSpPr/>
          <p:nvPr/>
        </p:nvSpPr>
        <p:spPr>
          <a:xfrm>
            <a:off x="9172224" y="5982326"/>
            <a:ext cx="213716" cy="21914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תרשים זרימה: מחבר 21"/>
          <p:cNvSpPr/>
          <p:nvPr/>
        </p:nvSpPr>
        <p:spPr>
          <a:xfrm>
            <a:off x="11156844" y="5982326"/>
            <a:ext cx="213716" cy="219146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199582"/>
            <a:endParaRPr lang="he-IL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1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2833"/>
            <a:fld id="{3E291E46-BCC4-4EBB-9B49-E997D24BE723}" type="slidenum">
              <a:rPr lang="en-GB"/>
              <a:pPr defTabSz="1042833"/>
              <a:t>16</a:t>
            </a:fld>
            <a:endParaRPr lang="en-GB" dirty="0"/>
          </a:p>
        </p:txBody>
      </p:sp>
      <p:sp>
        <p:nvSpPr>
          <p:cNvPr id="14" name="כותרת 1"/>
          <p:cNvSpPr>
            <a:spLocks noGrp="1"/>
          </p:cNvSpPr>
          <p:nvPr>
            <p:ph type="title"/>
          </p:nvPr>
        </p:nvSpPr>
        <p:spPr>
          <a:xfrm>
            <a:off x="1642705" y="1055529"/>
            <a:ext cx="11518984" cy="200183"/>
          </a:xfrm>
        </p:spPr>
        <p:txBody>
          <a:bodyPr/>
          <a:lstStyle/>
          <a:p>
            <a:pPr algn="r" rtl="1"/>
            <a:r>
              <a:rPr lang="he-IL" sz="1599" cap="all" dirty="0">
                <a:latin typeface="+mn-lt"/>
                <a:ea typeface="+mn-ea"/>
                <a:cs typeface="+mn-cs"/>
              </a:rPr>
              <a:t>סיכום מדדי הכיסוי והתגובה – כלל ציבור אל מול שכירים ועצמאיים</a:t>
            </a:r>
            <a:endParaRPr lang="en-US" sz="1599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5"/>
          <p:cNvSpPr txBox="1">
            <a:spLocks/>
          </p:cNvSpPr>
          <p:nvPr/>
        </p:nvSpPr>
        <p:spPr>
          <a:xfrm>
            <a:off x="1194548" y="324952"/>
            <a:ext cx="12245227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05" rtl="1">
              <a:lnSpc>
                <a:spcPct val="100000"/>
              </a:lnSpc>
              <a:defRPr/>
            </a:pPr>
            <a:r>
              <a:rPr lang="he-IL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זכירות הקמפיין, כמו גם מדדי התגובה בקרב שכירים ועצמאיים דומים לכלל הציבור</a:t>
            </a: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285"/>
              </p:ext>
            </p:extLst>
          </p:nvPr>
        </p:nvGraphicFramePr>
        <p:xfrm>
          <a:off x="3383279" y="1553616"/>
          <a:ext cx="7696200" cy="417662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532926">
                  <a:extLst>
                    <a:ext uri="{9D8B030D-6E8A-4147-A177-3AD203B41FA5}">
                      <a16:colId xmlns:a16="http://schemas.microsoft.com/office/drawing/2014/main" xmlns="" val="536295898"/>
                    </a:ext>
                  </a:extLst>
                </a:gridCol>
                <a:gridCol w="2532926">
                  <a:extLst>
                    <a:ext uri="{9D8B030D-6E8A-4147-A177-3AD203B41FA5}">
                      <a16:colId xmlns:a16="http://schemas.microsoft.com/office/drawing/2014/main" xmlns="" val="1169091529"/>
                    </a:ext>
                  </a:extLst>
                </a:gridCol>
                <a:gridCol w="1315174">
                  <a:extLst>
                    <a:ext uri="{9D8B030D-6E8A-4147-A177-3AD203B41FA5}">
                      <a16:colId xmlns:a16="http://schemas.microsoft.com/office/drawing/2014/main" xmlns="" val="3598048785"/>
                    </a:ext>
                  </a:extLst>
                </a:gridCol>
                <a:gridCol w="1315174">
                  <a:extLst>
                    <a:ext uri="{9D8B030D-6E8A-4147-A177-3AD203B41FA5}">
                      <a16:colId xmlns:a16="http://schemas.microsoft.com/office/drawing/2014/main" xmlns="" val="4155730112"/>
                    </a:ext>
                  </a:extLst>
                </a:gridCol>
              </a:tblGrid>
              <a:tr h="34805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 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כלל ציבור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שכיר+עצמאי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360992"/>
                  </a:ext>
                </a:extLst>
              </a:tr>
              <a:tr h="348052">
                <a:tc rowSpan="5">
                  <a:txBody>
                    <a:bodyPr/>
                    <a:lstStyle/>
                    <a:p>
                      <a:pPr marL="0" algn="ctr" defTabSz="1199839" rtl="1" eaLnBrk="1" fontAlgn="b" latinLnBrk="0" hangingPunct="1"/>
                      <a:r>
                        <a:rPr lang="he-IL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מדדי כיסוי</a:t>
                      </a:r>
                    </a:p>
                  </a:txBody>
                  <a:tcPr marL="6306" marR="6306" marT="630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זכירה מוכחת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8%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8%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504492"/>
                  </a:ext>
                </a:extLst>
              </a:tr>
              <a:tr h="348052">
                <a:tc vMerge="1">
                  <a:txBody>
                    <a:bodyPr/>
                    <a:lstStyle/>
                    <a:p>
                      <a:pPr algn="r" rtl="1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זכירה חצי נעזרת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55%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58%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0444502"/>
                  </a:ext>
                </a:extLst>
              </a:tr>
              <a:tr h="348052">
                <a:tc vMerge="1">
                  <a:txBody>
                    <a:bodyPr/>
                    <a:lstStyle/>
                    <a:p>
                      <a:pPr algn="r" rtl="1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זכירה </a:t>
                      </a:r>
                      <a:r>
                        <a:rPr lang="he-IL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בטלויזיה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59%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62%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1943814"/>
                  </a:ext>
                </a:extLst>
              </a:tr>
              <a:tr h="348052">
                <a:tc vMerge="1">
                  <a:txBody>
                    <a:bodyPr/>
                    <a:lstStyle/>
                    <a:p>
                      <a:pPr algn="r" rtl="1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זכירה ברדיו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36%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 (Hebrew)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38%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 (Hebrew)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1635900"/>
                  </a:ext>
                </a:extLst>
              </a:tr>
              <a:tr h="348052">
                <a:tc vMerge="1">
                  <a:txBody>
                    <a:bodyPr/>
                    <a:lstStyle/>
                    <a:p>
                      <a:pPr algn="r" rtl="1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זכירות קמפיין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69%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 (Hebrew)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73%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 (Hebrew)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200563"/>
                  </a:ext>
                </a:extLst>
              </a:tr>
              <a:tr h="348052">
                <a:tc rowSpan="6">
                  <a:txBody>
                    <a:bodyPr/>
                    <a:lstStyle/>
                    <a:p>
                      <a:pPr marL="0" algn="ctr" defTabSz="1199839" rtl="1" eaLnBrk="1" fontAlgn="b" latinLnBrk="0" hangingPunct="1"/>
                      <a:r>
                        <a:rPr lang="he-IL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מדדי תגובה</a:t>
                      </a:r>
                    </a:p>
                  </a:txBody>
                  <a:tcPr marL="6306" marR="6306" marT="630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זכירת מסר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61%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63%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4659338"/>
                  </a:ext>
                </a:extLst>
              </a:tr>
              <a:tr h="348052">
                <a:tc vMerge="1">
                  <a:txBody>
                    <a:bodyPr/>
                    <a:lstStyle/>
                    <a:p>
                      <a:pPr algn="r" rtl="1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אהדה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6.6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6.7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7053124"/>
                  </a:ext>
                </a:extLst>
              </a:tr>
              <a:tr h="348052">
                <a:tc vMerge="1">
                  <a:txBody>
                    <a:bodyPr/>
                    <a:lstStyle/>
                    <a:p>
                      <a:pPr algn="r" rtl="1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חשיבות ותרומה לציבור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7.7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7.7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6012815"/>
                  </a:ext>
                </a:extLst>
              </a:tr>
              <a:tr h="348052">
                <a:tc vMerge="1">
                  <a:txBody>
                    <a:bodyPr/>
                    <a:lstStyle/>
                    <a:p>
                      <a:pPr algn="r" rtl="1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משכנע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89%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 (Hebrew)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89%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 (Hebrew)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8615138"/>
                  </a:ext>
                </a:extLst>
              </a:tr>
              <a:tr h="348052">
                <a:tc vMerge="1">
                  <a:txBody>
                    <a:bodyPr/>
                    <a:lstStyle/>
                    <a:p>
                      <a:pPr algn="r" rtl="1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רלוונטי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72%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 (Hebrew)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77%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 (Hebrew)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1989491"/>
                  </a:ext>
                </a:extLst>
              </a:tr>
              <a:tr h="348052">
                <a:tc vMerge="1">
                  <a:txBody>
                    <a:bodyPr/>
                    <a:lstStyle/>
                    <a:p>
                      <a:pPr algn="r" rtl="1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מחדש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82%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 dirty="0">
                          <a:effectLst/>
                        </a:rPr>
                        <a:t>85%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182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15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91E46-BCC4-4EBB-9B49-E997D24BE723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1064818" y="4214989"/>
            <a:ext cx="117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5"/>
          <p:cNvSpPr txBox="1">
            <a:spLocks/>
          </p:cNvSpPr>
          <p:nvPr/>
        </p:nvSpPr>
        <p:spPr>
          <a:xfrm>
            <a:off x="1152842" y="417953"/>
            <a:ext cx="1201003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יעילותו של הקמפיין פחות טובה מקמפיינים אחרים,</a:t>
            </a:r>
            <a:r>
              <a:rPr kumimoji="0" lang="he-IL" sz="2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שכן עלות ההשקעה לכל אחוז חשיפה גבוהה יותר.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55036"/>
              </p:ext>
            </p:extLst>
          </p:nvPr>
        </p:nvGraphicFramePr>
        <p:xfrm>
          <a:off x="831684" y="4282304"/>
          <a:ext cx="12166268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87317"/>
              </p:ext>
            </p:extLst>
          </p:nvPr>
        </p:nvGraphicFramePr>
        <p:xfrm>
          <a:off x="954880" y="1738460"/>
          <a:ext cx="12166268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כותרת 1"/>
          <p:cNvSpPr txBox="1">
            <a:spLocks/>
          </p:cNvSpPr>
          <p:nvPr/>
        </p:nvSpPr>
        <p:spPr>
          <a:xfrm>
            <a:off x="1641772" y="1055027"/>
            <a:ext cx="11521100" cy="2002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19983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199839" rtl="1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ROI</a:t>
            </a:r>
            <a:r>
              <a:rPr kumimoji="0" lang="he-IL" sz="16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– קמפיין "קרנות פנסיה"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855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5"/>
          <p:cNvSpPr txBox="1">
            <a:spLocks/>
          </p:cNvSpPr>
          <p:nvPr/>
        </p:nvSpPr>
        <p:spPr>
          <a:xfrm>
            <a:off x="355726" y="1258822"/>
            <a:ext cx="6978635" cy="393954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זכירות קמפיין "קרנות פנסיה" ממוצעת ונשענת </a:t>
            </a: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על זכירות הפרסום </a:t>
            </a:r>
            <a:r>
              <a:rPr lang="he-IL" sz="16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בטלויזיה</a:t>
            </a: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הזכירות ברדיו נמוכה יותר ותרמה בעיקר לזכירות חוזרת.</a:t>
            </a:r>
          </a:p>
          <a:p>
            <a:pPr marL="285750" lvl="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זכירות המסר נמוכה, וככל הנראה משפיעה על האהדה כלפיו.</a:t>
            </a:r>
          </a:p>
          <a:p>
            <a:pPr marL="285750" lvl="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יחד עם זאת, הקמפיין נתפס כחשוב ומחדש יותר ומחדש מקמפיינים אחרים.</a:t>
            </a:r>
          </a:p>
          <a:p>
            <a:pPr marL="285750" lvl="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בנוסף, הקמפיין נתפס כמשכנע ורלוונטי בדומה לנורמה.</a:t>
            </a:r>
          </a:p>
          <a:p>
            <a:pPr marL="285750" lvl="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יעילותו של הקמפיין ניכרת בתרומתו להעלאת המודעות לקרנות "ברירת מחדל", אך לא מצליחה לחזק את תפיסת משרד האוצר כפועל להורדת יוקר המחיה.</a:t>
            </a:r>
          </a:p>
          <a:p>
            <a:pPr marL="285750" lvl="0" indent="-285750" algn="r" defTabSz="914400" rtl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he-IL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העמדות בנוגע לקמפיין בקרב שכירים ועצמאיים לאלו של כלל הציבור.</a:t>
            </a:r>
          </a:p>
        </p:txBody>
      </p:sp>
      <p:sp>
        <p:nvSpPr>
          <p:cNvPr id="9" name="Text Placeholder 45"/>
          <p:cNvSpPr txBox="1">
            <a:spLocks/>
          </p:cNvSpPr>
          <p:nvPr/>
        </p:nvSpPr>
        <p:spPr>
          <a:xfrm>
            <a:off x="1024117" y="414115"/>
            <a:ext cx="11797565" cy="4431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סיכום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074" y="2175016"/>
            <a:ext cx="564070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6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19</a:t>
            </a:fld>
            <a:endParaRPr lang="en-GB" dirty="0"/>
          </a:p>
        </p:txBody>
      </p:sp>
      <p:grpSp>
        <p:nvGrpSpPr>
          <p:cNvPr id="3" name="Group 15"/>
          <p:cNvGrpSpPr/>
          <p:nvPr/>
        </p:nvGrpSpPr>
        <p:grpSpPr>
          <a:xfrm>
            <a:off x="4558578" y="947911"/>
            <a:ext cx="4322618" cy="4322618"/>
            <a:chOff x="2946400" y="1459345"/>
            <a:chExt cx="4322618" cy="4322618"/>
          </a:xfrm>
        </p:grpSpPr>
        <p:sp>
          <p:nvSpPr>
            <p:cNvPr id="4" name="Oval 4"/>
            <p:cNvSpPr/>
            <p:nvPr/>
          </p:nvSpPr>
          <p:spPr>
            <a:xfrm>
              <a:off x="2946400" y="1459345"/>
              <a:ext cx="4322618" cy="43226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5" name="Oval 5"/>
            <p:cNvSpPr/>
            <p:nvPr/>
          </p:nvSpPr>
          <p:spPr>
            <a:xfrm>
              <a:off x="2946400" y="1560945"/>
              <a:ext cx="1099128" cy="1099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6" name="Oval 6"/>
            <p:cNvSpPr/>
            <p:nvPr/>
          </p:nvSpPr>
          <p:spPr>
            <a:xfrm>
              <a:off x="6109854" y="4519372"/>
              <a:ext cx="1099128" cy="10991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223360" y="1832245"/>
              <a:ext cx="545208" cy="556529"/>
              <a:chOff x="3118476" y="1722801"/>
              <a:chExt cx="705354" cy="720000"/>
            </a:xfrm>
          </p:grpSpPr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3406916" y="1722801"/>
                <a:ext cx="416914" cy="7200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8"/>
                  </a:cxn>
                  <a:cxn ang="0">
                    <a:pos x="8" y="26"/>
                  </a:cxn>
                  <a:cxn ang="0">
                    <a:pos x="15" y="19"/>
                  </a:cxn>
                  <a:cxn ang="0">
                    <a:pos x="7" y="12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5" h="26">
                    <a:moveTo>
                      <a:pt x="12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8" y="26"/>
                    </a:cubicBezTo>
                    <a:cubicBezTo>
                      <a:pt x="11" y="26"/>
                      <a:pt x="15" y="23"/>
                      <a:pt x="15" y="19"/>
                    </a:cubicBezTo>
                    <a:cubicBezTo>
                      <a:pt x="15" y="14"/>
                      <a:pt x="10" y="12"/>
                      <a:pt x="7" y="12"/>
                    </a:cubicBezTo>
                    <a:cubicBezTo>
                      <a:pt x="8" y="7"/>
                      <a:pt x="10" y="4"/>
                      <a:pt x="14" y="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118476" y="1722801"/>
                <a:ext cx="389879" cy="7200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8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6" y="12"/>
                  </a:cxn>
                  <a:cxn ang="0">
                    <a:pos x="13" y="2"/>
                  </a:cxn>
                  <a:cxn ang="0">
                    <a:pos x="11" y="0"/>
                  </a:cxn>
                </a:cxnLst>
                <a:rect l="0" t="0" r="r" b="b"/>
                <a:pathLst>
                  <a:path w="14" h="26">
                    <a:moveTo>
                      <a:pt x="11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7" y="26"/>
                    </a:cubicBezTo>
                    <a:cubicBezTo>
                      <a:pt x="11" y="26"/>
                      <a:pt x="14" y="23"/>
                      <a:pt x="14" y="19"/>
                    </a:cubicBezTo>
                    <a:cubicBezTo>
                      <a:pt x="14" y="14"/>
                      <a:pt x="10" y="12"/>
                      <a:pt x="6" y="12"/>
                    </a:cubicBezTo>
                    <a:cubicBezTo>
                      <a:pt x="7" y="7"/>
                      <a:pt x="10" y="4"/>
                      <a:pt x="13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10"/>
            <p:cNvGrpSpPr/>
            <p:nvPr/>
          </p:nvGrpSpPr>
          <p:grpSpPr>
            <a:xfrm>
              <a:off x="6386814" y="4790672"/>
              <a:ext cx="545208" cy="556529"/>
              <a:chOff x="6306741" y="4685620"/>
              <a:chExt cx="705354" cy="720000"/>
            </a:xfrm>
          </p:grpSpPr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 rot="10800000">
                <a:off x="6306741" y="4685620"/>
                <a:ext cx="416914" cy="7200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8"/>
                  </a:cxn>
                  <a:cxn ang="0">
                    <a:pos x="8" y="26"/>
                  </a:cxn>
                  <a:cxn ang="0">
                    <a:pos x="15" y="19"/>
                  </a:cxn>
                  <a:cxn ang="0">
                    <a:pos x="7" y="12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5" h="26">
                    <a:moveTo>
                      <a:pt x="12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8" y="26"/>
                    </a:cubicBezTo>
                    <a:cubicBezTo>
                      <a:pt x="11" y="26"/>
                      <a:pt x="15" y="23"/>
                      <a:pt x="15" y="19"/>
                    </a:cubicBezTo>
                    <a:cubicBezTo>
                      <a:pt x="15" y="14"/>
                      <a:pt x="10" y="12"/>
                      <a:pt x="7" y="12"/>
                    </a:cubicBezTo>
                    <a:cubicBezTo>
                      <a:pt x="8" y="7"/>
                      <a:pt x="10" y="4"/>
                      <a:pt x="14" y="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 rot="10800000">
                <a:off x="6622216" y="4685620"/>
                <a:ext cx="389879" cy="7200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8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6" y="12"/>
                  </a:cxn>
                  <a:cxn ang="0">
                    <a:pos x="13" y="2"/>
                  </a:cxn>
                  <a:cxn ang="0">
                    <a:pos x="11" y="0"/>
                  </a:cxn>
                </a:cxnLst>
                <a:rect l="0" t="0" r="r" b="b"/>
                <a:pathLst>
                  <a:path w="14" h="26">
                    <a:moveTo>
                      <a:pt x="11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7" y="26"/>
                    </a:cubicBezTo>
                    <a:cubicBezTo>
                      <a:pt x="11" y="26"/>
                      <a:pt x="14" y="23"/>
                      <a:pt x="14" y="19"/>
                    </a:cubicBezTo>
                    <a:cubicBezTo>
                      <a:pt x="14" y="14"/>
                      <a:pt x="10" y="12"/>
                      <a:pt x="6" y="12"/>
                    </a:cubicBezTo>
                    <a:cubicBezTo>
                      <a:pt x="7" y="7"/>
                      <a:pt x="10" y="4"/>
                      <a:pt x="13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662436" y="2806802"/>
              <a:ext cx="289054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e-IL" sz="4800" b="1" dirty="0">
                  <a:solidFill>
                    <a:schemeClr val="bg1"/>
                  </a:solidFill>
                </a:rPr>
                <a:t>תודה</a:t>
              </a:r>
              <a:endParaRPr lang="en-GB" sz="4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62436" y="3288266"/>
              <a:ext cx="2890547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bg1"/>
                  </a:solidFill>
                </a:rPr>
                <a:t>רבה</a:t>
              </a:r>
              <a:endParaRPr lang="en-GB" sz="7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88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89636" y="1014407"/>
            <a:ext cx="6654114" cy="5672138"/>
          </a:xfrm>
          <a:prstGeom prst="rect">
            <a:avLst/>
          </a:prstGeom>
          <a:solidFill>
            <a:srgbClr val="FFFFFF">
              <a:alpha val="65098"/>
            </a:srgbClr>
          </a:solidFill>
          <a:ln w="19050" algn="ctr">
            <a:noFill/>
            <a:miter lim="800000"/>
            <a:headEnd/>
            <a:tailEnd/>
          </a:ln>
        </p:spPr>
        <p:txBody>
          <a:bodyPr anchor="t"/>
          <a:lstStyle/>
          <a:p>
            <a:pPr algn="r" rtl="1"/>
            <a:r>
              <a:rPr lang="he-IL" sz="1600" dirty="0"/>
              <a:t>מטרת/</a:t>
            </a:r>
            <a:r>
              <a:rPr lang="he-IL" sz="1600" dirty="0" err="1"/>
              <a:t>ות</a:t>
            </a:r>
            <a:r>
              <a:rPr lang="he-IL" sz="1600" dirty="0"/>
              <a:t> הקמפיין: ליידע את ציבור על קיומן של קרנות פנסיה ברירת מחדל. קרנות שנבחרו ממכרז של האוצר והתחייבו לדמי ניהול נמוכים עבור כל מי שיצטרף אליהם.</a:t>
            </a:r>
          </a:p>
          <a:p>
            <a:pPr algn="r" rtl="1"/>
            <a:r>
              <a:rPr lang="he-IL" sz="1600" dirty="0"/>
              <a:t>בחירת קרנות ברירת מחדל הן עוד צעד של האוצר להורדת יוקר המחייה</a:t>
            </a:r>
          </a:p>
          <a:p>
            <a:pPr algn="r" rtl="1"/>
            <a:endParaRPr lang="he-IL" sz="1600" dirty="0"/>
          </a:p>
          <a:p>
            <a:pPr algn="r" rtl="1"/>
            <a:endParaRPr lang="he-IL" sz="1600" dirty="0"/>
          </a:p>
          <a:p>
            <a:pPr algn="r" rtl="1"/>
            <a:r>
              <a:rPr lang="he-IL" sz="1600" dirty="0"/>
              <a:t>קהל היעד לקמפיין (כפי שהוגדר לתכנון המדיה): </a:t>
            </a:r>
          </a:p>
          <a:p>
            <a:pPr algn="r" rtl="1"/>
            <a:r>
              <a:rPr lang="he-IL" sz="1600" dirty="0"/>
              <a:t>עובדים החוסכים לפנסיה ומעסיקים</a:t>
            </a:r>
          </a:p>
          <a:p>
            <a:pPr algn="r" rtl="1"/>
            <a:r>
              <a:rPr lang="he-IL" sz="1600" dirty="0"/>
              <a:t>גילאי 25-60</a:t>
            </a:r>
          </a:p>
          <a:p>
            <a:pPr algn="r" rtl="1">
              <a:spcBef>
                <a:spcPts val="600"/>
              </a:spcBef>
            </a:pPr>
            <a:endParaRPr lang="he-IL" sz="1600" dirty="0"/>
          </a:p>
          <a:p>
            <a:pPr algn="r" rtl="1">
              <a:spcBef>
                <a:spcPts val="600"/>
              </a:spcBef>
            </a:pPr>
            <a:r>
              <a:rPr lang="he-IL" sz="1600" dirty="0"/>
              <a:t>הקמפיין כלל פרסום </a:t>
            </a:r>
            <a:r>
              <a:rPr lang="he-IL" sz="1600" dirty="0" err="1"/>
              <a:t>בטלויזיה</a:t>
            </a:r>
            <a:r>
              <a:rPr lang="he-IL" sz="1600" dirty="0"/>
              <a:t> וברדיו, בהתאם לעלויות הבאות:</a:t>
            </a:r>
          </a:p>
          <a:p>
            <a:pPr algn="r" rtl="1">
              <a:spcBef>
                <a:spcPts val="600"/>
              </a:spcBef>
            </a:pPr>
            <a:r>
              <a:rPr lang="he-IL" sz="1600" dirty="0" err="1"/>
              <a:t>טלויזיה</a:t>
            </a:r>
            <a:r>
              <a:rPr lang="he-IL" sz="1600" dirty="0"/>
              <a:t> – 2,200,000 ₪ </a:t>
            </a:r>
          </a:p>
          <a:p>
            <a:pPr algn="r" rtl="1">
              <a:spcBef>
                <a:spcPts val="600"/>
              </a:spcBef>
            </a:pPr>
            <a:r>
              <a:rPr lang="he-IL" sz="1600" dirty="0"/>
              <a:t>רדיו – 430,000 ₪</a:t>
            </a:r>
          </a:p>
          <a:p>
            <a:pPr algn="just" rtl="1">
              <a:lnSpc>
                <a:spcPct val="100000"/>
              </a:lnSpc>
              <a:spcBef>
                <a:spcPts val="600"/>
              </a:spcBef>
            </a:pPr>
            <a:endParaRPr lang="he-IL" sz="1600" dirty="0"/>
          </a:p>
          <a:p>
            <a:pPr algn="just" rtl="1">
              <a:spcBef>
                <a:spcPts val="600"/>
              </a:spcBef>
            </a:pPr>
            <a:r>
              <a:rPr lang="he-IL" sz="1600" dirty="0"/>
              <a:t>לצורך בחינת אפקטיביות הקמפיין נעשו 2 סקרים אינטרנטיים לפני ולאחר קמפיין, בקרב כ-500 נשים וגברים בגילאי 20 ומעלה במדגם אקראי ומייצג את האוכלוסייה היהודית, דוברת עברית במדינת ישראל, ללא המגזר החרדי.</a:t>
            </a:r>
          </a:p>
          <a:p>
            <a:pPr algn="just" rtl="1">
              <a:lnSpc>
                <a:spcPct val="100000"/>
              </a:lnSpc>
              <a:spcBef>
                <a:spcPts val="600"/>
              </a:spcBef>
            </a:pPr>
            <a:r>
              <a:rPr lang="he-IL" sz="1600" dirty="0"/>
              <a:t>הסקר שלפני קמפיין נעשה בתחילת מרץ 17'</a:t>
            </a:r>
          </a:p>
          <a:p>
            <a:pPr algn="just" rtl="1">
              <a:lnSpc>
                <a:spcPct val="100000"/>
              </a:lnSpc>
              <a:spcBef>
                <a:spcPts val="600"/>
              </a:spcBef>
            </a:pPr>
            <a:r>
              <a:rPr lang="he-IL" sz="1600" dirty="0"/>
              <a:t>הסקר שלאחר קמפיין נעשה באמצע מרץ 17'</a:t>
            </a: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endParaRPr lang="he-IL" sz="1600" dirty="0"/>
          </a:p>
        </p:txBody>
      </p:sp>
      <p:sp>
        <p:nvSpPr>
          <p:cNvPr id="10" name="Text Placeholder 45"/>
          <p:cNvSpPr txBox="1">
            <a:spLocks/>
          </p:cNvSpPr>
          <p:nvPr/>
        </p:nvSpPr>
        <p:spPr>
          <a:xfrm>
            <a:off x="1024117" y="414115"/>
            <a:ext cx="11797565" cy="4431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רקע ומתודולוגיה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074" y="2175016"/>
            <a:ext cx="564070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3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3</a:t>
            </a:fld>
            <a:endParaRPr lang="en-GB" dirty="0"/>
          </a:p>
        </p:txBody>
      </p:sp>
      <p:sp>
        <p:nvSpPr>
          <p:cNvPr id="35" name="כותרת 3"/>
          <p:cNvSpPr txBox="1">
            <a:spLocks/>
          </p:cNvSpPr>
          <p:nvPr/>
        </p:nvSpPr>
        <p:spPr bwMode="gray">
          <a:xfrm>
            <a:off x="3586895" y="413506"/>
            <a:ext cx="70104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את הערכת הכיסוי והתגובה מיישמים תוך שימוש במדדים הבאים:</a:t>
            </a:r>
          </a:p>
        </p:txBody>
      </p:sp>
      <p:grpSp>
        <p:nvGrpSpPr>
          <p:cNvPr id="36" name="קבוצה 35"/>
          <p:cNvGrpSpPr/>
          <p:nvPr/>
        </p:nvGrpSpPr>
        <p:grpSpPr>
          <a:xfrm>
            <a:off x="1850170" y="1066026"/>
            <a:ext cx="8748712" cy="3484562"/>
            <a:chOff x="0" y="2024063"/>
            <a:chExt cx="8748712" cy="3484562"/>
          </a:xfrm>
        </p:grpSpPr>
        <p:grpSp>
          <p:nvGrpSpPr>
            <p:cNvPr id="37" name="קבוצה 36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42" name="קבוצה 41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51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  <p:sp>
              <p:nvSpPr>
                <p:cNvPr id="52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rtl="1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כיסוי</a:t>
                  </a:r>
                </a:p>
                <a:p>
                  <a:pPr marL="0" marR="0" lvl="0" indent="0" algn="ctr" defTabSz="914400" rtl="1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Reach</a:t>
                  </a:r>
                  <a:r>
                    <a:rPr kumimoji="0" lang="he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)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3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5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/>
                    </a:endParaRPr>
                  </a:p>
                </p:txBody>
              </p:sp>
              <p:sp>
                <p:nvSpPr>
                  <p:cNvPr id="5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ctr" defTabSz="914400" rtl="1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תגובה</a:t>
                    </a:r>
                  </a:p>
                  <a:p>
                    <a:pPr marL="0" marR="0" lvl="0" indent="0" algn="ctr" defTabSz="914400" rtl="1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(</a:t>
                    </a:r>
                    <a:r>
                      <a: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Response</a:t>
                    </a:r>
                    <a:r>
                      <a:rPr kumimoji="0" lang="he-IL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)</a:t>
                    </a:r>
                    <a:endPara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4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</p:grpSp>
          <p:grpSp>
            <p:nvGrpSpPr>
              <p:cNvPr id="43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44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  <p:sp>
              <p:nvSpPr>
                <p:cNvPr id="45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rgbClr val="F491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1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cs typeface="Arial"/>
                  </a:endParaRPr>
                </a:p>
              </p:txBody>
            </p:sp>
            <p:grpSp>
              <p:nvGrpSpPr>
                <p:cNvPr id="46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4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4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/>
                    </a:endParaRPr>
                  </a:p>
                </p:txBody>
              </p:sp>
              <p:sp>
                <p:nvSpPr>
                  <p:cNvPr id="4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/>
                    </a:endParaRPr>
                  </a:p>
                </p:txBody>
              </p:sp>
              <p:sp>
                <p:nvSpPr>
                  <p:cNvPr id="5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rgbClr val="F491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algn="ctr" defTabSz="914400" rtl="1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אפקטיביות</a:t>
                    </a: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38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39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1" i="0" u="none" strike="noStrike" kern="0" cap="none" spc="0" normalizeH="0" baseline="0" noProof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40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1" i="0" u="none" strike="noStrike" kern="0" cap="none" spc="0" normalizeH="0" baseline="0" noProof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/>
                </a:endParaRPr>
              </a:p>
            </p:txBody>
          </p:sp>
        </p:grpSp>
      </p:grpSp>
      <p:sp>
        <p:nvSpPr>
          <p:cNvPr id="57" name="מלבן 56"/>
          <p:cNvSpPr/>
          <p:nvPr/>
        </p:nvSpPr>
        <p:spPr>
          <a:xfrm>
            <a:off x="7847560" y="2654089"/>
            <a:ext cx="2670642" cy="726512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  <a:extLst/>
        </p:spPr>
        <p:txBody>
          <a:bodyPr wrap="none" anchor="t"/>
          <a:lstStyle/>
          <a:p>
            <a:pPr algn="r" defTabSz="914400" rtl="1">
              <a:tabLst>
                <a:tab pos="268288" algn="r"/>
              </a:tabLst>
            </a:pPr>
            <a:r>
              <a:rPr lang="he-IL" sz="1600" b="1" dirty="0">
                <a:solidFill>
                  <a:prstClr val="white"/>
                </a:solidFill>
                <a:cs typeface="Arial"/>
              </a:rPr>
              <a:t>חשיפה עקיפה:</a:t>
            </a:r>
          </a:p>
          <a:p>
            <a:pPr algn="r" defTabSz="914400" rtl="1">
              <a:tabLst>
                <a:tab pos="268288" algn="r"/>
              </a:tabLst>
            </a:pPr>
            <a:r>
              <a:rPr lang="he-IL" sz="1200" dirty="0" err="1">
                <a:solidFill>
                  <a:prstClr val="white"/>
                </a:solidFill>
                <a:cs typeface="Arial"/>
              </a:rPr>
              <a:t>ב"נ</a:t>
            </a:r>
            <a:r>
              <a:rPr lang="he-IL" sz="1200" dirty="0">
                <a:solidFill>
                  <a:prstClr val="white"/>
                </a:solidFill>
                <a:cs typeface="Arial"/>
              </a:rPr>
              <a:t> ספציפית</a:t>
            </a:r>
          </a:p>
          <a:p>
            <a:pPr algn="r" defTabSz="914400" rtl="1">
              <a:tabLst>
                <a:tab pos="268288" algn="r"/>
              </a:tabLst>
            </a:pPr>
            <a:r>
              <a:rPr lang="he-IL" sz="1200" dirty="0">
                <a:solidFill>
                  <a:prstClr val="white"/>
                </a:solidFill>
                <a:cs typeface="Arial"/>
              </a:rPr>
              <a:t>חצי נעזרת</a:t>
            </a:r>
          </a:p>
        </p:txBody>
      </p:sp>
      <p:sp>
        <p:nvSpPr>
          <p:cNvPr id="58" name="מלבן 57"/>
          <p:cNvSpPr/>
          <p:nvPr/>
        </p:nvSpPr>
        <p:spPr>
          <a:xfrm>
            <a:off x="7847560" y="3476608"/>
            <a:ext cx="2670642" cy="632761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חשיפה ישירה: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זכירה נעזרת לפי אמצעי מדיה</a:t>
            </a:r>
          </a:p>
        </p:txBody>
      </p:sp>
      <p:sp>
        <p:nvSpPr>
          <p:cNvPr id="59" name="מלבן 58"/>
          <p:cNvSpPr/>
          <p:nvPr/>
        </p:nvSpPr>
        <p:spPr>
          <a:xfrm>
            <a:off x="4401564" y="3194849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אטרקטיביות: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האם הפרסומת מצאה חן בעיני?</a:t>
            </a:r>
          </a:p>
        </p:txBody>
      </p:sp>
      <p:sp>
        <p:nvSpPr>
          <p:cNvPr id="61" name="מלבן 60"/>
          <p:cNvSpPr/>
          <p:nvPr/>
        </p:nvSpPr>
        <p:spPr>
          <a:xfrm>
            <a:off x="4387695" y="3886746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חשיבות: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תפיסת חשיבות הקמפיין</a:t>
            </a:r>
          </a:p>
        </p:txBody>
      </p:sp>
      <p:sp>
        <p:nvSpPr>
          <p:cNvPr id="62" name="מלבן 61"/>
          <p:cNvSpPr/>
          <p:nvPr/>
        </p:nvSpPr>
        <p:spPr>
          <a:xfrm>
            <a:off x="4394792" y="5262902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חידוש: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האם הפרסומת לימדה אותי משהו שלא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/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ידעתי קודם או שלא חשבתי עליו?</a:t>
            </a:r>
          </a:p>
        </p:txBody>
      </p:sp>
      <p:sp>
        <p:nvSpPr>
          <p:cNvPr id="63" name="אליפסה 62"/>
          <p:cNvSpPr/>
          <p:nvPr/>
        </p:nvSpPr>
        <p:spPr>
          <a:xfrm>
            <a:off x="1982056" y="3010060"/>
            <a:ext cx="1705707" cy="1705707"/>
          </a:xfrm>
          <a:prstGeom prst="ellipse">
            <a:avLst/>
          </a:prstGeom>
          <a:solidFill>
            <a:srgbClr val="3188A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4" name="אליפסה 63"/>
          <p:cNvSpPr/>
          <p:nvPr/>
        </p:nvSpPr>
        <p:spPr>
          <a:xfrm>
            <a:off x="2283925" y="3341237"/>
            <a:ext cx="1087314" cy="1087314"/>
          </a:xfrm>
          <a:prstGeom prst="ellipse">
            <a:avLst/>
          </a:prstGeom>
          <a:solidFill>
            <a:srgbClr val="5D9FB2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84278" y="3432091"/>
            <a:ext cx="13276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 rtl="1"/>
            <a:r>
              <a:rPr lang="he-IL" sz="1600" dirty="0">
                <a:solidFill>
                  <a:prstClr val="white"/>
                </a:solidFill>
                <a:cs typeface="Arial"/>
              </a:rPr>
              <a:t>שינוי / חיזוק עמדה או התנהגות</a:t>
            </a:r>
          </a:p>
        </p:txBody>
      </p:sp>
      <p:sp>
        <p:nvSpPr>
          <p:cNvPr id="34" name="מלבן 33"/>
          <p:cNvSpPr/>
          <p:nvPr/>
        </p:nvSpPr>
        <p:spPr>
          <a:xfrm>
            <a:off x="4397527" y="2614761"/>
            <a:ext cx="2800630" cy="509960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מסר:</a:t>
            </a:r>
          </a:p>
          <a:p>
            <a:pPr algn="r" defTabSz="914400" rtl="1">
              <a:tabLst>
                <a:tab pos="268288" algn="r"/>
              </a:tabLst>
            </a:pPr>
            <a:r>
              <a:rPr lang="he-IL" sz="1200" dirty="0" err="1">
                <a:solidFill>
                  <a:prstClr val="white"/>
                </a:solidFill>
                <a:cs typeface="Arial"/>
              </a:rPr>
              <a:t>ב"נ</a:t>
            </a:r>
            <a:r>
              <a:rPr lang="he-IL" sz="1200" dirty="0">
                <a:solidFill>
                  <a:prstClr val="white"/>
                </a:solidFill>
                <a:cs typeface="Arial"/>
              </a:rPr>
              <a:t> – מה המסר שניסו להעביר?</a:t>
            </a:r>
          </a:p>
        </p:txBody>
      </p:sp>
      <p:sp>
        <p:nvSpPr>
          <p:cNvPr id="74" name="מלבן 73"/>
          <p:cNvSpPr/>
          <p:nvPr/>
        </p:nvSpPr>
        <p:spPr>
          <a:xfrm>
            <a:off x="4387695" y="5944398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שכנוע: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נעזר – עד כמה הפרסומת שכנעה ש-?</a:t>
            </a:r>
          </a:p>
        </p:txBody>
      </p:sp>
      <p:sp>
        <p:nvSpPr>
          <p:cNvPr id="76" name="מלבן 75"/>
          <p:cNvSpPr/>
          <p:nvPr/>
        </p:nvSpPr>
        <p:spPr>
          <a:xfrm>
            <a:off x="4387695" y="4572521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defTabSz="914400" rtl="1"/>
            <a:r>
              <a:rPr lang="he-IL" sz="1600" b="1" dirty="0">
                <a:solidFill>
                  <a:prstClr val="white"/>
                </a:solidFill>
                <a:cs typeface="Arial"/>
              </a:rPr>
              <a:t>רלוונטיות:</a:t>
            </a:r>
          </a:p>
          <a:p>
            <a:pPr algn="r" defTabSz="914400" rtl="1"/>
            <a:r>
              <a:rPr lang="he-IL" sz="1200" dirty="0">
                <a:solidFill>
                  <a:prstClr val="white"/>
                </a:solidFill>
                <a:cs typeface="Arial"/>
              </a:rPr>
              <a:t>תפיסת רלוונטיות הקמפיין</a:t>
            </a:r>
          </a:p>
        </p:txBody>
      </p:sp>
    </p:spTree>
    <p:extLst>
      <p:ext uri="{BB962C8B-B14F-4D97-AF65-F5344CB8AC3E}">
        <p14:creationId xmlns:p14="http://schemas.microsoft.com/office/powerpoint/2010/main" val="186742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4</a:t>
            </a:fld>
            <a:endParaRPr lang="en-GB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1038578" y="2212622"/>
            <a:ext cx="9733844" cy="4788907"/>
            <a:chOff x="0" y="2024063"/>
            <a:chExt cx="8748712" cy="3484562"/>
          </a:xfrm>
        </p:grpSpPr>
        <p:grpSp>
          <p:nvGrpSpPr>
            <p:cNvPr id="4" name="קבוצה 3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9" name="קבוצה 8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18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9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627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rgbClr val="FFFFFF"/>
                      </a:solidFill>
                    </a:rPr>
                    <a:t>(Reach)</a:t>
                  </a:r>
                </a:p>
              </p:txBody>
            </p:sp>
            <p:grpSp>
              <p:nvGrpSpPr>
                <p:cNvPr id="20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2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sz="2000" b="1" dirty="0">
                        <a:solidFill>
                          <a:srgbClr val="FFFFFF"/>
                        </a:solidFill>
                      </a:rPr>
                      <a:t>(Response</a:t>
                    </a: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(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1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11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2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13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1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1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1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6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7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24" name="מחומש 23"/>
          <p:cNvSpPr/>
          <p:nvPr/>
        </p:nvSpPr>
        <p:spPr>
          <a:xfrm flipH="1">
            <a:off x="7538405" y="2633696"/>
            <a:ext cx="3207514" cy="1607938"/>
          </a:xfrm>
          <a:prstGeom prst="homePlate">
            <a:avLst>
              <a:gd name="adj" fmla="val 17198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7238435" y="2127118"/>
            <a:ext cx="380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dirty="0"/>
              <a:t>איך הייתה החשיפה לקמפיין?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113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024117" y="414115"/>
            <a:ext cx="11797565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הזכירה המוכחת, לפני הצגת הקמפיין, נמוכה מאוד, אך האלמנטים הזכורים הינם מרכיבי המסר.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6250" y="1049092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זכירה בלתי נעזרת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544184" y="6829285"/>
            <a:ext cx="10219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dirty="0"/>
              <a:t>האם במהלך השבועות האחרונים יצא לך לראות, לקרוא או לשמוע פרסומות הקשורות לקרן פנסיה? אם כן, מה זכור לך מהפרסומות? מה הוצג בהן? מה נאמר בהן?</a:t>
            </a:r>
            <a:endParaRPr lang="en-US" sz="1200" dirty="0"/>
          </a:p>
        </p:txBody>
      </p:sp>
      <p:graphicFrame>
        <p:nvGraphicFramePr>
          <p:cNvPr id="26" name="תרשים 16"/>
          <p:cNvGraphicFramePr/>
          <p:nvPr>
            <p:extLst>
              <p:ext uri="{D42A27DB-BD31-4B8C-83A1-F6EECF244321}">
                <p14:modId xmlns:p14="http://schemas.microsoft.com/office/powerpoint/2010/main" val="3690559848"/>
              </p:ext>
            </p:extLst>
          </p:nvPr>
        </p:nvGraphicFramePr>
        <p:xfrm>
          <a:off x="6636867" y="6101948"/>
          <a:ext cx="2170219" cy="75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תרשים 17"/>
          <p:cNvGraphicFramePr/>
          <p:nvPr>
            <p:extLst>
              <p:ext uri="{D42A27DB-BD31-4B8C-83A1-F6EECF244321}">
                <p14:modId xmlns:p14="http://schemas.microsoft.com/office/powerpoint/2010/main" val="2327718523"/>
              </p:ext>
            </p:extLst>
          </p:nvPr>
        </p:nvGraphicFramePr>
        <p:xfrm>
          <a:off x="2768187" y="1736060"/>
          <a:ext cx="4707787" cy="463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6048" y="7240793"/>
            <a:ext cx="160973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>
                <a:solidFill>
                  <a:schemeClr val="tx2"/>
                </a:solidFill>
              </a:rPr>
              <a:t>גבוה/נמוך </a:t>
            </a:r>
            <a:r>
              <a:rPr lang="he-IL" sz="1200" dirty="0" err="1">
                <a:solidFill>
                  <a:schemeClr val="tx2"/>
                </a:solidFill>
              </a:rPr>
              <a:t>מהבנצ'מארק</a:t>
            </a:r>
            <a:endParaRPr lang="he-IL" sz="1200" dirty="0">
              <a:solidFill>
                <a:schemeClr val="tx2"/>
              </a:solidFill>
            </a:endParaRPr>
          </a:p>
        </p:txBody>
      </p:sp>
      <p:graphicFrame>
        <p:nvGraphicFramePr>
          <p:cNvPr id="9" name="תרשים 8"/>
          <p:cNvGraphicFramePr/>
          <p:nvPr>
            <p:extLst>
              <p:ext uri="{D42A27DB-BD31-4B8C-83A1-F6EECF244321}">
                <p14:modId xmlns:p14="http://schemas.microsoft.com/office/powerpoint/2010/main" val="3612872821"/>
              </p:ext>
            </p:extLst>
          </p:nvPr>
        </p:nvGraphicFramePr>
        <p:xfrm>
          <a:off x="81808" y="5791045"/>
          <a:ext cx="2339163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מחבר חץ ישר 9"/>
          <p:cNvCxnSpPr/>
          <p:nvPr/>
        </p:nvCxnSpPr>
        <p:spPr>
          <a:xfrm flipV="1">
            <a:off x="2318566" y="7235481"/>
            <a:ext cx="0" cy="2020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2396008" y="7240793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7"/>
          <p:cNvGrpSpPr/>
          <p:nvPr/>
        </p:nvGrpSpPr>
        <p:grpSpPr>
          <a:xfrm>
            <a:off x="8420098" y="1349234"/>
            <a:ext cx="4567235" cy="5480051"/>
            <a:chOff x="4576763" y="1343025"/>
            <a:chExt cx="4567235" cy="5480051"/>
          </a:xfrm>
        </p:grpSpPr>
        <p:sp>
          <p:nvSpPr>
            <p:cNvPr id="16" name="Freeform 1384"/>
            <p:cNvSpPr/>
            <p:nvPr/>
          </p:nvSpPr>
          <p:spPr>
            <a:xfrm rot="5400000">
              <a:off x="4634194" y="2313273"/>
              <a:ext cx="5480051" cy="3539556"/>
            </a:xfrm>
            <a:custGeom>
              <a:avLst/>
              <a:gdLst>
                <a:gd name="connsiteX0" fmla="*/ 0 w 6739128"/>
                <a:gd name="connsiteY0" fmla="*/ 0 h 4873752"/>
                <a:gd name="connsiteX1" fmla="*/ 3886200 w 6739128"/>
                <a:gd name="connsiteY1" fmla="*/ 3785616 h 4873752"/>
                <a:gd name="connsiteX2" fmla="*/ 6739128 w 6739128"/>
                <a:gd name="connsiteY2" fmla="*/ 4873752 h 4873752"/>
                <a:gd name="connsiteX0" fmla="*/ 0 w 6739128"/>
                <a:gd name="connsiteY0" fmla="*/ 0 h 4873752"/>
                <a:gd name="connsiteX1" fmla="*/ 6739128 w 6739128"/>
                <a:gd name="connsiteY1" fmla="*/ 4873752 h 4873752"/>
                <a:gd name="connsiteX0" fmla="*/ 0 w 6739128"/>
                <a:gd name="connsiteY0" fmla="*/ 0 h 4910328"/>
                <a:gd name="connsiteX1" fmla="*/ 6739128 w 6739128"/>
                <a:gd name="connsiteY1" fmla="*/ 4910328 h 4910328"/>
                <a:gd name="connsiteX0" fmla="*/ 0 w 6839712"/>
                <a:gd name="connsiteY0" fmla="*/ 0 h 5038344"/>
                <a:gd name="connsiteX1" fmla="*/ 6839712 w 6839712"/>
                <a:gd name="connsiteY1" fmla="*/ 5038344 h 5038344"/>
                <a:gd name="connsiteX0" fmla="*/ 0 w 6839712"/>
                <a:gd name="connsiteY0" fmla="*/ 0 h 5038344"/>
                <a:gd name="connsiteX1" fmla="*/ 6839712 w 6839712"/>
                <a:gd name="connsiteY1" fmla="*/ 5038344 h 5038344"/>
                <a:gd name="connsiteX0" fmla="*/ 0 w 6839712"/>
                <a:gd name="connsiteY0" fmla="*/ 0 h 5038344"/>
                <a:gd name="connsiteX1" fmla="*/ 6839712 w 6839712"/>
                <a:gd name="connsiteY1" fmla="*/ 5038344 h 50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39712" h="5038344">
                  <a:moveTo>
                    <a:pt x="0" y="0"/>
                  </a:moveTo>
                  <a:cubicBezTo>
                    <a:pt x="1063752" y="2237232"/>
                    <a:pt x="4166616" y="4547616"/>
                    <a:pt x="6839712" y="503834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33" tIns="40067" rIns="80133" bIns="40067" rtlCol="0" anchor="ctr"/>
            <a:lstStyle/>
            <a:p>
              <a:pPr algn="ctr" defTabSz="914077"/>
              <a:endParaRPr lang="en-GB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412"/>
            <p:cNvCxnSpPr/>
            <p:nvPr/>
          </p:nvCxnSpPr>
          <p:spPr>
            <a:xfrm flipH="1">
              <a:off x="4576763" y="2061882"/>
              <a:ext cx="802061" cy="879726"/>
            </a:xfrm>
            <a:prstGeom prst="line">
              <a:avLst/>
            </a:prstGeom>
            <a:ln w="9525">
              <a:solidFill>
                <a:schemeClr val="tx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406"/>
            <p:cNvSpPr>
              <a:spLocks noChangeAspect="1"/>
            </p:cNvSpPr>
            <p:nvPr/>
          </p:nvSpPr>
          <p:spPr>
            <a:xfrm flipV="1">
              <a:off x="4787273" y="2469972"/>
              <a:ext cx="252000" cy="25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33" tIns="40067" rIns="80133" bIns="40067" rtlCol="0" anchor="ctr"/>
            <a:lstStyle/>
            <a:p>
              <a:pPr algn="ctr" defTabSz="914077"/>
              <a:endParaRPr lang="en-GB" dirty="0">
                <a:solidFill>
                  <a:srgbClr val="FFFFFF"/>
                </a:solidFill>
              </a:endParaRPr>
            </a:p>
          </p:txBody>
        </p:sp>
        <p:cxnSp>
          <p:nvCxnSpPr>
            <p:cNvPr id="19" name="Straight Connector 1419"/>
            <p:cNvCxnSpPr/>
            <p:nvPr/>
          </p:nvCxnSpPr>
          <p:spPr>
            <a:xfrm flipH="1" flipV="1">
              <a:off x="4864100" y="1434353"/>
              <a:ext cx="3589620" cy="44464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418"/>
            <p:cNvSpPr>
              <a:spLocks noChangeAspect="1"/>
            </p:cNvSpPr>
            <p:nvPr/>
          </p:nvSpPr>
          <p:spPr>
            <a:xfrm flipV="1">
              <a:off x="8101225" y="5535353"/>
              <a:ext cx="684000" cy="684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33" tIns="40067" rIns="80133" bIns="40067" rtlCol="0" anchor="ctr"/>
            <a:lstStyle/>
            <a:p>
              <a:pPr algn="ctr" defTabSz="914077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2" name="Rounded Rectangle 1404"/>
            <p:cNvSpPr>
              <a:spLocks noChangeAspect="1"/>
            </p:cNvSpPr>
            <p:nvPr/>
          </p:nvSpPr>
          <p:spPr>
            <a:xfrm flipV="1">
              <a:off x="5040218" y="1701860"/>
              <a:ext cx="684000" cy="684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33" tIns="40067" rIns="80133" bIns="40067" rtlCol="0" anchor="ctr"/>
            <a:lstStyle/>
            <a:p>
              <a:pPr algn="ctr" defTabSz="914077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3" name="Rounded Rectangle 1406"/>
            <p:cNvSpPr>
              <a:spLocks noChangeAspect="1"/>
            </p:cNvSpPr>
            <p:nvPr/>
          </p:nvSpPr>
          <p:spPr>
            <a:xfrm flipV="1">
              <a:off x="4756030" y="1346415"/>
              <a:ext cx="252000" cy="25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33" tIns="40067" rIns="80133" bIns="40067" rtlCol="0" anchor="ctr"/>
            <a:lstStyle/>
            <a:p>
              <a:pPr algn="ctr" defTabSz="914077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4" name="Rounded Rectangle 85"/>
            <p:cNvSpPr>
              <a:spLocks noChangeAspect="1"/>
            </p:cNvSpPr>
            <p:nvPr/>
          </p:nvSpPr>
          <p:spPr>
            <a:xfrm>
              <a:off x="5257225" y="2179400"/>
              <a:ext cx="3384000" cy="3384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7" name="מחבר חץ ישר 26"/>
          <p:cNvCxnSpPr/>
          <p:nvPr/>
        </p:nvCxnSpPr>
        <p:spPr>
          <a:xfrm>
            <a:off x="932968" y="6204473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83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074821" y="520108"/>
            <a:ext cx="12012529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הצגת </a:t>
            </a:r>
            <a:r>
              <a:rPr lang="he-IL" b="1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הויז'ואלים</a:t>
            </a: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משפרות משמעותית את הזכירות לקמפיין, אשר דומה לנורמה, בעוד זכירות המסר נמוכה יחסית.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66250" y="1040070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זכירה חצי נעזרת וזכירות המסר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6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5190226" y="6880085"/>
            <a:ext cx="7573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dirty="0"/>
              <a:t>מהלך השבועות האחרונים שודר בטלוויזיה קמפיין של משרד האוצר העוסק בקרן פנסיה. </a:t>
            </a:r>
          </a:p>
          <a:p>
            <a:pPr lvl="0" algn="r" rtl="1"/>
            <a:r>
              <a:rPr lang="he-IL" sz="1200" dirty="0"/>
              <a:t>לפניך תמונות מתוך הקמפיין. האם יצא לך לראות קמפיין זה?</a:t>
            </a:r>
          </a:p>
          <a:p>
            <a:pPr lvl="0" algn="r" rtl="1"/>
            <a:r>
              <a:rPr lang="he-IL" sz="1200" dirty="0"/>
              <a:t>האם זכור לך המסר אותו רצה הקמפיין להעביר?</a:t>
            </a:r>
            <a:endParaRPr lang="en-US" sz="1200" dirty="0"/>
          </a:p>
        </p:txBody>
      </p:sp>
      <p:graphicFrame>
        <p:nvGraphicFramePr>
          <p:cNvPr id="30" name="תרשים 17"/>
          <p:cNvGraphicFramePr/>
          <p:nvPr>
            <p:extLst>
              <p:ext uri="{D42A27DB-BD31-4B8C-83A1-F6EECF244321}">
                <p14:modId xmlns:p14="http://schemas.microsoft.com/office/powerpoint/2010/main" val="754032190"/>
              </p:ext>
            </p:extLst>
          </p:nvPr>
        </p:nvGraphicFramePr>
        <p:xfrm>
          <a:off x="7090611" y="2386080"/>
          <a:ext cx="5917191" cy="422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14885" y="1641899"/>
            <a:ext cx="19287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1400" b="1" u="sng" dirty="0"/>
              <a:t>זכירת מסרים</a:t>
            </a:r>
          </a:p>
          <a:p>
            <a:pPr algn="ctr"/>
            <a:r>
              <a:rPr lang="he-IL" sz="1400" dirty="0"/>
              <a:t>בקרב הנחשפים חצי נעזר</a:t>
            </a:r>
          </a:p>
          <a:p>
            <a:pPr algn="ctr"/>
            <a:r>
              <a:rPr lang="en-US" sz="1400" dirty="0"/>
              <a:t>N=278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5819" y="1534178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1400" b="1" dirty="0"/>
              <a:t>סה"כ</a:t>
            </a:r>
          </a:p>
          <a:p>
            <a:pPr algn="ctr"/>
            <a:r>
              <a:rPr lang="he-IL" sz="1400" b="1" u="sng" dirty="0"/>
              <a:t>ציינו זכירה חצי נעזרת</a:t>
            </a:r>
          </a:p>
          <a:p>
            <a:pPr algn="ctr"/>
            <a:r>
              <a:rPr lang="he-IL" sz="2800" b="1" dirty="0">
                <a:solidFill>
                  <a:srgbClr val="C00000"/>
                </a:solidFill>
              </a:rPr>
              <a:t>55%</a:t>
            </a:r>
          </a:p>
        </p:txBody>
      </p:sp>
      <p:sp>
        <p:nvSpPr>
          <p:cNvPr id="5" name="חץ ימינה 4"/>
          <p:cNvSpPr/>
          <p:nvPr/>
        </p:nvSpPr>
        <p:spPr>
          <a:xfrm>
            <a:off x="5457825" y="3205162"/>
            <a:ext cx="1400175" cy="119062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תרשים 12"/>
          <p:cNvGraphicFramePr/>
          <p:nvPr>
            <p:extLst>
              <p:ext uri="{D42A27DB-BD31-4B8C-83A1-F6EECF244321}">
                <p14:modId xmlns:p14="http://schemas.microsoft.com/office/powerpoint/2010/main" val="1891468115"/>
              </p:ext>
            </p:extLst>
          </p:nvPr>
        </p:nvGraphicFramePr>
        <p:xfrm>
          <a:off x="246540" y="5611927"/>
          <a:ext cx="2339163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6048" y="7240793"/>
            <a:ext cx="160973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>
                <a:solidFill>
                  <a:schemeClr val="tx2"/>
                </a:solidFill>
              </a:rPr>
              <a:t>גבוה/נמוך </a:t>
            </a:r>
            <a:r>
              <a:rPr lang="he-IL" sz="1200" dirty="0" err="1">
                <a:solidFill>
                  <a:schemeClr val="tx2"/>
                </a:solidFill>
              </a:rPr>
              <a:t>מהבנצ'מארק</a:t>
            </a:r>
            <a:endParaRPr lang="he-IL" sz="1200" dirty="0">
              <a:solidFill>
                <a:schemeClr val="tx2"/>
              </a:solidFill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 flipV="1">
            <a:off x="2318566" y="7235481"/>
            <a:ext cx="0" cy="2020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2396008" y="7240793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תרשים 18"/>
          <p:cNvGraphicFramePr/>
          <p:nvPr>
            <p:extLst>
              <p:ext uri="{D42A27DB-BD31-4B8C-83A1-F6EECF244321}">
                <p14:modId xmlns:p14="http://schemas.microsoft.com/office/powerpoint/2010/main" val="1956178166"/>
              </p:ext>
            </p:extLst>
          </p:nvPr>
        </p:nvGraphicFramePr>
        <p:xfrm>
          <a:off x="2851063" y="5611927"/>
          <a:ext cx="2339163" cy="1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תמונה 21"/>
          <p:cNvPicPr/>
          <p:nvPr/>
        </p:nvPicPr>
        <p:blipFill>
          <a:blip r:embed="rId5"/>
          <a:stretch>
            <a:fillRect/>
          </a:stretch>
        </p:blipFill>
        <p:spPr>
          <a:xfrm>
            <a:off x="1762977" y="2667501"/>
            <a:ext cx="2385695" cy="2167255"/>
          </a:xfrm>
          <a:prstGeom prst="rect">
            <a:avLst/>
          </a:prstGeom>
        </p:spPr>
      </p:pic>
      <p:cxnSp>
        <p:nvCxnSpPr>
          <p:cNvPr id="23" name="מחבר חץ ישר 22"/>
          <p:cNvCxnSpPr/>
          <p:nvPr/>
        </p:nvCxnSpPr>
        <p:spPr>
          <a:xfrm>
            <a:off x="3843808" y="6036833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2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אליפסה 3"/>
          <p:cNvSpPr/>
          <p:nvPr/>
        </p:nvSpPr>
        <p:spPr>
          <a:xfrm>
            <a:off x="5141041" y="1669297"/>
            <a:ext cx="3015501" cy="2557969"/>
          </a:xfrm>
          <a:prstGeom prst="ellipse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 w="25400" cap="flat" cmpd="sng" algn="ctr">
            <a:solidFill>
              <a:srgbClr val="00676B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7064" y="2667166"/>
            <a:ext cx="2797962" cy="63251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0">
            <a:noAutofit/>
          </a:bodyPr>
          <a:lstStyle/>
          <a:p>
            <a:pPr algn="ctr" rtl="1"/>
            <a:r>
              <a:rPr lang="he-I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סה"כ </a:t>
            </a:r>
          </a:p>
          <a:p>
            <a:pPr algn="ctr" rtl="1"/>
            <a:r>
              <a:rPr lang="he-I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רדיו</a:t>
            </a:r>
          </a:p>
          <a:p>
            <a:pPr algn="ctr" rtl="1"/>
            <a:r>
              <a:rPr lang="he-I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</a:p>
        </p:txBody>
      </p:sp>
      <p:sp>
        <p:nvSpPr>
          <p:cNvPr id="26" name="אליפסה 3"/>
          <p:cNvSpPr/>
          <p:nvPr/>
        </p:nvSpPr>
        <p:spPr>
          <a:xfrm>
            <a:off x="4403746" y="2007404"/>
            <a:ext cx="2243043" cy="1958832"/>
          </a:xfrm>
          <a:prstGeom prst="ellipse">
            <a:avLst/>
          </a:prstGeom>
          <a:solidFill>
            <a:schemeClr val="accent6">
              <a:lumMod val="25000"/>
              <a:lumOff val="75000"/>
              <a:alpha val="30000"/>
            </a:schemeClr>
          </a:solidFill>
          <a:ln w="25400" cap="flat" cmpd="sng" algn="ctr">
            <a:solidFill>
              <a:srgbClr val="00676B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487486" y="2727238"/>
            <a:ext cx="839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1600" dirty="0">
                <a:solidFill>
                  <a:srgbClr val="002060"/>
                </a:solidFill>
                <a:ea typeface="Tahoma" panose="020B0604030504040204" pitchFamily="34" charset="0"/>
              </a:rPr>
              <a:t>9%</a:t>
            </a:r>
            <a:endParaRPr lang="en-US" altLang="he-IL" sz="1600" dirty="0">
              <a:solidFill>
                <a:srgbClr val="002060"/>
              </a:solidFill>
              <a:ea typeface="Tahoma" panose="020B0604030504040204" pitchFamily="34" charset="0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5862998" y="2734528"/>
            <a:ext cx="7946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e-IL" sz="1600" dirty="0">
                <a:solidFill>
                  <a:srgbClr val="002060"/>
                </a:solidFill>
                <a:ea typeface="Tahoma" panose="020B0604030504040204" pitchFamily="34" charset="0"/>
              </a:rPr>
              <a:t>26</a:t>
            </a:r>
            <a:r>
              <a:rPr lang="he-IL" altLang="he-IL" sz="1600" dirty="0">
                <a:solidFill>
                  <a:srgbClr val="002060"/>
                </a:solidFill>
                <a:ea typeface="Tahoma" panose="020B0604030504040204" pitchFamily="34" charset="0"/>
              </a:rPr>
              <a:t>%</a:t>
            </a:r>
            <a:endParaRPr lang="en-US" altLang="he-IL" sz="1600" dirty="0">
              <a:solidFill>
                <a:srgbClr val="002060"/>
              </a:solidFill>
              <a:ea typeface="Tahoma" panose="020B0604030504040204" pitchFamily="34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7142130" y="2734528"/>
            <a:ext cx="9885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1600" dirty="0">
                <a:solidFill>
                  <a:srgbClr val="002060"/>
                </a:solidFill>
                <a:ea typeface="Tahoma" panose="020B0604030504040204" pitchFamily="34" charset="0"/>
              </a:rPr>
              <a:t>33%</a:t>
            </a:r>
            <a:endParaRPr lang="en-US" altLang="he-IL" sz="1600" dirty="0">
              <a:solidFill>
                <a:srgbClr val="002060"/>
              </a:solidFill>
              <a:ea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01572" y="2521613"/>
            <a:ext cx="1566750" cy="778064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0">
            <a:noAutofit/>
          </a:bodyPr>
          <a:lstStyle/>
          <a:p>
            <a:pPr algn="ctr" rtl="1"/>
            <a:r>
              <a:rPr lang="he-I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סה"כ </a:t>
            </a:r>
          </a:p>
          <a:p>
            <a:pPr algn="ctr" rtl="1"/>
            <a:r>
              <a:rPr lang="he-IL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טלויזיה</a:t>
            </a:r>
            <a:endParaRPr lang="he-IL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he-I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990" y="7249418"/>
            <a:ext cx="160973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>
                <a:solidFill>
                  <a:schemeClr val="tx2"/>
                </a:solidFill>
              </a:rPr>
              <a:t>גבוה/נמוך </a:t>
            </a:r>
            <a:r>
              <a:rPr lang="he-IL" sz="1200" dirty="0" err="1">
                <a:solidFill>
                  <a:schemeClr val="tx2"/>
                </a:solidFill>
              </a:rPr>
              <a:t>מהבנצ'מארק</a:t>
            </a:r>
            <a:endParaRPr lang="he-IL" sz="1200" dirty="0">
              <a:solidFill>
                <a:schemeClr val="tx2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420584" y="6861661"/>
            <a:ext cx="1241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1200" dirty="0"/>
              <a:t>בשבועות האחרונים שודר קמפיין של משרד האוצר העוסק בקרנות פנסיה מוזלות. להלן הפרסומת שהוצגה בנושא. האם יצא לך לראות פרסומת זו בטלוויזיה?</a:t>
            </a:r>
            <a:endParaRPr lang="en-US" sz="1200" dirty="0"/>
          </a:p>
          <a:p>
            <a:pPr algn="r" rtl="1"/>
            <a:r>
              <a:rPr lang="he-IL" sz="1200" dirty="0"/>
              <a:t>האם יצא לך לשמוע פרסומת זו ברדיו? </a:t>
            </a:r>
            <a:endParaRPr lang="en-US" sz="12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7</a:t>
            </a:fld>
            <a:endParaRPr lang="en-GB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1679156" y="7244106"/>
            <a:ext cx="0" cy="2020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1756598" y="7249418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45"/>
          <p:cNvSpPr txBox="1">
            <a:spLocks/>
          </p:cNvSpPr>
          <p:nvPr/>
        </p:nvSpPr>
        <p:spPr>
          <a:xfrm>
            <a:off x="1002870" y="197787"/>
            <a:ext cx="12436905" cy="5232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זכירות הקמפיין דומה לנורמה ומקיפה 69% מהציבור. זכירות </a:t>
            </a:r>
            <a:r>
              <a:rPr lang="he-IL" b="1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הטלויזיה</a:t>
            </a: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דומה לממוצע והיא התורמת העיקרית לזכירות הקמפיין. לעומת זאת, הזכירות ברדיו נמוכה ותרמה בעיקר לזכירות חוזרת.</a:t>
            </a:r>
            <a:endParaRPr lang="he-IL" sz="18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כותרת 1"/>
          <p:cNvSpPr>
            <a:spLocks noGrp="1"/>
          </p:cNvSpPr>
          <p:nvPr>
            <p:ph type="title"/>
          </p:nvPr>
        </p:nvSpPr>
        <p:spPr>
          <a:xfrm>
            <a:off x="1610916" y="1082212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זכירה נעזרת לפי אמצעי מדיה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תרשים 20"/>
          <p:cNvGraphicFramePr/>
          <p:nvPr>
            <p:extLst>
              <p:ext uri="{D42A27DB-BD31-4B8C-83A1-F6EECF244321}">
                <p14:modId xmlns:p14="http://schemas.microsoft.com/office/powerpoint/2010/main" val="4171350224"/>
              </p:ext>
            </p:extLst>
          </p:nvPr>
        </p:nvGraphicFramePr>
        <p:xfrm>
          <a:off x="344383" y="5114855"/>
          <a:ext cx="6659185" cy="163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0780103" y="1507942"/>
            <a:ext cx="2519424" cy="778064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0">
            <a:noAutofit/>
          </a:bodyPr>
          <a:lstStyle/>
          <a:p>
            <a:pPr algn="ctr" rtl="1"/>
            <a:r>
              <a:rPr lang="he-IL" sz="1400" b="1" dirty="0">
                <a:latin typeface="Arial" panose="020B0604020202020204" pitchFamily="34" charset="0"/>
                <a:cs typeface="Arial" panose="020B0604020202020204" pitchFamily="34" charset="0"/>
              </a:rPr>
              <a:t>נחשפו לפחות לאחד מערוצי המדיה</a:t>
            </a:r>
            <a:endParaRPr lang="he-I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he-IL" sz="1800" b="1" dirty="0"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</a:p>
        </p:txBody>
      </p:sp>
      <p:cxnSp>
        <p:nvCxnSpPr>
          <p:cNvPr id="24" name="מחבר חץ ישר 23"/>
          <p:cNvCxnSpPr/>
          <p:nvPr/>
        </p:nvCxnSpPr>
        <p:spPr>
          <a:xfrm>
            <a:off x="3497165" y="5733439"/>
            <a:ext cx="0" cy="23923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6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8</a:t>
            </a:fld>
            <a:endParaRPr lang="en-GB" dirty="0"/>
          </a:p>
        </p:txBody>
      </p:sp>
      <p:grpSp>
        <p:nvGrpSpPr>
          <p:cNvPr id="25" name="קבוצה 24"/>
          <p:cNvGrpSpPr/>
          <p:nvPr/>
        </p:nvGrpSpPr>
        <p:grpSpPr>
          <a:xfrm>
            <a:off x="1038578" y="2212622"/>
            <a:ext cx="9733844" cy="4788907"/>
            <a:chOff x="0" y="2024063"/>
            <a:chExt cx="8748712" cy="3484562"/>
          </a:xfrm>
        </p:grpSpPr>
        <p:grpSp>
          <p:nvGrpSpPr>
            <p:cNvPr id="26" name="קבוצה 25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31" name="קבוצה 30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40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627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rtl="1"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2000" b="1" dirty="0">
                      <a:solidFill>
                        <a:srgbClr val="FFFFFF"/>
                      </a:solidFill>
                    </a:rPr>
                    <a:t>Reach</a:t>
                  </a:r>
                  <a:r>
                    <a:rPr lang="he-IL" sz="2000" b="1" dirty="0">
                      <a:solidFill>
                        <a:srgbClr val="FFFFFF"/>
                      </a:solidFill>
                    </a:rPr>
                    <a:t>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2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r" rtl="1"/>
                    <a:endParaRPr lang="he-IL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)</a:t>
                    </a:r>
                    <a:r>
                      <a:rPr lang="en-US" sz="2000" b="1" dirty="0">
                        <a:solidFill>
                          <a:srgbClr val="FFFFFF"/>
                        </a:solidFill>
                      </a:rPr>
                      <a:t>Response</a:t>
                    </a: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(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43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33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35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3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7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משושה 45"/>
          <p:cNvSpPr/>
          <p:nvPr/>
        </p:nvSpPr>
        <p:spPr>
          <a:xfrm>
            <a:off x="3631444" y="2617860"/>
            <a:ext cx="3580203" cy="1641792"/>
          </a:xfrm>
          <a:prstGeom prst="hexagon">
            <a:avLst>
              <a:gd name="adj" fmla="val 20874"/>
              <a:gd name="vf" fmla="val 11547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TextBox 46"/>
          <p:cNvSpPr txBox="1"/>
          <p:nvPr/>
        </p:nvSpPr>
        <p:spPr>
          <a:xfrm>
            <a:off x="3672067" y="2122906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dirty="0"/>
              <a:t>איזה אפקט היה לקמפיין?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918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5"/>
          <p:cNvSpPr txBox="1">
            <a:spLocks/>
          </p:cNvSpPr>
          <p:nvPr/>
        </p:nvSpPr>
        <p:spPr>
          <a:xfrm>
            <a:off x="1191126" y="369670"/>
            <a:ext cx="11896224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725" indent="-180000" algn="l" defTabSz="1199839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rt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הקמפיין נתפס כחשוב ותורם לציבור, יותר מקמפיינים אחרים, אך האהדה אליו נמוכה יותר.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83" y="1038931"/>
            <a:ext cx="11521100" cy="200248"/>
          </a:xfrm>
        </p:spPr>
        <p:txBody>
          <a:bodyPr/>
          <a:lstStyle/>
          <a:p>
            <a:pPr algn="r" rtl="1"/>
            <a:r>
              <a:rPr lang="he-IL" sz="1600" cap="all" dirty="0">
                <a:latin typeface="+mn-lt"/>
                <a:ea typeface="+mn-ea"/>
                <a:cs typeface="+mn-cs"/>
              </a:rPr>
              <a:t>אהדת הקמפיין וחשיבותו – בקרב הנחשפים לקמפיין (</a:t>
            </a:r>
            <a:r>
              <a:rPr lang="en-US" sz="1600" cap="all" dirty="0">
                <a:latin typeface="+mn-lt"/>
                <a:ea typeface="+mn-ea"/>
                <a:cs typeface="+mn-cs"/>
              </a:rPr>
              <a:t>N=347</a:t>
            </a:r>
            <a:r>
              <a:rPr lang="he-IL" sz="1600" cap="all" dirty="0">
                <a:latin typeface="+mn-lt"/>
                <a:ea typeface="+mn-ea"/>
                <a:cs typeface="+mn-cs"/>
              </a:rPr>
              <a:t>)</a:t>
            </a:r>
            <a:endParaRPr lang="en-US" sz="1600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3056"/>
            <a:fld id="{3E291E46-BCC4-4EBB-9B49-E997D24BE723}" type="slidenum">
              <a:rPr lang="en-GB" smtClean="0"/>
              <a:pPr defTabSz="1043056"/>
              <a:t>9</a:t>
            </a:fld>
            <a:endParaRPr lang="en-GB" dirty="0"/>
          </a:p>
        </p:txBody>
      </p:sp>
      <p:sp>
        <p:nvSpPr>
          <p:cNvPr id="12" name="מלבן 11"/>
          <p:cNvSpPr/>
          <p:nvPr/>
        </p:nvSpPr>
        <p:spPr>
          <a:xfrm>
            <a:off x="344384" y="6880085"/>
            <a:ext cx="1241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עד כמה הפרסומת שראית ושמעת מצאה או לא מצאה חן בעיניך?</a:t>
            </a:r>
          </a:p>
          <a:p>
            <a:pPr algn="r" rtl="1"/>
            <a:r>
              <a:rPr lang="he-IL" altLang="he-IL" sz="1200" dirty="0"/>
              <a:t>עד כמה אתה חושב שקמפיין זה העוסק בקרנות פנסיה מוזלות חשוב ותורם לציבור?</a:t>
            </a:r>
          </a:p>
        </p:txBody>
      </p:sp>
      <p:grpSp>
        <p:nvGrpSpPr>
          <p:cNvPr id="37" name="Gruppieren 7"/>
          <p:cNvGrpSpPr/>
          <p:nvPr/>
        </p:nvGrpSpPr>
        <p:grpSpPr>
          <a:xfrm flipH="1">
            <a:off x="-4192" y="1333400"/>
            <a:ext cx="4567235" cy="5480051"/>
            <a:chOff x="4576763" y="1343025"/>
            <a:chExt cx="4567235" cy="5480051"/>
          </a:xfrm>
        </p:grpSpPr>
        <p:sp>
          <p:nvSpPr>
            <p:cNvPr id="38" name="Freeform 1384"/>
            <p:cNvSpPr/>
            <p:nvPr/>
          </p:nvSpPr>
          <p:spPr>
            <a:xfrm rot="5400000">
              <a:off x="4634194" y="2313273"/>
              <a:ext cx="5480051" cy="3539556"/>
            </a:xfrm>
            <a:custGeom>
              <a:avLst/>
              <a:gdLst>
                <a:gd name="connsiteX0" fmla="*/ 0 w 6739128"/>
                <a:gd name="connsiteY0" fmla="*/ 0 h 4873752"/>
                <a:gd name="connsiteX1" fmla="*/ 3886200 w 6739128"/>
                <a:gd name="connsiteY1" fmla="*/ 3785616 h 4873752"/>
                <a:gd name="connsiteX2" fmla="*/ 6739128 w 6739128"/>
                <a:gd name="connsiteY2" fmla="*/ 4873752 h 4873752"/>
                <a:gd name="connsiteX0" fmla="*/ 0 w 6739128"/>
                <a:gd name="connsiteY0" fmla="*/ 0 h 4873752"/>
                <a:gd name="connsiteX1" fmla="*/ 6739128 w 6739128"/>
                <a:gd name="connsiteY1" fmla="*/ 4873752 h 4873752"/>
                <a:gd name="connsiteX0" fmla="*/ 0 w 6739128"/>
                <a:gd name="connsiteY0" fmla="*/ 0 h 4910328"/>
                <a:gd name="connsiteX1" fmla="*/ 6739128 w 6739128"/>
                <a:gd name="connsiteY1" fmla="*/ 4910328 h 4910328"/>
                <a:gd name="connsiteX0" fmla="*/ 0 w 6839712"/>
                <a:gd name="connsiteY0" fmla="*/ 0 h 5038344"/>
                <a:gd name="connsiteX1" fmla="*/ 6839712 w 6839712"/>
                <a:gd name="connsiteY1" fmla="*/ 5038344 h 5038344"/>
                <a:gd name="connsiteX0" fmla="*/ 0 w 6839712"/>
                <a:gd name="connsiteY0" fmla="*/ 0 h 5038344"/>
                <a:gd name="connsiteX1" fmla="*/ 6839712 w 6839712"/>
                <a:gd name="connsiteY1" fmla="*/ 5038344 h 5038344"/>
                <a:gd name="connsiteX0" fmla="*/ 0 w 6839712"/>
                <a:gd name="connsiteY0" fmla="*/ 0 h 5038344"/>
                <a:gd name="connsiteX1" fmla="*/ 6839712 w 6839712"/>
                <a:gd name="connsiteY1" fmla="*/ 5038344 h 50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39712" h="5038344">
                  <a:moveTo>
                    <a:pt x="0" y="0"/>
                  </a:moveTo>
                  <a:cubicBezTo>
                    <a:pt x="1063752" y="2237232"/>
                    <a:pt x="4166616" y="4547616"/>
                    <a:pt x="6839712" y="503834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33" tIns="40067" rIns="80133" bIns="40067" rtlCol="0" anchor="ctr"/>
            <a:lstStyle/>
            <a:p>
              <a:pPr algn="ctr" defTabSz="914077"/>
              <a:endParaRPr lang="en-GB" dirty="0">
                <a:solidFill>
                  <a:srgbClr val="FFFFFF"/>
                </a:solidFill>
              </a:endParaRPr>
            </a:p>
          </p:txBody>
        </p:sp>
        <p:cxnSp>
          <p:nvCxnSpPr>
            <p:cNvPr id="40" name="Straight Connector 1412"/>
            <p:cNvCxnSpPr/>
            <p:nvPr/>
          </p:nvCxnSpPr>
          <p:spPr>
            <a:xfrm flipH="1">
              <a:off x="4576763" y="2061882"/>
              <a:ext cx="802061" cy="879726"/>
            </a:xfrm>
            <a:prstGeom prst="line">
              <a:avLst/>
            </a:prstGeom>
            <a:ln w="9525">
              <a:solidFill>
                <a:schemeClr val="tx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1406"/>
            <p:cNvSpPr>
              <a:spLocks noChangeAspect="1"/>
            </p:cNvSpPr>
            <p:nvPr/>
          </p:nvSpPr>
          <p:spPr>
            <a:xfrm flipV="1">
              <a:off x="4787273" y="2469972"/>
              <a:ext cx="252000" cy="25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33" tIns="40067" rIns="80133" bIns="40067" rtlCol="0" anchor="ctr"/>
            <a:lstStyle/>
            <a:p>
              <a:pPr algn="ctr" defTabSz="914077"/>
              <a:endParaRPr lang="en-GB" dirty="0">
                <a:solidFill>
                  <a:srgbClr val="FFFFFF"/>
                </a:solidFill>
              </a:endParaRPr>
            </a:p>
          </p:txBody>
        </p:sp>
        <p:cxnSp>
          <p:nvCxnSpPr>
            <p:cNvPr id="42" name="Straight Connector 1419"/>
            <p:cNvCxnSpPr/>
            <p:nvPr/>
          </p:nvCxnSpPr>
          <p:spPr>
            <a:xfrm flipH="1" flipV="1">
              <a:off x="4864100" y="1434353"/>
              <a:ext cx="3589620" cy="44464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1418"/>
            <p:cNvSpPr>
              <a:spLocks noChangeAspect="1"/>
            </p:cNvSpPr>
            <p:nvPr/>
          </p:nvSpPr>
          <p:spPr>
            <a:xfrm flipV="1">
              <a:off x="8101225" y="5535353"/>
              <a:ext cx="684000" cy="684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33" tIns="40067" rIns="80133" bIns="40067" rtlCol="0" anchor="ctr"/>
            <a:lstStyle/>
            <a:p>
              <a:pPr algn="ctr" defTabSz="914077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44" name="Rounded Rectangle 1404"/>
            <p:cNvSpPr>
              <a:spLocks noChangeAspect="1"/>
            </p:cNvSpPr>
            <p:nvPr/>
          </p:nvSpPr>
          <p:spPr>
            <a:xfrm flipV="1">
              <a:off x="5040218" y="1701860"/>
              <a:ext cx="684000" cy="684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33" tIns="40067" rIns="80133" bIns="40067" rtlCol="0" anchor="ctr"/>
            <a:lstStyle/>
            <a:p>
              <a:pPr algn="ctr" defTabSz="914077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45" name="Rounded Rectangle 1406"/>
            <p:cNvSpPr>
              <a:spLocks noChangeAspect="1"/>
            </p:cNvSpPr>
            <p:nvPr/>
          </p:nvSpPr>
          <p:spPr>
            <a:xfrm flipV="1">
              <a:off x="4756030" y="1346415"/>
              <a:ext cx="252000" cy="25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33" tIns="40067" rIns="80133" bIns="40067" rtlCol="0" anchor="ctr"/>
            <a:lstStyle/>
            <a:p>
              <a:pPr algn="ctr" defTabSz="914077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46" name="Rounded Rectangle 85"/>
            <p:cNvSpPr>
              <a:spLocks noChangeAspect="1"/>
            </p:cNvSpPr>
            <p:nvPr/>
          </p:nvSpPr>
          <p:spPr>
            <a:xfrm flipH="1">
              <a:off x="5257225" y="2179400"/>
              <a:ext cx="3384000" cy="3384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339285636"/>
              </p:ext>
            </p:extLst>
          </p:nvPr>
        </p:nvGraphicFramePr>
        <p:xfrm>
          <a:off x="4881319" y="1984337"/>
          <a:ext cx="5702411" cy="400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תרשים 18"/>
          <p:cNvGraphicFramePr/>
          <p:nvPr>
            <p:extLst>
              <p:ext uri="{D42A27DB-BD31-4B8C-83A1-F6EECF244321}">
                <p14:modId xmlns:p14="http://schemas.microsoft.com/office/powerpoint/2010/main" val="2053171045"/>
              </p:ext>
            </p:extLst>
          </p:nvPr>
        </p:nvGraphicFramePr>
        <p:xfrm>
          <a:off x="5121669" y="5988851"/>
          <a:ext cx="2339163" cy="74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תרשים 22"/>
          <p:cNvGraphicFramePr/>
          <p:nvPr>
            <p:extLst>
              <p:ext uri="{D42A27DB-BD31-4B8C-83A1-F6EECF244321}">
                <p14:modId xmlns:p14="http://schemas.microsoft.com/office/powerpoint/2010/main" val="556330048"/>
              </p:ext>
            </p:extLst>
          </p:nvPr>
        </p:nvGraphicFramePr>
        <p:xfrm>
          <a:off x="7852699" y="5988851"/>
          <a:ext cx="2339163" cy="74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6" name="מחבר חץ ישר 25"/>
          <p:cNvCxnSpPr>
            <a:cxnSpLocks/>
          </p:cNvCxnSpPr>
          <p:nvPr/>
        </p:nvCxnSpPr>
        <p:spPr>
          <a:xfrm>
            <a:off x="6092546" y="6012915"/>
            <a:ext cx="0" cy="180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cxnSpLocks/>
          </p:cNvCxnSpPr>
          <p:nvPr/>
        </p:nvCxnSpPr>
        <p:spPr>
          <a:xfrm flipV="1">
            <a:off x="8940019" y="6004895"/>
            <a:ext cx="0" cy="180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542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4b0e8d5e0e77e7ee7304fb0fb37d22dc8c3a5f0"/>
</p:tagLst>
</file>

<file path=ppt/theme/theme1.xml><?xml version="1.0" encoding="utf-8"?>
<a:theme xmlns:a="http://schemas.openxmlformats.org/drawingml/2006/main" name="blank">
  <a:themeElements>
    <a:clrScheme name="Ipsos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008E94"/>
      </a:hlink>
      <a:folHlink>
        <a:srgbClr val="1F497D"/>
      </a:folHlink>
    </a:clrScheme>
    <a:fontScheme name="Fieldwork Internation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">
    <a:dk1>
      <a:srgbClr val="333399"/>
    </a:dk1>
    <a:lt1>
      <a:srgbClr val="FFFFFF"/>
    </a:lt1>
    <a:dk2>
      <a:srgbClr val="4D4D4D"/>
    </a:dk2>
    <a:lt2>
      <a:srgbClr val="BCBEC0"/>
    </a:lt2>
    <a:accent1>
      <a:srgbClr val="00ADA8"/>
    </a:accent1>
    <a:accent2>
      <a:srgbClr val="FF9933"/>
    </a:accent2>
    <a:accent3>
      <a:srgbClr val="FF6600"/>
    </a:accent3>
    <a:accent4>
      <a:srgbClr val="7EACDE"/>
    </a:accent4>
    <a:accent5>
      <a:srgbClr val="A2CFD5"/>
    </a:accent5>
    <a:accent6>
      <a:srgbClr val="99CC00"/>
    </a:accent6>
    <a:hlink>
      <a:srgbClr val="B4321E"/>
    </a:hlink>
    <a:folHlink>
      <a:srgbClr val="993366"/>
    </a:folHlink>
  </a:clrScheme>
  <a:fontScheme name="Benutzerdefiniert 4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psos">
    <a:dk1>
      <a:srgbClr val="333399"/>
    </a:dk1>
    <a:lt1>
      <a:srgbClr val="FFFFFF"/>
    </a:lt1>
    <a:dk2>
      <a:srgbClr val="4D4D4D"/>
    </a:dk2>
    <a:lt2>
      <a:srgbClr val="BCBEC0"/>
    </a:lt2>
    <a:accent1>
      <a:srgbClr val="00ADA8"/>
    </a:accent1>
    <a:accent2>
      <a:srgbClr val="FF9933"/>
    </a:accent2>
    <a:accent3>
      <a:srgbClr val="FF6600"/>
    </a:accent3>
    <a:accent4>
      <a:srgbClr val="7EACDE"/>
    </a:accent4>
    <a:accent5>
      <a:srgbClr val="A2CFD5"/>
    </a:accent5>
    <a:accent6>
      <a:srgbClr val="99CC00"/>
    </a:accent6>
    <a:hlink>
      <a:srgbClr val="B4321E"/>
    </a:hlink>
    <a:folHlink>
      <a:srgbClr val="993366"/>
    </a:folHlink>
  </a:clrScheme>
  <a:fontScheme name="Benutzerdefiniert 4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29811</TotalTime>
  <Words>1133</Words>
  <Application>Microsoft Office PowerPoint</Application>
  <PresentationFormat>מותאם אישית</PresentationFormat>
  <Paragraphs>223</Paragraphs>
  <Slides>19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blank</vt:lpstr>
      <vt:lpstr>מצגת של PowerPoint</vt:lpstr>
      <vt:lpstr>מצגת של PowerPoint</vt:lpstr>
      <vt:lpstr>מצגת של PowerPoint</vt:lpstr>
      <vt:lpstr>מצגת של PowerPoint</vt:lpstr>
      <vt:lpstr>זכירה בלתי נעזרת</vt:lpstr>
      <vt:lpstr>זכירה חצי נעזרת וזכירות המסר</vt:lpstr>
      <vt:lpstr>זכירה נעזרת לפי אמצעי מדיה</vt:lpstr>
      <vt:lpstr>מצגת של PowerPoint</vt:lpstr>
      <vt:lpstr>אהדת הקמפיין וחשיבותו – בקרב הנחשפים לקמפיין (N=347)</vt:lpstr>
      <vt:lpstr>סיבות לאהדה/חוסר אהדה לקמפיין – בקרב הזוכרים את הקמפיין (N=347)</vt:lpstr>
      <vt:lpstr>תפיסות לגבי הקמפיין – בקרב הזוכרים את הקמפיין (N=347) TOP3</vt:lpstr>
      <vt:lpstr>מצגת של PowerPoint</vt:lpstr>
      <vt:lpstr>מודעות נעזרת לקרנות "ברירות מחדל" שמציע משרד האוצר ובלתי נעזרת למאפייניה</vt:lpstr>
      <vt:lpstr>תפיסת משרד האוצר כפועל להורדת יוקר המחיה למען אזרחי המדינה</vt:lpstr>
      <vt:lpstr>סיכום מדדי הכיסוי והתגובה</vt:lpstr>
      <vt:lpstr>סיכום מדדי הכיסוי והתגובה – כלל ציבור אל מול שכירים ועצמאיים</vt:lpstr>
      <vt:lpstr>מצגת של PowerPoint</vt:lpstr>
      <vt:lpstr>מצגת של PowerPoint</vt:lpstr>
      <vt:lpstr>מצגת של PowerPoint</vt:lpstr>
    </vt:vector>
  </TitlesOfParts>
  <Company>Ipsos-Mori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Neil.tierney</dc:creator>
  <cp:lastModifiedBy>dafna</cp:lastModifiedBy>
  <cp:revision>2512</cp:revision>
  <cp:lastPrinted>2017-01-31T21:33:23Z</cp:lastPrinted>
  <dcterms:created xsi:type="dcterms:W3CDTF">2014-10-01T09:33:00Z</dcterms:created>
  <dcterms:modified xsi:type="dcterms:W3CDTF">2017-05-08T07:45:37Z</dcterms:modified>
</cp:coreProperties>
</file>