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55" r:id="rId3"/>
    <p:sldId id="486" r:id="rId4"/>
    <p:sldId id="554" r:id="rId5"/>
    <p:sldId id="555" r:id="rId6"/>
    <p:sldId id="611" r:id="rId7"/>
    <p:sldId id="559" r:id="rId8"/>
    <p:sldId id="563" r:id="rId9"/>
    <p:sldId id="580" r:id="rId10"/>
    <p:sldId id="598" r:id="rId11"/>
    <p:sldId id="560" r:id="rId12"/>
    <p:sldId id="635" r:id="rId13"/>
    <p:sldId id="654" r:id="rId14"/>
    <p:sldId id="578" r:id="rId15"/>
    <p:sldId id="652" r:id="rId16"/>
    <p:sldId id="653" r:id="rId17"/>
    <p:sldId id="587" r:id="rId18"/>
    <p:sldId id="646" r:id="rId19"/>
    <p:sldId id="261" r:id="rId20"/>
  </p:sldIdLst>
  <p:sldSz cx="13439775" cy="7561263"/>
  <p:notesSz cx="6797675" cy="9874250"/>
  <p:custDataLst>
    <p:tags r:id="rId23"/>
  </p:custDataLst>
  <p:defaultTextStyle>
    <a:defPPr>
      <a:defRPr lang="en-US"/>
    </a:defPPr>
    <a:lvl1pPr marL="0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91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83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75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67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597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51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943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9355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5">
          <p15:clr>
            <a:srgbClr val="A4A3A4"/>
          </p15:clr>
        </p15:guide>
        <p15:guide id="2" orient="horz" pos="4535">
          <p15:clr>
            <a:srgbClr val="A4A3A4"/>
          </p15:clr>
        </p15:guide>
        <p15:guide id="3" orient="horz" pos="1327">
          <p15:clr>
            <a:srgbClr val="A4A3A4"/>
          </p15:clr>
        </p15:guide>
        <p15:guide id="4" orient="horz" pos="1481">
          <p15:clr>
            <a:srgbClr val="A4A3A4"/>
          </p15:clr>
        </p15:guide>
        <p15:guide id="5" orient="horz" pos="3937">
          <p15:clr>
            <a:srgbClr val="A4A3A4"/>
          </p15:clr>
        </p15:guide>
        <p15:guide id="6" pos="236">
          <p15:clr>
            <a:srgbClr val="A4A3A4"/>
          </p15:clr>
        </p15:guide>
        <p15:guide id="7" pos="8199">
          <p15:clr>
            <a:srgbClr val="A4A3A4"/>
          </p15:clr>
        </p15:guide>
        <p15:guide id="8" pos="1428">
          <p15:clr>
            <a:srgbClr val="A4A3A4"/>
          </p15:clr>
        </p15:guide>
        <p15:guide id="9" pos="1605">
          <p15:clr>
            <a:srgbClr val="A4A3A4"/>
          </p15:clr>
        </p15:guide>
        <p15:guide id="10" pos="2785">
          <p15:clr>
            <a:srgbClr val="A4A3A4"/>
          </p15:clr>
        </p15:guide>
        <p15:guide id="11" pos="4159">
          <p15:clr>
            <a:srgbClr val="A4A3A4"/>
          </p15:clr>
        </p15:guide>
        <p15:guide id="12" pos="5522">
          <p15:clr>
            <a:srgbClr val="A4A3A4"/>
          </p15:clr>
        </p15:guide>
        <p15:guide id="13" pos="6280">
          <p15:clr>
            <a:srgbClr val="A4A3A4"/>
          </p15:clr>
        </p15:guide>
        <p15:guide id="14" pos="6885">
          <p15:clr>
            <a:srgbClr val="A4A3A4"/>
          </p15:clr>
        </p15:guide>
        <p15:guide id="15" pos="7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4"/>
    <a:srgbClr val="10253F"/>
    <a:srgbClr val="00ADA8"/>
    <a:srgbClr val="17375E"/>
    <a:srgbClr val="1F497D"/>
    <a:srgbClr val="A8CCDD"/>
    <a:srgbClr val="862C0C"/>
    <a:srgbClr val="37718C"/>
    <a:srgbClr val="58595B"/>
    <a:srgbClr val="391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סגנון ערכת נושא 2 - הדגשה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7" autoAdjust="0"/>
    <p:restoredTop sz="89916" autoAdjust="0"/>
  </p:normalViewPr>
  <p:slideViewPr>
    <p:cSldViewPr snapToGrid="0" snapToObjects="1">
      <p:cViewPr>
        <p:scale>
          <a:sx n="70" d="100"/>
          <a:sy n="70" d="100"/>
        </p:scale>
        <p:origin x="-1992" y="-948"/>
      </p:cViewPr>
      <p:guideLst>
        <p:guide orient="horz" pos="3005"/>
        <p:guide orient="horz" pos="4535"/>
        <p:guide orient="horz" pos="1327"/>
        <p:guide orient="horz" pos="1481"/>
        <p:guide orient="horz" pos="3937"/>
        <p:guide pos="236"/>
        <p:guide pos="8199"/>
        <p:guide pos="1428"/>
        <p:guide pos="1605"/>
        <p:guide pos="2785"/>
        <p:guide pos="4159"/>
        <p:guide pos="5522"/>
        <p:guide pos="6280"/>
        <p:guide pos="6885"/>
        <p:guide pos="7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 smtClean="0"/>
              <a:t>חשיפה </a:t>
            </a:r>
            <a:r>
              <a:rPr lang="he-IL" dirty="0"/>
              <a:t>חצי נעזרת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0.65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79451776"/>
        <c:axId val="179453312"/>
      </c:barChart>
      <c:catAx>
        <c:axId val="17945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79453312"/>
        <c:crosses val="autoZero"/>
        <c:auto val="1"/>
        <c:lblAlgn val="ctr"/>
        <c:lblOffset val="100"/>
        <c:noMultiLvlLbl val="0"/>
      </c:catAx>
      <c:valAx>
        <c:axId val="17945331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79451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78436710804763199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גיליון1!$A$2:$A$12</c:f>
              <c:strCache>
                <c:ptCount val="10"/>
                <c:pt idx="0">
                  <c:v>סה"כ ידעו לציין מסרים</c:v>
                </c:pt>
                <c:pt idx="1">
                  <c:v>הבנת מסר מוכחת (ציינו לפחות מסר נכון אחד)</c:v>
                </c:pt>
                <c:pt idx="3">
                  <c:v>הנחה על מוצרים</c:v>
                </c:pt>
                <c:pt idx="4">
                  <c:v>עידוד להשוואת מחירים</c:v>
                </c:pt>
                <c:pt idx="5">
                  <c:v>המדינה עושה מאמצים להוזלת מחירי מוצרים</c:v>
                </c:pt>
                <c:pt idx="6">
                  <c:v>לא לצאת פרייארים</c:v>
                </c:pt>
                <c:pt idx="7">
                  <c:v>האיכות לא נפגעת כתוצאה מההוזלה</c:v>
                </c:pt>
                <c:pt idx="8">
                  <c:v>ליידע את הציבור שיש הוזלת מחירים</c:v>
                </c:pt>
                <c:pt idx="9">
                  <c:v>אמון הקונים/הציבור פגוע</c:v>
                </c:pt>
              </c:strCache>
            </c:strRef>
          </c:cat>
          <c:val>
            <c:numRef>
              <c:f>גיליון1!$B$2:$B$12</c:f>
              <c:numCache>
                <c:formatCode>#,##0%</c:formatCode>
                <c:ptCount val="10"/>
                <c:pt idx="0">
                  <c:v>0.87</c:v>
                </c:pt>
                <c:pt idx="1">
                  <c:v>0.74</c:v>
                </c:pt>
                <c:pt idx="3">
                  <c:v>0.48936170212765956</c:v>
                </c:pt>
                <c:pt idx="4">
                  <c:v>0.1276595744680851</c:v>
                </c:pt>
                <c:pt idx="5">
                  <c:v>9.4224924012158054E-2</c:v>
                </c:pt>
                <c:pt idx="6">
                  <c:v>2.7355623100303948E-2</c:v>
                </c:pt>
                <c:pt idx="7">
                  <c:v>2.4316109422492401E-2</c:v>
                </c:pt>
                <c:pt idx="8">
                  <c:v>1.2158054711246201E-2</c:v>
                </c:pt>
                <c:pt idx="9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8382592"/>
        <c:axId val="188381056"/>
      </c:barChart>
      <c:valAx>
        <c:axId val="188381056"/>
        <c:scaling>
          <c:orientation val="minMax"/>
        </c:scaling>
        <c:delete val="1"/>
        <c:axPos val="t"/>
        <c:numFmt formatCode="#,##0%" sourceLinked="1"/>
        <c:majorTickMark val="out"/>
        <c:minorTickMark val="none"/>
        <c:tickLblPos val="none"/>
        <c:crossAx val="188382592"/>
        <c:crosses val="autoZero"/>
        <c:crossBetween val="between"/>
      </c:valAx>
      <c:catAx>
        <c:axId val="1883825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838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14533185369891E-2"/>
          <c:y val="0.11203291787230109"/>
          <c:w val="0.96477099571111469"/>
          <c:h val="0.70282473625576736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גיליון1!$A$2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גיליון1!$B$2:$H$2</c:f>
              <c:numCache>
                <c:formatCode>General</c:formatCode>
                <c:ptCount val="7"/>
                <c:pt idx="0" formatCode="#,##0%">
                  <c:v>0.28402366863905326</c:v>
                </c:pt>
                <c:pt idx="2" formatCode="#,##0%">
                  <c:v>0.30677290836653387</c:v>
                </c:pt>
                <c:pt idx="3" formatCode="#,##0%">
                  <c:v>0.26171875</c:v>
                </c:pt>
                <c:pt idx="5" formatCode="#,##0%">
                  <c:v>0.29190751445086704</c:v>
                </c:pt>
                <c:pt idx="6" formatCode="#,##0%">
                  <c:v>0.26708074534161491</c:v>
                </c:pt>
              </c:numCache>
            </c:numRef>
          </c:val>
        </c:ser>
        <c:ser>
          <c:idx val="4"/>
          <c:order val="1"/>
          <c:tx>
            <c:strRef>
              <c:f>גיליון1!$A$3</c:f>
              <c:strCache>
                <c:ptCount val="1"/>
                <c:pt idx="0">
                  <c:v>די נכון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גיליון1!$B$3:$H$3</c:f>
              <c:numCache>
                <c:formatCode>General</c:formatCode>
                <c:ptCount val="7"/>
                <c:pt idx="0" formatCode="#,##0%">
                  <c:v>0.33530571992110453</c:v>
                </c:pt>
                <c:pt idx="2" formatCode="#,##0%">
                  <c:v>0.37450199203187251</c:v>
                </c:pt>
                <c:pt idx="3" formatCode="#,##0%">
                  <c:v>0.296875</c:v>
                </c:pt>
                <c:pt idx="5" formatCode="#,##0%">
                  <c:v>0.32947976878612711</c:v>
                </c:pt>
                <c:pt idx="6" formatCode="#,##0%">
                  <c:v>0.34782608695652173</c:v>
                </c:pt>
              </c:numCache>
            </c:numRef>
          </c:val>
        </c:ser>
        <c:ser>
          <c:idx val="5"/>
          <c:order val="2"/>
          <c:tx>
            <c:strRef>
              <c:f>גיליון1!$A$4</c:f>
              <c:strCache>
                <c:ptCount val="1"/>
                <c:pt idx="0">
                  <c:v>מאוד נכון</c:v>
                </c:pt>
              </c:strCache>
            </c:strRef>
          </c:tx>
          <c:spPr>
            <a:solidFill>
              <a:srgbClr val="002060"/>
            </a:solidFill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גיליון1!$B$4:$H$4</c:f>
              <c:numCache>
                <c:formatCode>General</c:formatCode>
                <c:ptCount val="7"/>
                <c:pt idx="0" formatCode="#,##0%">
                  <c:v>0.15976331360946747</c:v>
                </c:pt>
                <c:pt idx="2" formatCode="#,##0%">
                  <c:v>0.11155378486055778</c:v>
                </c:pt>
                <c:pt idx="3" formatCode="#,##0%">
                  <c:v>0.20699999999999999</c:v>
                </c:pt>
                <c:pt idx="5" formatCode="#,##0%">
                  <c:v>0.16184971098265899</c:v>
                </c:pt>
                <c:pt idx="6" formatCode="#,##0%">
                  <c:v>0.15527950310559008</c:v>
                </c:pt>
              </c:numCache>
            </c:numRef>
          </c:val>
        </c:ser>
        <c:ser>
          <c:idx val="0"/>
          <c:order val="3"/>
          <c:tx>
            <c:strRef>
              <c:f>גיליון1!$A$5</c:f>
              <c:strCache>
                <c:ptCount val="1"/>
                <c:pt idx="0">
                  <c:v>לא כל כך נכון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#,##0%">
                  <c:v>-0.12623274161735701</c:v>
                </c:pt>
                <c:pt idx="2" formatCode="#,##0%">
                  <c:v>-0.10756972111553784</c:v>
                </c:pt>
                <c:pt idx="3" formatCode="#,##0%">
                  <c:v>-0.14453125</c:v>
                </c:pt>
                <c:pt idx="5" formatCode="#,##0%">
                  <c:v>-0.13005780346820811</c:v>
                </c:pt>
                <c:pt idx="6" formatCode="#,##0%">
                  <c:v>-0.11801242236024845</c:v>
                </c:pt>
              </c:numCache>
            </c:numRef>
          </c:val>
        </c:ser>
        <c:ser>
          <c:idx val="1"/>
          <c:order val="4"/>
          <c:tx>
            <c:strRef>
              <c:f>גיליון1!$A$6</c:f>
              <c:strCache>
                <c:ptCount val="1"/>
                <c:pt idx="0">
                  <c:v>כלל לא נכון</c:v>
                </c:pt>
              </c:strCache>
            </c:strRef>
          </c:tx>
          <c:spPr>
            <a:solidFill>
              <a:srgbClr val="990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#,##0%">
                  <c:v>-9.4674556213017749E-2</c:v>
                </c:pt>
                <c:pt idx="2" formatCode="#,##0%">
                  <c:v>-9.9601593625498003E-2</c:v>
                </c:pt>
                <c:pt idx="3" formatCode="#,##0%">
                  <c:v>-8.984375E-2</c:v>
                </c:pt>
                <c:pt idx="5" formatCode="#,##0%">
                  <c:v>-8.6705202312138727E-2</c:v>
                </c:pt>
                <c:pt idx="6" formatCode="#,##0%">
                  <c:v>-0.11180124223602485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95839872"/>
        <c:axId val="195841408"/>
      </c:barChart>
      <c:lineChart>
        <c:grouping val="standard"/>
        <c:varyColors val="0"/>
        <c:ser>
          <c:idx val="2"/>
          <c:order val="5"/>
          <c:tx>
            <c:strRef>
              <c:f>גיליון1!$A$7</c:f>
              <c:strCache>
                <c:ptCount val="1"/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2.663552879644835E-2"/>
                  <c:y val="-3.7079959425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32173269965566E-2"/>
                  <c:y val="-3.0749848594734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49869245271577E-2"/>
                  <c:y val="-4.97406795417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tx1">
                    <a:lumMod val="50000"/>
                  </a:schemeClr>
                </a:solidFill>
              </a:ln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גיליון1!$B$7:$H$7</c:f>
              <c:numCache>
                <c:formatCode>General</c:formatCode>
                <c:ptCount val="7"/>
                <c:pt idx="0" formatCode="#,##0%">
                  <c:v>0.77909270216962534</c:v>
                </c:pt>
                <c:pt idx="2" formatCode="#,##0%">
                  <c:v>0.79282868525896422</c:v>
                </c:pt>
                <c:pt idx="3" formatCode="#,##0%">
                  <c:v>0.76559374999999996</c:v>
                </c:pt>
                <c:pt idx="5" formatCode="#,##0%">
                  <c:v>0.7832369942196532</c:v>
                </c:pt>
                <c:pt idx="6" formatCode="#,##0%">
                  <c:v>0.77018633540372661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839872"/>
        <c:axId val="195841408"/>
      </c:lineChart>
      <c:catAx>
        <c:axId val="1958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2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5841408"/>
        <c:crosses val="autoZero"/>
        <c:auto val="1"/>
        <c:lblAlgn val="ctr"/>
        <c:lblOffset val="100"/>
        <c:noMultiLvlLbl val="0"/>
      </c:catAx>
      <c:valAx>
        <c:axId val="195841408"/>
        <c:scaling>
          <c:orientation val="minMax"/>
          <c:max val="1"/>
          <c:min val="-0.5"/>
        </c:scaling>
        <c:delete val="1"/>
        <c:axPos val="l"/>
        <c:numFmt formatCode="0%" sourceLinked="1"/>
        <c:majorTickMark val="out"/>
        <c:minorTickMark val="none"/>
        <c:tickLblPos val="none"/>
        <c:crossAx val="19583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/>
        <a:lstStyle/>
        <a:p>
          <a:pPr>
            <a:defRPr sz="1200"/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חשיבות הקמפיין ותרומתו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6.3</c:v>
                </c:pt>
                <c:pt idx="1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87784576"/>
        <c:axId val="188066432"/>
      </c:barChart>
      <c:catAx>
        <c:axId val="18778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88066432"/>
        <c:crosses val="autoZero"/>
        <c:auto val="1"/>
        <c:lblAlgn val="ctr"/>
        <c:lblOffset val="100"/>
        <c:noMultiLvlLbl val="0"/>
      </c:catAx>
      <c:valAx>
        <c:axId val="188066432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877845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725570494636873E-2"/>
          <c:y val="1.9949947101222942E-2"/>
          <c:w val="0.87787811380726199"/>
          <c:h val="0.7787825767320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0-2.49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גיליון1!$B$2:$H$2</c:f>
              <c:numCache>
                <c:formatCode>General</c:formatCode>
                <c:ptCount val="7"/>
                <c:pt idx="0" formatCode="#,##0%">
                  <c:v>0.16568047337278105</c:v>
                </c:pt>
                <c:pt idx="2" formatCode="#,##0%">
                  <c:v>0.17529880478087648</c:v>
                </c:pt>
                <c:pt idx="3" formatCode="#,##0%">
                  <c:v>0.15625</c:v>
                </c:pt>
                <c:pt idx="5" formatCode="#,##0%">
                  <c:v>0.16473988439306356</c:v>
                </c:pt>
                <c:pt idx="6" formatCode="#,##0%">
                  <c:v>0.16770186335403725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2.5-4.99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גיליון1!$B$3:$H$3</c:f>
              <c:numCache>
                <c:formatCode>General</c:formatCode>
                <c:ptCount val="7"/>
                <c:pt idx="0" formatCode="#,##0%">
                  <c:v>0.12820512820512822</c:v>
                </c:pt>
                <c:pt idx="2" formatCode="#,##0%">
                  <c:v>0.13545816733067728</c:v>
                </c:pt>
                <c:pt idx="3" formatCode="#,##0%">
                  <c:v>0.12109375</c:v>
                </c:pt>
                <c:pt idx="5" formatCode="#,##0%">
                  <c:v>0.1445086705202312</c:v>
                </c:pt>
                <c:pt idx="6" formatCode="#,##0%">
                  <c:v>9.3167701863354047E-2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5-7.49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גיליון1!$B$4:$H$4</c:f>
              <c:numCache>
                <c:formatCode>General</c:formatCode>
                <c:ptCount val="7"/>
                <c:pt idx="0" formatCode="#,##0%">
                  <c:v>0.25641025641025644</c:v>
                </c:pt>
                <c:pt idx="2" formatCode="#,##0%">
                  <c:v>0.30299999999999999</c:v>
                </c:pt>
                <c:pt idx="3" formatCode="#,##0%">
                  <c:v>0.2109375</c:v>
                </c:pt>
                <c:pt idx="5" formatCode="#,##0%">
                  <c:v>0.24566473988439305</c:v>
                </c:pt>
                <c:pt idx="6" formatCode="#,##0%">
                  <c:v>0.27950310559006214</c:v>
                </c:pt>
              </c:numCache>
            </c:numRef>
          </c:val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7.5-10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#,##0%">
                  <c:v>0.44970414201183428</c:v>
                </c:pt>
                <c:pt idx="2" formatCode="#,##0%">
                  <c:v>0.38645418326693226</c:v>
                </c:pt>
                <c:pt idx="3" formatCode="#,##0%">
                  <c:v>0.51200000000000001</c:v>
                </c:pt>
                <c:pt idx="5" formatCode="#,##0%">
                  <c:v>0.44508670520231214</c:v>
                </c:pt>
                <c:pt idx="6" formatCode="#,##0%">
                  <c:v>0.45962732919254656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104960"/>
        <c:axId val="196106496"/>
      </c:barChart>
      <c:lineChart>
        <c:grouping val="standard"/>
        <c:varyColors val="0"/>
        <c:ser>
          <c:idx val="4"/>
          <c:order val="4"/>
          <c:tx>
            <c:strRef>
              <c:f>גיליון1!$A$6</c:f>
              <c:strCache>
                <c:ptCount val="1"/>
                <c:pt idx="0">
                  <c:v>ממוצע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884927941153394E-2"/>
                  <c:y val="-0.376804494969183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207551487583034E-2"/>
                  <c:y val="-0.499829168760058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91486807227529E-2"/>
                  <c:y val="-0.380618809658392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75422126872016E-2"/>
                  <c:y val="-9.0855253184988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223616167938437E-2"/>
                  <c:y val="-0.46990424810822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900992621508892E-2"/>
                  <c:y val="-0.579628957164950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191486807227425E-2"/>
                  <c:y val="-0.320279644849052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#,##0.0">
                  <c:v>6.2969625246548304</c:v>
                </c:pt>
                <c:pt idx="2" formatCode="#,##0.0">
                  <c:v>6.0146613545816701</c:v>
                </c:pt>
                <c:pt idx="3" formatCode="#,##0.0">
                  <c:v>6.57</c:v>
                </c:pt>
                <c:pt idx="5" formatCode="#,##0.0">
                  <c:v>6.2526878612716743</c:v>
                </c:pt>
                <c:pt idx="6" formatCode="#,##0.0">
                  <c:v>6.392111801242236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13920"/>
        <c:axId val="196112384"/>
      </c:lineChart>
      <c:catAx>
        <c:axId val="19610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he-IL"/>
          </a:p>
        </c:txPr>
        <c:crossAx val="196106496"/>
        <c:crosses val="autoZero"/>
        <c:auto val="1"/>
        <c:lblAlgn val="ctr"/>
        <c:lblOffset val="100"/>
        <c:noMultiLvlLbl val="0"/>
      </c:catAx>
      <c:valAx>
        <c:axId val="196106496"/>
        <c:scaling>
          <c:orientation val="minMax"/>
        </c:scaling>
        <c:delete val="0"/>
        <c:axPos val="l"/>
        <c:numFmt formatCode="#,##0%" sourceLinked="1"/>
        <c:majorTickMark val="out"/>
        <c:minorTickMark val="none"/>
        <c:tickLblPos val="none"/>
        <c:spPr>
          <a:ln>
            <a:noFill/>
          </a:ln>
        </c:spPr>
        <c:crossAx val="196104960"/>
        <c:crosses val="autoZero"/>
        <c:crossBetween val="between"/>
      </c:valAx>
      <c:valAx>
        <c:axId val="19611238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196113920"/>
        <c:crosses val="max"/>
        <c:crossBetween val="between"/>
      </c:valAx>
      <c:catAx>
        <c:axId val="19611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61123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725570494636873E-2"/>
          <c:y val="1.9949947101222942E-2"/>
          <c:w val="0.87787811380726199"/>
          <c:h val="0.7787825767320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0-2.49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גיליון1!$B$2:$H$2</c:f>
              <c:numCache>
                <c:formatCode>General</c:formatCode>
                <c:ptCount val="7"/>
                <c:pt idx="0" formatCode="#,##0%">
                  <c:v>0.14595660749506903</c:v>
                </c:pt>
                <c:pt idx="2" formatCode="#,##0%">
                  <c:v>0.15936254980079681</c:v>
                </c:pt>
                <c:pt idx="3" formatCode="#,##0%">
                  <c:v>0.1328125</c:v>
                </c:pt>
                <c:pt idx="5" formatCode="#,##0%">
                  <c:v>0.12716763005780346</c:v>
                </c:pt>
                <c:pt idx="6" formatCode="#,##0%">
                  <c:v>0.18633540372670809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2.5-4.99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גיליון1!$B$3:$H$3</c:f>
              <c:numCache>
                <c:formatCode>General</c:formatCode>
                <c:ptCount val="7"/>
                <c:pt idx="0" formatCode="#,##0%">
                  <c:v>0.15779092702169625</c:v>
                </c:pt>
                <c:pt idx="2" formatCode="#,##0%">
                  <c:v>0.12350597609561753</c:v>
                </c:pt>
                <c:pt idx="3" formatCode="#,##0%">
                  <c:v>0.191</c:v>
                </c:pt>
                <c:pt idx="5" formatCode="#,##0%">
                  <c:v>0.15895953757225434</c:v>
                </c:pt>
                <c:pt idx="6" formatCode="#,##0%">
                  <c:v>0.15527950310559008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5-7.49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גיליון1!$B$4:$H$4</c:f>
              <c:numCache>
                <c:formatCode>General</c:formatCode>
                <c:ptCount val="7"/>
                <c:pt idx="0" formatCode="#,##0%">
                  <c:v>0.3057199211045365</c:v>
                </c:pt>
                <c:pt idx="2" formatCode="#,##0%">
                  <c:v>0.30677290836653387</c:v>
                </c:pt>
                <c:pt idx="3" formatCode="#,##0%">
                  <c:v>0.3046875</c:v>
                </c:pt>
                <c:pt idx="5" formatCode="#,##0%">
                  <c:v>0.30346820809248554</c:v>
                </c:pt>
                <c:pt idx="6" formatCode="#,##0%">
                  <c:v>0.31055900621118016</c:v>
                </c:pt>
              </c:numCache>
            </c:numRef>
          </c:val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7.5-10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#,##0%">
                  <c:v>0.39053254437869822</c:v>
                </c:pt>
                <c:pt idx="2" formatCode="#,##0%">
                  <c:v>0.41035856573705182</c:v>
                </c:pt>
                <c:pt idx="3" formatCode="#,##0%">
                  <c:v>0.37109375</c:v>
                </c:pt>
                <c:pt idx="5" formatCode="#,##0%">
                  <c:v>0.41040462427745666</c:v>
                </c:pt>
                <c:pt idx="6" formatCode="#,##0%">
                  <c:v>0.34782608695652173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456832"/>
        <c:axId val="196458368"/>
      </c:barChart>
      <c:lineChart>
        <c:grouping val="standard"/>
        <c:varyColors val="0"/>
        <c:ser>
          <c:idx val="4"/>
          <c:order val="4"/>
          <c:tx>
            <c:strRef>
              <c:f>גיליון1!$A$6</c:f>
              <c:strCache>
                <c:ptCount val="1"/>
                <c:pt idx="0">
                  <c:v>ממוצע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884927941153394E-2"/>
                  <c:y val="-0.376804494969183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562304394723713E-2"/>
                  <c:y val="-0.39010445970333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91486807227529E-2"/>
                  <c:y val="-0.380618809658392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75422126872016E-2"/>
                  <c:y val="-9.0855253184988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223616167938437E-2"/>
                  <c:y val="-0.46990424810822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900992621508892E-2"/>
                  <c:y val="-0.579628957164950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191486807227425E-2"/>
                  <c:y val="-0.320279644849052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</c:v>
                </c:pt>
                <c:pt idx="2">
                  <c:v>גברים</c:v>
                </c:pt>
                <c:pt idx="3">
                  <c:v>נשים</c:v>
                </c:pt>
                <c:pt idx="4">
                  <c:v>       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#,##0.0">
                  <c:v>6.1449901380670573</c:v>
                </c:pt>
                <c:pt idx="2" formatCode="#,##0.0">
                  <c:v>6.1754183266932259</c:v>
                </c:pt>
                <c:pt idx="3" formatCode="#,##0.0">
                  <c:v>6.1151562499999974</c:v>
                </c:pt>
                <c:pt idx="5" formatCode="#,##0.0">
                  <c:v>6.2960982658959601</c:v>
                </c:pt>
                <c:pt idx="6" formatCode="#,##0.0">
                  <c:v>5.8202484472049676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65792"/>
        <c:axId val="196459904"/>
      </c:lineChart>
      <c:catAx>
        <c:axId val="1964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he-IL"/>
          </a:p>
        </c:txPr>
        <c:crossAx val="196458368"/>
        <c:crosses val="autoZero"/>
        <c:auto val="1"/>
        <c:lblAlgn val="ctr"/>
        <c:lblOffset val="100"/>
        <c:noMultiLvlLbl val="0"/>
      </c:catAx>
      <c:valAx>
        <c:axId val="196458368"/>
        <c:scaling>
          <c:orientation val="minMax"/>
        </c:scaling>
        <c:delete val="0"/>
        <c:axPos val="l"/>
        <c:numFmt formatCode="#,##0%" sourceLinked="1"/>
        <c:majorTickMark val="out"/>
        <c:minorTickMark val="none"/>
        <c:tickLblPos val="none"/>
        <c:spPr>
          <a:ln>
            <a:noFill/>
          </a:ln>
        </c:spPr>
        <c:crossAx val="196456832"/>
        <c:crosses val="autoZero"/>
        <c:crossBetween val="between"/>
      </c:valAx>
      <c:valAx>
        <c:axId val="19645990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196465792"/>
        <c:crosses val="max"/>
        <c:crossBetween val="between"/>
      </c:valAx>
      <c:catAx>
        <c:axId val="19646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645990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/>
        <a:lstStyle/>
        <a:p>
          <a:pPr>
            <a:defRPr sz="1200"/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אטרקטיביות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6.1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96495232"/>
        <c:axId val="196496768"/>
      </c:barChart>
      <c:catAx>
        <c:axId val="19649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96496768"/>
        <c:crosses val="autoZero"/>
        <c:auto val="1"/>
        <c:lblAlgn val="ctr"/>
        <c:lblOffset val="100"/>
        <c:noMultiLvlLbl val="0"/>
      </c:catAx>
      <c:valAx>
        <c:axId val="196496768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964952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0729140463783"/>
          <c:y val="0.12098927595242763"/>
          <c:w val="0.72191378194711997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גיליון1!$A$2:$A$12</c:f>
              <c:strCache>
                <c:ptCount val="11"/>
                <c:pt idx="0">
                  <c:v>סה"כ ציינו מניעי אהדה לקמפיין</c:v>
                </c:pt>
                <c:pt idx="1">
                  <c:v>סה"כ אהדה לקריאטיב</c:v>
                </c:pt>
                <c:pt idx="2">
                  <c:v>סה"כ  אהדה למסר</c:v>
                </c:pt>
                <c:pt idx="4">
                  <c:v>הומור</c:v>
                </c:pt>
                <c:pt idx="5">
                  <c:v>חשדנות/ אופי ישראלי</c:v>
                </c:pt>
                <c:pt idx="6">
                  <c:v>השחקן/ לא דוגמן</c:v>
                </c:pt>
                <c:pt idx="7">
                  <c:v>יצירתיות/ צורת ההצגה</c:v>
                </c:pt>
                <c:pt idx="8">
                  <c:v>חילופי דברים בין השחקן לקריין</c:v>
                </c:pt>
                <c:pt idx="9">
                  <c:v>המסר של הוזלת מחירים והשוואה מחירים</c:v>
                </c:pt>
                <c:pt idx="10">
                  <c:v>יוזמת הממשלה/ יידוע הציבור על ההוזלה</c:v>
                </c:pt>
              </c:strCache>
            </c:strRef>
          </c:cat>
          <c:val>
            <c:numRef>
              <c:f>גיליון1!$B$2:$B$12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31360"/>
        <c:axId val="200829568"/>
      </c:barChart>
      <c:valAx>
        <c:axId val="2008295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00831360"/>
        <c:crosses val="autoZero"/>
        <c:crossBetween val="between"/>
      </c:valAx>
      <c:catAx>
        <c:axId val="200831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e-IL" sz="12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0829568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93371021189918912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val="1F497D"/>
                </a:fgClr>
                <a:bgClr>
                  <a:srgbClr val="FFFFFF"/>
                </a:bgClr>
              </a:pattFill>
              <a:ln w="1270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1F497D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גיליון1!$A$2:$A$12</c:f>
              <c:strCache>
                <c:ptCount val="11"/>
                <c:pt idx="0">
                  <c:v>סה"כ ציינו מניעי אהדה לקמפיין</c:v>
                </c:pt>
                <c:pt idx="1">
                  <c:v>סה"כ אהדה לקריאטיב</c:v>
                </c:pt>
                <c:pt idx="2">
                  <c:v>סה"כ  אהדה למסר</c:v>
                </c:pt>
                <c:pt idx="4">
                  <c:v>הומור</c:v>
                </c:pt>
                <c:pt idx="5">
                  <c:v>חשדנות/ אופי ישראלי</c:v>
                </c:pt>
                <c:pt idx="6">
                  <c:v>השחקן/ לא דוגמן</c:v>
                </c:pt>
                <c:pt idx="7">
                  <c:v>יצירתיות/ צורת ההצגה</c:v>
                </c:pt>
                <c:pt idx="8">
                  <c:v>חילופי דברים בין השחקן לקריין</c:v>
                </c:pt>
                <c:pt idx="9">
                  <c:v>המסר של הוזלת מחירים והשוואה מחירים</c:v>
                </c:pt>
                <c:pt idx="10">
                  <c:v>יוזמת הממשלה/ יידוע הציבור על ההוזלה</c:v>
                </c:pt>
              </c:strCache>
            </c:strRef>
          </c:cat>
          <c:val>
            <c:numRef>
              <c:f>גיליון1!$B$2:$B$12</c:f>
              <c:numCache>
                <c:formatCode>#,##0%</c:formatCode>
                <c:ptCount val="11"/>
                <c:pt idx="0">
                  <c:v>0.56999999999999995</c:v>
                </c:pt>
                <c:pt idx="1">
                  <c:v>0.41</c:v>
                </c:pt>
                <c:pt idx="2">
                  <c:v>0.19</c:v>
                </c:pt>
                <c:pt idx="4">
                  <c:v>0.27</c:v>
                </c:pt>
                <c:pt idx="5">
                  <c:v>0.08</c:v>
                </c:pt>
                <c:pt idx="6">
                  <c:v>0.05</c:v>
                </c:pt>
                <c:pt idx="7">
                  <c:v>0.05</c:v>
                </c:pt>
                <c:pt idx="8">
                  <c:v>0.01</c:v>
                </c:pt>
                <c:pt idx="9">
                  <c:v>0.15</c:v>
                </c:pt>
                <c:pt idx="1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1329664"/>
        <c:axId val="201328128"/>
      </c:barChart>
      <c:valAx>
        <c:axId val="201328128"/>
        <c:scaling>
          <c:orientation val="minMax"/>
          <c:max val="1"/>
        </c:scaling>
        <c:delete val="1"/>
        <c:axPos val="t"/>
        <c:numFmt formatCode="#,##0%" sourceLinked="1"/>
        <c:majorTickMark val="out"/>
        <c:minorTickMark val="none"/>
        <c:tickLblPos val="nextTo"/>
        <c:crossAx val="201329664"/>
        <c:crosses val="autoZero"/>
        <c:crossBetween val="between"/>
      </c:valAx>
      <c:catAx>
        <c:axId val="201329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132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 smtClean="0"/>
              <a:t>רלוונטיות</a:t>
            </a:r>
            <a:endParaRPr lang="he-IL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389349951243337E-2"/>
          <c:y val="0.37814290060223182"/>
          <c:w val="0.86122162717393835"/>
          <c:h val="0.33339148513452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חשיפה מוכחת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גיליון1!$A$2:$A$4</c:f>
              <c:strCache>
                <c:ptCount val="2"/>
                <c:pt idx="0">
                  <c:v>קמפיין נוכחי (הורים)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2"/>
                <c:pt idx="0">
                  <c:v>0.84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2208384"/>
        <c:axId val="202209920"/>
      </c:barChart>
      <c:catAx>
        <c:axId val="20220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02209920"/>
        <c:crosses val="autoZero"/>
        <c:auto val="1"/>
        <c:lblAlgn val="ctr"/>
        <c:lblOffset val="100"/>
        <c:noMultiLvlLbl val="0"/>
      </c:catAx>
      <c:valAx>
        <c:axId val="20220992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02208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14533185369891E-2"/>
          <c:y val="0.11203291787230109"/>
          <c:w val="0.96477099571111469"/>
          <c:h val="0.70282473625576736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גיליון1!$A$2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גיליון1!$B$2:$H$2</c:f>
              <c:numCache>
                <c:formatCode>General</c:formatCode>
                <c:ptCount val="7"/>
                <c:pt idx="0" formatCode="#,##0%">
                  <c:v>0.27416173570019725</c:v>
                </c:pt>
                <c:pt idx="2" formatCode="#,##0%">
                  <c:v>0.315</c:v>
                </c:pt>
                <c:pt idx="3" formatCode="#,##0%">
                  <c:v>0.234375</c:v>
                </c:pt>
                <c:pt idx="5" formatCode="#,##0%">
                  <c:v>0.26011560693641622</c:v>
                </c:pt>
                <c:pt idx="6" formatCode="#,##0%">
                  <c:v>0.30434782608695654</c:v>
                </c:pt>
              </c:numCache>
            </c:numRef>
          </c:val>
        </c:ser>
        <c:ser>
          <c:idx val="4"/>
          <c:order val="1"/>
          <c:tx>
            <c:strRef>
              <c:f>גיליון1!$A$3</c:f>
              <c:strCache>
                <c:ptCount val="1"/>
                <c:pt idx="0">
                  <c:v>די נכון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גיליון1!$B$3:$H$3</c:f>
              <c:numCache>
                <c:formatCode>General</c:formatCode>
                <c:ptCount val="7"/>
                <c:pt idx="0" formatCode="#,##0%">
                  <c:v>0.35305719921104534</c:v>
                </c:pt>
                <c:pt idx="2" formatCode="#,##0%">
                  <c:v>0.35856573705179279</c:v>
                </c:pt>
                <c:pt idx="3" formatCode="#,##0%">
                  <c:v>0.34765625</c:v>
                </c:pt>
                <c:pt idx="5" formatCode="#,##0%">
                  <c:v>0.37283236994219654</c:v>
                </c:pt>
                <c:pt idx="6" formatCode="#,##0%">
                  <c:v>0.31055900621118016</c:v>
                </c:pt>
              </c:numCache>
            </c:numRef>
          </c:val>
        </c:ser>
        <c:ser>
          <c:idx val="5"/>
          <c:order val="2"/>
          <c:tx>
            <c:strRef>
              <c:f>גיליון1!$A$4</c:f>
              <c:strCache>
                <c:ptCount val="1"/>
                <c:pt idx="0">
                  <c:v>מאוד נכון</c:v>
                </c:pt>
              </c:strCache>
            </c:strRef>
          </c:tx>
          <c:spPr>
            <a:solidFill>
              <a:srgbClr val="002060"/>
            </a:solidFill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גיליון1!$B$4:$H$4</c:f>
              <c:numCache>
                <c:formatCode>General</c:formatCode>
                <c:ptCount val="7"/>
                <c:pt idx="0" formatCode="#,##0%">
                  <c:v>0.20907297830374752</c:v>
                </c:pt>
                <c:pt idx="2" formatCode="#,##0%">
                  <c:v>0.15139442231075698</c:v>
                </c:pt>
                <c:pt idx="3" formatCode="#,##0%">
                  <c:v>0.26600000000000001</c:v>
                </c:pt>
                <c:pt idx="5" formatCode="#,##0%">
                  <c:v>0.21098265895953758</c:v>
                </c:pt>
                <c:pt idx="6" formatCode="#,##0%">
                  <c:v>0.20496894409937888</c:v>
                </c:pt>
              </c:numCache>
            </c:numRef>
          </c:val>
        </c:ser>
        <c:ser>
          <c:idx val="0"/>
          <c:order val="3"/>
          <c:tx>
            <c:strRef>
              <c:f>גיליון1!$A$5</c:f>
              <c:strCache>
                <c:ptCount val="1"/>
                <c:pt idx="0">
                  <c:v>לא כל כך נכון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#,##0%">
                  <c:v>-0.11637080867850098</c:v>
                </c:pt>
                <c:pt idx="2" formatCode="#,##0%">
                  <c:v>-0.10358565737051792</c:v>
                </c:pt>
                <c:pt idx="3" formatCode="#,##0%">
                  <c:v>-0.12890625</c:v>
                </c:pt>
                <c:pt idx="5" formatCode="#,##0%">
                  <c:v>-0.11849710982658961</c:v>
                </c:pt>
                <c:pt idx="6" formatCode="#,##0%">
                  <c:v>-0.11180124223602485</c:v>
                </c:pt>
              </c:numCache>
            </c:numRef>
          </c:val>
        </c:ser>
        <c:ser>
          <c:idx val="1"/>
          <c:order val="4"/>
          <c:tx>
            <c:strRef>
              <c:f>גיליון1!$A$6</c:f>
              <c:strCache>
                <c:ptCount val="1"/>
                <c:pt idx="0">
                  <c:v>כלל לא נכון</c:v>
                </c:pt>
              </c:strCache>
            </c:strRef>
          </c:tx>
          <c:spPr>
            <a:solidFill>
              <a:srgbClr val="990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#,##0%">
                  <c:v>-4.7337278106508875E-2</c:v>
                </c:pt>
                <c:pt idx="2" formatCode="#,##0%">
                  <c:v>-7.1999999999999995E-2</c:v>
                </c:pt>
                <c:pt idx="3" formatCode="#,##0%">
                  <c:v>-2.34375E-2</c:v>
                </c:pt>
                <c:pt idx="5" formatCode="#,##0%">
                  <c:v>-3.7572254335260118E-2</c:v>
                </c:pt>
                <c:pt idx="6" formatCode="#,##0%">
                  <c:v>-6.8322981366459631E-2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98602112"/>
        <c:axId val="198971776"/>
      </c:barChart>
      <c:lineChart>
        <c:grouping val="standard"/>
        <c:varyColors val="0"/>
        <c:ser>
          <c:idx val="2"/>
          <c:order val="5"/>
          <c:tx>
            <c:strRef>
              <c:f>גיליון1!$A$7</c:f>
              <c:strCache>
                <c:ptCount val="1"/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2.663552879644835E-2"/>
                  <c:y val="-3.7079959425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32173269965566E-2"/>
                  <c:y val="-3.0749848594734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49869245271577E-2"/>
                  <c:y val="-4.97406795417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tx1">
                    <a:lumMod val="50000"/>
                  </a:schemeClr>
                </a:solidFill>
              </a:ln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גיליון1!$B$7:$H$7</c:f>
              <c:numCache>
                <c:formatCode>General</c:formatCode>
                <c:ptCount val="7"/>
                <c:pt idx="0" formatCode="#,##0%">
                  <c:v>0.83629191321499008</c:v>
                </c:pt>
                <c:pt idx="2" formatCode="#,##0%">
                  <c:v>0.82496015936254974</c:v>
                </c:pt>
                <c:pt idx="3" formatCode="#,##0%">
                  <c:v>0.84803125000000001</c:v>
                </c:pt>
                <c:pt idx="5" formatCode="#,##0%">
                  <c:v>0.84393063583815042</c:v>
                </c:pt>
                <c:pt idx="6" formatCode="#,##0%">
                  <c:v>0.81987577639751552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602112"/>
        <c:axId val="198971776"/>
      </c:lineChart>
      <c:catAx>
        <c:axId val="1986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2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8971776"/>
        <c:crosses val="autoZero"/>
        <c:auto val="1"/>
        <c:lblAlgn val="ctr"/>
        <c:lblOffset val="100"/>
        <c:noMultiLvlLbl val="0"/>
      </c:catAx>
      <c:valAx>
        <c:axId val="198971776"/>
        <c:scaling>
          <c:orientation val="minMax"/>
          <c:max val="1"/>
          <c:min val="-0.5"/>
        </c:scaling>
        <c:delete val="1"/>
        <c:axPos val="l"/>
        <c:numFmt formatCode="0%" sourceLinked="1"/>
        <c:majorTickMark val="out"/>
        <c:minorTickMark val="none"/>
        <c:tickLblPos val="none"/>
        <c:crossAx val="1986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זכירה חצי נעזרת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8E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#,##0%</c:formatCode>
                <c:ptCount val="3"/>
                <c:pt idx="0">
                  <c:v>0.65</c:v>
                </c:pt>
                <c:pt idx="1">
                  <c:v>0.69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79516928"/>
        <c:axId val="179518464"/>
      </c:barChart>
      <c:catAx>
        <c:axId val="1795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9518464"/>
        <c:crosses val="autoZero"/>
        <c:auto val="1"/>
        <c:lblAlgn val="ctr"/>
        <c:lblOffset val="100"/>
        <c:noMultiLvlLbl val="0"/>
      </c:catAx>
      <c:valAx>
        <c:axId val="179518464"/>
        <c:scaling>
          <c:orientation val="minMax"/>
          <c:max val="1"/>
          <c:min val="0"/>
        </c:scaling>
        <c:delete val="1"/>
        <c:axPos val="l"/>
        <c:numFmt formatCode="#,##0%" sourceLinked="1"/>
        <c:majorTickMark val="out"/>
        <c:minorTickMark val="none"/>
        <c:tickLblPos val="none"/>
        <c:crossAx val="1795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/>
        <a:lstStyle/>
        <a:p>
          <a:pPr>
            <a:defRPr sz="1200"/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0.79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65998848"/>
        <c:axId val="66000384"/>
      </c:barChart>
      <c:catAx>
        <c:axId val="6599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000384"/>
        <c:crosses val="autoZero"/>
        <c:auto val="1"/>
        <c:lblAlgn val="ctr"/>
        <c:lblOffset val="100"/>
        <c:noMultiLvlLbl val="0"/>
      </c:catAx>
      <c:valAx>
        <c:axId val="6600038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659988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14533185369891E-2"/>
          <c:y val="0.11203291787230109"/>
          <c:w val="0.96477099571111469"/>
          <c:h val="0.70282473625576736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גיליון1!$A$2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גיליון1!$B$2:$H$2</c:f>
              <c:numCache>
                <c:formatCode>General</c:formatCode>
                <c:ptCount val="7"/>
                <c:pt idx="0" formatCode="#,##0%">
                  <c:v>0.37278106508875736</c:v>
                </c:pt>
                <c:pt idx="2" formatCode="#,##0%">
                  <c:v>0.37051792828685259</c:v>
                </c:pt>
                <c:pt idx="3" formatCode="#,##0%">
                  <c:v>0.375</c:v>
                </c:pt>
                <c:pt idx="5" formatCode="#,##0%">
                  <c:v>0.38728323699421963</c:v>
                </c:pt>
                <c:pt idx="6" formatCode="#,##0%">
                  <c:v>0.34161490683229817</c:v>
                </c:pt>
              </c:numCache>
            </c:numRef>
          </c:val>
        </c:ser>
        <c:ser>
          <c:idx val="4"/>
          <c:order val="1"/>
          <c:tx>
            <c:strRef>
              <c:f>גיליון1!$A$3</c:f>
              <c:strCache>
                <c:ptCount val="1"/>
                <c:pt idx="0">
                  <c:v>די משכנע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גיליון1!$B$3:$H$3</c:f>
              <c:numCache>
                <c:formatCode>General</c:formatCode>
                <c:ptCount val="7"/>
                <c:pt idx="0" formatCode="#,##0%">
                  <c:v>0.33530571992110453</c:v>
                </c:pt>
                <c:pt idx="2" formatCode="#,##0%">
                  <c:v>0.35059760956175295</c:v>
                </c:pt>
                <c:pt idx="3" formatCode="#,##0%">
                  <c:v>0.3203125</c:v>
                </c:pt>
                <c:pt idx="5" formatCode="#,##0%">
                  <c:v>0.31502890173410403</c:v>
                </c:pt>
                <c:pt idx="6" formatCode="#,##0%">
                  <c:v>0.37888198757763975</c:v>
                </c:pt>
              </c:numCache>
            </c:numRef>
          </c:val>
        </c:ser>
        <c:ser>
          <c:idx val="5"/>
          <c:order val="2"/>
          <c:tx>
            <c:strRef>
              <c:f>גיליון1!$A$4</c:f>
              <c:strCache>
                <c:ptCount val="1"/>
                <c:pt idx="0">
                  <c:v>מאוד משכנע</c:v>
                </c:pt>
              </c:strCache>
            </c:strRef>
          </c:tx>
          <c:spPr>
            <a:solidFill>
              <a:srgbClr val="00206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גיליון1!$B$4:$H$4</c:f>
              <c:numCache>
                <c:formatCode>General</c:formatCode>
                <c:ptCount val="7"/>
                <c:pt idx="0" formatCode="#,##0%">
                  <c:v>8.2840236686390525E-2</c:v>
                </c:pt>
                <c:pt idx="2" formatCode="#,##0%">
                  <c:v>5.577689243027889E-2</c:v>
                </c:pt>
                <c:pt idx="3" formatCode="#,##0%">
                  <c:v>0.109</c:v>
                </c:pt>
                <c:pt idx="5" formatCode="#,##0%">
                  <c:v>8.3815028901734104E-2</c:v>
                </c:pt>
                <c:pt idx="6" formatCode="#,##0%">
                  <c:v>8.0745341614906832E-2</c:v>
                </c:pt>
              </c:numCache>
            </c:numRef>
          </c:val>
        </c:ser>
        <c:ser>
          <c:idx val="0"/>
          <c:order val="3"/>
          <c:tx>
            <c:strRef>
              <c:f>גיליון1!$A$5</c:f>
              <c:strCache>
                <c:ptCount val="1"/>
                <c:pt idx="0">
                  <c:v>לא כל כך משכנע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#,##0%">
                  <c:v>-0.10453648915187376</c:v>
                </c:pt>
                <c:pt idx="2" formatCode="#,##0%">
                  <c:v>-0.10756972111553784</c:v>
                </c:pt>
                <c:pt idx="3" formatCode="#,##0%">
                  <c:v>-0.1015625</c:v>
                </c:pt>
                <c:pt idx="5" formatCode="#,##0%">
                  <c:v>-0.11849710982658961</c:v>
                </c:pt>
                <c:pt idx="6" formatCode="#,##0%">
                  <c:v>-7.4534161490683232E-2</c:v>
                </c:pt>
              </c:numCache>
            </c:numRef>
          </c:val>
        </c:ser>
        <c:ser>
          <c:idx val="1"/>
          <c:order val="4"/>
          <c:tx>
            <c:strRef>
              <c:f>גיליון1!$A$6</c:f>
              <c:strCache>
                <c:ptCount val="1"/>
                <c:pt idx="0">
                  <c:v>כלל לא משכנע</c:v>
                </c:pt>
              </c:strCache>
            </c:strRef>
          </c:tx>
          <c:spPr>
            <a:solidFill>
              <a:srgbClr val="990000"/>
            </a:solidFill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1.58259001448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#,##0%">
                  <c:v>-0.10453648915187376</c:v>
                </c:pt>
                <c:pt idx="2" formatCode="#,##0%">
                  <c:v>-0.1155378486055777</c:v>
                </c:pt>
                <c:pt idx="3" formatCode="#,##0%">
                  <c:v>-9.375E-2</c:v>
                </c:pt>
                <c:pt idx="5" formatCode="#,##0%">
                  <c:v>-9.5375722543352595E-2</c:v>
                </c:pt>
                <c:pt idx="6" formatCode="#,##0%">
                  <c:v>-0.12422360248447205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66558208"/>
        <c:axId val="66576384"/>
      </c:barChart>
      <c:lineChart>
        <c:grouping val="standard"/>
        <c:varyColors val="0"/>
        <c:ser>
          <c:idx val="2"/>
          <c:order val="5"/>
          <c:tx>
            <c:strRef>
              <c:f>גיליון1!$A$7</c:f>
              <c:strCache>
                <c:ptCount val="1"/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2.5399744572158382E-2"/>
                  <c:y val="-4.6575499512761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32173269965566E-2"/>
                  <c:y val="-3.0749848594734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321437693851491E-2"/>
                  <c:y val="-4.6575499512761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tx1">
                    <a:lumMod val="50000"/>
                  </a:schemeClr>
                </a:solidFill>
              </a:ln>
            </c:spPr>
            <c:txPr>
              <a:bodyPr/>
              <a:lstStyle/>
              <a:p>
                <a:pPr algn="ctr">
                  <a:defRPr lang="he-IL"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גיליון1!$B$1:$H$1</c:f>
              <c:strCache>
                <c:ptCount val="7"/>
                <c:pt idx="0">
                  <c:v>כלל המדגם</c:v>
                </c:pt>
                <c:pt idx="1">
                  <c:v>    </c:v>
                </c:pt>
                <c:pt idx="2">
                  <c:v>גברים</c:v>
                </c:pt>
                <c:pt idx="3">
                  <c:v>נשים</c:v>
                </c:pt>
                <c:pt idx="5">
                  <c:v>נחשפו</c:v>
                </c:pt>
                <c:pt idx="6">
                  <c:v>לא נחשפו</c:v>
                </c:pt>
              </c:strCache>
            </c:strRef>
          </c:cat>
          <c:val>
            <c:numRef>
              <c:f>גיליון1!$B$7:$H$7</c:f>
              <c:numCache>
                <c:formatCode>General</c:formatCode>
                <c:ptCount val="7"/>
                <c:pt idx="0" formatCode="#,##0%">
                  <c:v>0.7909270216962524</c:v>
                </c:pt>
                <c:pt idx="2" formatCode="#,##0%">
                  <c:v>0.77689243027888455</c:v>
                </c:pt>
                <c:pt idx="3" formatCode="#,##0%">
                  <c:v>0.8046875</c:v>
                </c:pt>
                <c:pt idx="5" formatCode="#,##0%">
                  <c:v>0.78612716763005774</c:v>
                </c:pt>
                <c:pt idx="6" formatCode="#,##0%">
                  <c:v>0.80124223602484479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58208"/>
        <c:axId val="66576384"/>
      </c:lineChart>
      <c:catAx>
        <c:axId val="665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2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576384"/>
        <c:crosses val="autoZero"/>
        <c:auto val="1"/>
        <c:lblAlgn val="ctr"/>
        <c:lblOffset val="0"/>
        <c:tickLblSkip val="1"/>
        <c:noMultiLvlLbl val="0"/>
      </c:catAx>
      <c:valAx>
        <c:axId val="66576384"/>
        <c:scaling>
          <c:orientation val="minMax"/>
          <c:max val="1"/>
          <c:min val="-0.2"/>
        </c:scaling>
        <c:delete val="1"/>
        <c:axPos val="l"/>
        <c:numFmt formatCode="0%" sourceLinked="1"/>
        <c:majorTickMark val="out"/>
        <c:minorTickMark val="none"/>
        <c:tickLblPos val="none"/>
        <c:crossAx val="665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001675041876041E-2"/>
          <c:w val="0.97647239919383022"/>
          <c:h val="0.77966208997744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לפני קמפיין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1"/>
                <c:pt idx="0">
                  <c:v>סה"כ מודעות נעזרת ליוזמה להורדת מחירים</c:v>
                </c:pt>
              </c:strCache>
            </c:strRef>
          </c:cat>
          <c:val>
            <c:numRef>
              <c:f>גיליון1!$B$2:$B$3</c:f>
              <c:numCache>
                <c:formatCode>#,##0%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אחרי קמפיין</c:v>
                </c:pt>
              </c:strCache>
            </c:strRef>
          </c:tx>
          <c:spPr>
            <a:solidFill>
              <a:srgbClr val="37718C"/>
            </a:solidFill>
            <a:ln>
              <a:solidFill>
                <a:schemeClr val="bg1"/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17375E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גיליון1!$A$2:$A$3</c:f>
              <c:strCache>
                <c:ptCount val="1"/>
                <c:pt idx="0">
                  <c:v>סה"כ מודעות נעזרת ליוזמה להורדת מחירים</c:v>
                </c:pt>
              </c:strCache>
            </c:strRef>
          </c:cat>
          <c:val>
            <c:numRef>
              <c:f>גיליון1!$C$2:$C$3</c:f>
              <c:numCache>
                <c:formatCode>#,##0%</c:formatCode>
                <c:ptCount val="1"/>
                <c:pt idx="0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4375424"/>
        <c:axId val="64393600"/>
      </c:barChart>
      <c:catAx>
        <c:axId val="643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393600"/>
        <c:crosses val="autoZero"/>
        <c:auto val="1"/>
        <c:lblAlgn val="ctr"/>
        <c:lblOffset val="100"/>
        <c:noMultiLvlLbl val="0"/>
      </c:catAx>
      <c:valAx>
        <c:axId val="64393600"/>
        <c:scaling>
          <c:orientation val="minMax"/>
          <c:max val="1"/>
          <c:min val="0"/>
        </c:scaling>
        <c:delete val="1"/>
        <c:axPos val="l"/>
        <c:numFmt formatCode="#,##0%" sourceLinked="1"/>
        <c:majorTickMark val="out"/>
        <c:minorTickMark val="none"/>
        <c:tickLblPos val="none"/>
        <c:crossAx val="6437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647239919383022"/>
          <c:h val="0.95298986389736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לפני קמפיין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גיליון1!$A$2:$A$9</c:f>
              <c:strCache>
                <c:ptCount val="8"/>
                <c:pt idx="0">
                  <c:v>שר האוצר / משרד האוצר / כחלון</c:v>
                </c:pt>
                <c:pt idx="1">
                  <c:v>ממשלה / משרדים השונים</c:v>
                </c:pt>
                <c:pt idx="2">
                  <c:v>רשתות השיווק</c:v>
                </c:pt>
                <c:pt idx="3">
                  <c:v>משרד הכלכלה</c:v>
                </c:pt>
                <c:pt idx="4">
                  <c:v>משרד הרווחה</c:v>
                </c:pt>
                <c:pt idx="5">
                  <c:v>משרד  החקלאות</c:v>
                </c:pt>
                <c:pt idx="6">
                  <c:v>אחר</c:v>
                </c:pt>
                <c:pt idx="7">
                  <c:v>לא יודע/ לא זוכר</c:v>
                </c:pt>
              </c:strCache>
            </c:strRef>
          </c:cat>
          <c:val>
            <c:numRef>
              <c:f>גיליון1!$B$2:$B$9</c:f>
              <c:numCache>
                <c:formatCode>0%</c:formatCode>
                <c:ptCount val="8"/>
                <c:pt idx="0" formatCode="#,##0.0%">
                  <c:v>0.6</c:v>
                </c:pt>
                <c:pt idx="1">
                  <c:v>0.13</c:v>
                </c:pt>
                <c:pt idx="2">
                  <c:v>0.06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0.06</c:v>
                </c:pt>
                <c:pt idx="7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אחרי קמפיין</c:v>
                </c:pt>
              </c:strCache>
            </c:strRef>
          </c:tx>
          <c:spPr>
            <a:solidFill>
              <a:srgbClr val="37718C"/>
            </a:solidFill>
            <a:ln>
              <a:solidFill>
                <a:schemeClr val="bg1"/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17375E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גיליון1!$A$2:$A$9</c:f>
              <c:strCache>
                <c:ptCount val="8"/>
                <c:pt idx="0">
                  <c:v>שר האוצר / משרד האוצר / כחלון</c:v>
                </c:pt>
                <c:pt idx="1">
                  <c:v>ממשלה / משרדים השונים</c:v>
                </c:pt>
                <c:pt idx="2">
                  <c:v>רשתות השיווק</c:v>
                </c:pt>
                <c:pt idx="3">
                  <c:v>משרד הכלכלה</c:v>
                </c:pt>
                <c:pt idx="4">
                  <c:v>משרד הרווחה</c:v>
                </c:pt>
                <c:pt idx="5">
                  <c:v>משרד  החקלאות</c:v>
                </c:pt>
                <c:pt idx="6">
                  <c:v>אחר</c:v>
                </c:pt>
                <c:pt idx="7">
                  <c:v>לא יודע/ לא זוכר</c:v>
                </c:pt>
              </c:strCache>
            </c:strRef>
          </c:cat>
          <c:val>
            <c:numRef>
              <c:f>גיליון1!$C$2:$C$9</c:f>
              <c:numCache>
                <c:formatCode>0%</c:formatCode>
                <c:ptCount val="8"/>
                <c:pt idx="0" formatCode="#,##0%">
                  <c:v>0.6</c:v>
                </c:pt>
                <c:pt idx="1">
                  <c:v>0.14000000000000001</c:v>
                </c:pt>
                <c:pt idx="2">
                  <c:v>5.8011049723756904E-2</c:v>
                </c:pt>
                <c:pt idx="3">
                  <c:v>5.2486187845303872E-2</c:v>
                </c:pt>
                <c:pt idx="4">
                  <c:v>1.6574585635359115E-2</c:v>
                </c:pt>
                <c:pt idx="5">
                  <c:v>1.1049723756906079E-2</c:v>
                </c:pt>
                <c:pt idx="6">
                  <c:v>4.4198895027624314E-2</c:v>
                </c:pt>
                <c:pt idx="7">
                  <c:v>0.12430939226519337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8682880"/>
        <c:axId val="68684416"/>
      </c:barChart>
      <c:catAx>
        <c:axId val="68682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684416"/>
        <c:crosses val="autoZero"/>
        <c:auto val="1"/>
        <c:lblAlgn val="ctr"/>
        <c:lblOffset val="100"/>
        <c:noMultiLvlLbl val="0"/>
      </c:catAx>
      <c:valAx>
        <c:axId val="68684416"/>
        <c:scaling>
          <c:orientation val="minMax"/>
          <c:max val="1"/>
          <c:min val="0"/>
        </c:scaling>
        <c:delete val="1"/>
        <c:axPos val="t"/>
        <c:numFmt formatCode="#,##0.0%" sourceLinked="1"/>
        <c:majorTickMark val="out"/>
        <c:minorTickMark val="none"/>
        <c:tickLblPos val="none"/>
        <c:crossAx val="6868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89260873318837"/>
          <c:y val="0.12098927595242763"/>
          <c:w val="0.82122851204976888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גיליון1!$A$2:$A$2</c:f>
              <c:strCache>
                <c:ptCount val="1"/>
                <c:pt idx="0">
                  <c:v>סה"כ חשיפה נעזרת לקמפיין בטלוויזיה</c:v>
                </c:pt>
              </c:strCache>
            </c:strRef>
          </c:cat>
          <c:val>
            <c:numRef>
              <c:f>גיליון1!$B$2:$B$2</c:f>
              <c:numCache>
                <c:formatCode>#,##0.00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919104"/>
        <c:axId val="179917568"/>
      </c:barChart>
      <c:valAx>
        <c:axId val="179917568"/>
        <c:scaling>
          <c:orientation val="minMax"/>
        </c:scaling>
        <c:delete val="1"/>
        <c:axPos val="t"/>
        <c:numFmt formatCode="#,##0.00" sourceLinked="1"/>
        <c:majorTickMark val="out"/>
        <c:minorTickMark val="none"/>
        <c:tickLblPos val="none"/>
        <c:crossAx val="179919104"/>
        <c:crosses val="autoZero"/>
        <c:crossBetween val="between"/>
      </c:valAx>
      <c:catAx>
        <c:axId val="1799191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e-IL" sz="1200" b="0" i="0" u="none" strike="noStrike" kern="1200" baseline="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9917568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88856435060877592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גיליון1!$A$2:$A$2</c:f>
              <c:strCache>
                <c:ptCount val="1"/>
                <c:pt idx="0">
                  <c:v>סה"כ חשיפה נעזרת</c:v>
                </c:pt>
              </c:strCache>
            </c:strRef>
          </c:cat>
          <c:val>
            <c:numRef>
              <c:f>גיליון1!$B$2:$B$2</c:f>
              <c:numCache>
                <c:formatCode>#,##0%</c:formatCode>
                <c:ptCount val="1"/>
                <c:pt idx="0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4115968"/>
        <c:axId val="184114176"/>
      </c:barChart>
      <c:valAx>
        <c:axId val="184114176"/>
        <c:scaling>
          <c:orientation val="minMax"/>
        </c:scaling>
        <c:delete val="1"/>
        <c:axPos val="t"/>
        <c:numFmt formatCode="#,##0%" sourceLinked="1"/>
        <c:majorTickMark val="out"/>
        <c:minorTickMark val="none"/>
        <c:tickLblPos val="none"/>
        <c:crossAx val="184115968"/>
        <c:crosses val="autoZero"/>
        <c:crossBetween val="between"/>
      </c:valAx>
      <c:catAx>
        <c:axId val="184115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4114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87853197050954313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גיליון1!$C$1</c:f>
              <c:strCache>
                <c:ptCount val="1"/>
                <c:pt idx="0">
                  <c:v>קונים כבדים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גיליון1!$A$2:$A$2</c:f>
              <c:strCache>
                <c:ptCount val="1"/>
                <c:pt idx="0">
                  <c:v>סה"כ חשיפה נעזרת</c:v>
                </c:pt>
              </c:strCache>
            </c:strRef>
          </c:cat>
          <c:val>
            <c:numRef>
              <c:f>גיליון1!$C$2:$C$2</c:f>
              <c:numCache>
                <c:formatCode>#,##0%</c:formatCode>
                <c:ptCount val="1"/>
                <c:pt idx="0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5977856"/>
        <c:axId val="185976320"/>
      </c:barChart>
      <c:valAx>
        <c:axId val="185976320"/>
        <c:scaling>
          <c:orientation val="minMax"/>
        </c:scaling>
        <c:delete val="1"/>
        <c:axPos val="t"/>
        <c:numFmt formatCode="#,##0%" sourceLinked="1"/>
        <c:majorTickMark val="out"/>
        <c:minorTickMark val="none"/>
        <c:tickLblPos val="none"/>
        <c:crossAx val="185977856"/>
        <c:crosses val="autoZero"/>
        <c:crossBetween val="between"/>
      </c:valAx>
      <c:catAx>
        <c:axId val="1859778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5976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86849959041030933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A8CCDD">
                <a:lumMod val="50000"/>
              </a:srgbClr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</c:f>
              <c:strCache>
                <c:ptCount val="1"/>
                <c:pt idx="0">
                  <c:v>סה"כ חשיפה נעזרת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7471744"/>
        <c:axId val="187470208"/>
      </c:barChart>
      <c:valAx>
        <c:axId val="187470208"/>
        <c:scaling>
          <c:orientation val="minMax"/>
        </c:scaling>
        <c:delete val="1"/>
        <c:axPos val="t"/>
        <c:numFmt formatCode="#,##0%" sourceLinked="1"/>
        <c:majorTickMark val="out"/>
        <c:minorTickMark val="none"/>
        <c:tickLblPos val="none"/>
        <c:crossAx val="187471744"/>
        <c:crosses val="autoZero"/>
        <c:crossBetween val="between"/>
      </c:valAx>
      <c:catAx>
        <c:axId val="187471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7470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 smtClean="0"/>
              <a:t>חשיפה נעזרת</a:t>
            </a:r>
            <a:endParaRPr lang="he-IL" dirty="0"/>
          </a:p>
        </c:rich>
      </c:tx>
      <c:layout>
        <c:manualLayout>
          <c:xMode val="edge"/>
          <c:yMode val="edge"/>
          <c:x val="0.3190414691066847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חשיפה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0.68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87755520"/>
        <c:axId val="187757312"/>
      </c:barChart>
      <c:catAx>
        <c:axId val="1877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87757312"/>
        <c:crosses val="autoZero"/>
        <c:auto val="1"/>
        <c:lblAlgn val="ctr"/>
        <c:lblOffset val="100"/>
        <c:noMultiLvlLbl val="0"/>
      </c:catAx>
      <c:valAx>
        <c:axId val="18775731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877555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0729140463783"/>
          <c:y val="0.12098927595242763"/>
          <c:w val="0.72191378194711997"/>
          <c:h val="0.8506261644841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גיליון1!$A$2:$A$11</c:f>
              <c:strCache>
                <c:ptCount val="10"/>
                <c:pt idx="0">
                  <c:v>סה"כ ידעו לציין מסרים</c:v>
                </c:pt>
                <c:pt idx="1">
                  <c:v>סה"כ ציינו מסרים נכונים</c:v>
                </c:pt>
                <c:pt idx="3">
                  <c:v>הנחה על מוצרים</c:v>
                </c:pt>
                <c:pt idx="4">
                  <c:v>עידוד להשוואת מחירים</c:v>
                </c:pt>
                <c:pt idx="5">
                  <c:v>המדינה עושה מאמצים להוזלת מחירי מוצרים</c:v>
                </c:pt>
                <c:pt idx="6">
                  <c:v>לא לצאת פרייארים</c:v>
                </c:pt>
                <c:pt idx="7">
                  <c:v>האיכות לא נפגעת כתוצאה מההוזלה</c:v>
                </c:pt>
                <c:pt idx="8">
                  <c:v>ליידע את הציבור שיש הוזלת מחירים</c:v>
                </c:pt>
                <c:pt idx="9">
                  <c:v>אמון הקונים/הציבור פגוע</c:v>
                </c:pt>
              </c:strCache>
            </c:strRef>
          </c:cat>
          <c:val>
            <c:numRef>
              <c:f>גיליון1!$B$2:$B$11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064896"/>
        <c:axId val="187878784"/>
      </c:barChart>
      <c:valAx>
        <c:axId val="1878787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88064896"/>
        <c:crosses val="autoZero"/>
        <c:crossBetween val="between"/>
      </c:valAx>
      <c:catAx>
        <c:axId val="188064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e-IL" sz="1100" b="0" i="0" u="none" strike="noStrike" kern="1200" baseline="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7878784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 smtClean="0"/>
              <a:t>מסרים נכונים</a:t>
            </a:r>
            <a:endParaRPr lang="he-IL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389349951243406E-2"/>
          <c:y val="0.37814290060223182"/>
          <c:w val="0.86122162717393891"/>
          <c:h val="0.3333914851345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זכירת מסרים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קמפיין נוכחי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0.74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88246272"/>
        <c:axId val="188252160"/>
      </c:barChart>
      <c:catAx>
        <c:axId val="18824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88252160"/>
        <c:crosses val="autoZero"/>
        <c:auto val="1"/>
        <c:lblAlgn val="ctr"/>
        <c:lblOffset val="100"/>
        <c:noMultiLvlLbl val="0"/>
      </c:catAx>
      <c:valAx>
        <c:axId val="1882521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88246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BA24-D3B4-4C46-992A-E80751D48C91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9C65-6D29-487E-A952-16B7E9D3C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6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61D9-CFBB-49F4-A713-185D49E5A8F2}" type="datetimeFigureOut">
              <a:rPr lang="en-GB" smtClean="0"/>
              <a:pPr/>
              <a:t>02/06/2016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C518-0EF5-4764-B79E-97BF135AF5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du contenu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531" y="793"/>
            <a:ext cx="8882244" cy="75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lipse 40"/>
          <p:cNvSpPr/>
          <p:nvPr userDrawn="1"/>
        </p:nvSpPr>
        <p:spPr>
          <a:xfrm>
            <a:off x="4557532" y="-12445"/>
            <a:ext cx="8882244" cy="7572914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2745722" y="794"/>
            <a:ext cx="10069513" cy="7559675"/>
            <a:chOff x="-653" y="794"/>
            <a:chExt cx="10069513" cy="7559675"/>
          </a:xfrm>
        </p:grpSpPr>
        <p:sp>
          <p:nvSpPr>
            <p:cNvPr id="52" name="Freeform 49"/>
            <p:cNvSpPr>
              <a:spLocks/>
            </p:cNvSpPr>
            <p:nvPr userDrawn="1"/>
          </p:nvSpPr>
          <p:spPr bwMode="auto">
            <a:xfrm>
              <a:off x="-653" y="794"/>
              <a:ext cx="10069513" cy="7559675"/>
            </a:xfrm>
            <a:custGeom>
              <a:avLst/>
              <a:gdLst>
                <a:gd name="T0" fmla="*/ 3262 w 6320"/>
                <a:gd name="T1" fmla="*/ 4762 h 4762"/>
                <a:gd name="T2" fmla="*/ 0 w 6320"/>
                <a:gd name="T3" fmla="*/ 4762 h 4762"/>
                <a:gd name="T4" fmla="*/ 0 w 6320"/>
                <a:gd name="T5" fmla="*/ 0 h 4762"/>
                <a:gd name="T6" fmla="*/ 6320 w 6320"/>
                <a:gd name="T7" fmla="*/ 0 h 4762"/>
                <a:gd name="T8" fmla="*/ 3262 w 6320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0" h="4762">
                  <a:moveTo>
                    <a:pt x="326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6320" y="0"/>
                  </a:lnTo>
                  <a:lnTo>
                    <a:pt x="3262" y="47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3436285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" name="Text Box 22"/>
          <p:cNvSpPr txBox="1">
            <a:spLocks noChangeArrowheads="1"/>
          </p:cNvSpPr>
          <p:nvPr userDrawn="1"/>
        </p:nvSpPr>
        <p:spPr bwMode="gray">
          <a:xfrm>
            <a:off x="352806" y="6962236"/>
            <a:ext cx="54079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© 2014 Ipsos.  All rights reserved. Contains Ipsos' Confidential and Proprietary information </a:t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</a:b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and may not be disclosed or reproduced without the prior written consent of Ipsos.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12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2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88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038867" y="3781425"/>
            <a:ext cx="2400908" cy="3779838"/>
            <a:chOff x="11535475" y="4563253"/>
            <a:chExt cx="1904300" cy="2998010"/>
          </a:xfrm>
        </p:grpSpPr>
        <p:sp>
          <p:nvSpPr>
            <p:cNvPr id="65" name="Right Triangle 64"/>
            <p:cNvSpPr/>
            <p:nvPr userDrawn="1"/>
          </p:nvSpPr>
          <p:spPr>
            <a:xfrm flipH="1">
              <a:off x="11535475" y="4563253"/>
              <a:ext cx="1904300" cy="299801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12195023" y="4859725"/>
              <a:ext cx="761355" cy="1742758"/>
              <a:chOff x="5564483" y="6344391"/>
              <a:chExt cx="904037" cy="2069359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566820" y="7337425"/>
                <a:ext cx="901700" cy="1076325"/>
              </a:xfrm>
              <a:custGeom>
                <a:avLst/>
                <a:gdLst>
                  <a:gd name="T0" fmla="*/ 397 w 568"/>
                  <a:gd name="T1" fmla="*/ 0 h 678"/>
                  <a:gd name="T2" fmla="*/ 397 w 568"/>
                  <a:gd name="T3" fmla="*/ 0 h 678"/>
                  <a:gd name="T4" fmla="*/ 428 w 568"/>
                  <a:gd name="T5" fmla="*/ 22 h 678"/>
                  <a:gd name="T6" fmla="*/ 457 w 568"/>
                  <a:gd name="T7" fmla="*/ 46 h 678"/>
                  <a:gd name="T8" fmla="*/ 481 w 568"/>
                  <a:gd name="T9" fmla="*/ 71 h 678"/>
                  <a:gd name="T10" fmla="*/ 503 w 568"/>
                  <a:gd name="T11" fmla="*/ 100 h 678"/>
                  <a:gd name="T12" fmla="*/ 522 w 568"/>
                  <a:gd name="T13" fmla="*/ 131 h 678"/>
                  <a:gd name="T14" fmla="*/ 539 w 568"/>
                  <a:gd name="T15" fmla="*/ 163 h 678"/>
                  <a:gd name="T16" fmla="*/ 551 w 568"/>
                  <a:gd name="T17" fmla="*/ 196 h 678"/>
                  <a:gd name="T18" fmla="*/ 559 w 568"/>
                  <a:gd name="T19" fmla="*/ 230 h 678"/>
                  <a:gd name="T20" fmla="*/ 566 w 568"/>
                  <a:gd name="T21" fmla="*/ 266 h 678"/>
                  <a:gd name="T22" fmla="*/ 568 w 568"/>
                  <a:gd name="T23" fmla="*/ 300 h 678"/>
                  <a:gd name="T24" fmla="*/ 568 w 568"/>
                  <a:gd name="T25" fmla="*/ 335 h 678"/>
                  <a:gd name="T26" fmla="*/ 564 w 568"/>
                  <a:gd name="T27" fmla="*/ 371 h 678"/>
                  <a:gd name="T28" fmla="*/ 556 w 568"/>
                  <a:gd name="T29" fmla="*/ 407 h 678"/>
                  <a:gd name="T30" fmla="*/ 544 w 568"/>
                  <a:gd name="T31" fmla="*/ 441 h 678"/>
                  <a:gd name="T32" fmla="*/ 530 w 568"/>
                  <a:gd name="T33" fmla="*/ 475 h 678"/>
                  <a:gd name="T34" fmla="*/ 511 w 568"/>
                  <a:gd name="T35" fmla="*/ 507 h 678"/>
                  <a:gd name="T36" fmla="*/ 511 w 568"/>
                  <a:gd name="T37" fmla="*/ 507 h 678"/>
                  <a:gd name="T38" fmla="*/ 489 w 568"/>
                  <a:gd name="T39" fmla="*/ 538 h 678"/>
                  <a:gd name="T40" fmla="*/ 466 w 568"/>
                  <a:gd name="T41" fmla="*/ 567 h 678"/>
                  <a:gd name="T42" fmla="*/ 438 w 568"/>
                  <a:gd name="T43" fmla="*/ 591 h 678"/>
                  <a:gd name="T44" fmla="*/ 409 w 568"/>
                  <a:gd name="T45" fmla="*/ 613 h 678"/>
                  <a:gd name="T46" fmla="*/ 380 w 568"/>
                  <a:gd name="T47" fmla="*/ 632 h 678"/>
                  <a:gd name="T48" fmla="*/ 348 w 568"/>
                  <a:gd name="T49" fmla="*/ 647 h 678"/>
                  <a:gd name="T50" fmla="*/ 314 w 568"/>
                  <a:gd name="T51" fmla="*/ 661 h 678"/>
                  <a:gd name="T52" fmla="*/ 280 w 568"/>
                  <a:gd name="T53" fmla="*/ 669 h 678"/>
                  <a:gd name="T54" fmla="*/ 246 w 568"/>
                  <a:gd name="T55" fmla="*/ 676 h 678"/>
                  <a:gd name="T56" fmla="*/ 210 w 568"/>
                  <a:gd name="T57" fmla="*/ 678 h 678"/>
                  <a:gd name="T58" fmla="*/ 174 w 568"/>
                  <a:gd name="T59" fmla="*/ 678 h 678"/>
                  <a:gd name="T60" fmla="*/ 140 w 568"/>
                  <a:gd name="T61" fmla="*/ 673 h 678"/>
                  <a:gd name="T62" fmla="*/ 104 w 568"/>
                  <a:gd name="T63" fmla="*/ 666 h 678"/>
                  <a:gd name="T64" fmla="*/ 70 w 568"/>
                  <a:gd name="T65" fmla="*/ 654 h 678"/>
                  <a:gd name="T66" fmla="*/ 36 w 568"/>
                  <a:gd name="T67" fmla="*/ 640 h 678"/>
                  <a:gd name="T68" fmla="*/ 2 w 568"/>
                  <a:gd name="T69" fmla="*/ 622 h 678"/>
                  <a:gd name="T70" fmla="*/ 2 w 568"/>
                  <a:gd name="T71" fmla="*/ 622 h 678"/>
                  <a:gd name="T72" fmla="*/ 0 w 568"/>
                  <a:gd name="T73" fmla="*/ 620 h 678"/>
                  <a:gd name="T74" fmla="*/ 397 w 568"/>
                  <a:gd name="T75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678">
                    <a:moveTo>
                      <a:pt x="397" y="0"/>
                    </a:moveTo>
                    <a:lnTo>
                      <a:pt x="397" y="0"/>
                    </a:lnTo>
                    <a:lnTo>
                      <a:pt x="428" y="22"/>
                    </a:lnTo>
                    <a:lnTo>
                      <a:pt x="457" y="46"/>
                    </a:lnTo>
                    <a:lnTo>
                      <a:pt x="481" y="71"/>
                    </a:lnTo>
                    <a:lnTo>
                      <a:pt x="503" y="100"/>
                    </a:lnTo>
                    <a:lnTo>
                      <a:pt x="522" y="131"/>
                    </a:lnTo>
                    <a:lnTo>
                      <a:pt x="539" y="163"/>
                    </a:lnTo>
                    <a:lnTo>
                      <a:pt x="551" y="196"/>
                    </a:lnTo>
                    <a:lnTo>
                      <a:pt x="559" y="230"/>
                    </a:lnTo>
                    <a:lnTo>
                      <a:pt x="566" y="266"/>
                    </a:lnTo>
                    <a:lnTo>
                      <a:pt x="568" y="300"/>
                    </a:lnTo>
                    <a:lnTo>
                      <a:pt x="568" y="335"/>
                    </a:lnTo>
                    <a:lnTo>
                      <a:pt x="564" y="371"/>
                    </a:lnTo>
                    <a:lnTo>
                      <a:pt x="556" y="407"/>
                    </a:lnTo>
                    <a:lnTo>
                      <a:pt x="544" y="441"/>
                    </a:lnTo>
                    <a:lnTo>
                      <a:pt x="530" y="475"/>
                    </a:lnTo>
                    <a:lnTo>
                      <a:pt x="511" y="507"/>
                    </a:lnTo>
                    <a:lnTo>
                      <a:pt x="511" y="507"/>
                    </a:lnTo>
                    <a:lnTo>
                      <a:pt x="489" y="538"/>
                    </a:lnTo>
                    <a:lnTo>
                      <a:pt x="466" y="567"/>
                    </a:lnTo>
                    <a:lnTo>
                      <a:pt x="438" y="591"/>
                    </a:lnTo>
                    <a:lnTo>
                      <a:pt x="409" y="613"/>
                    </a:lnTo>
                    <a:lnTo>
                      <a:pt x="380" y="632"/>
                    </a:lnTo>
                    <a:lnTo>
                      <a:pt x="348" y="647"/>
                    </a:lnTo>
                    <a:lnTo>
                      <a:pt x="314" y="661"/>
                    </a:lnTo>
                    <a:lnTo>
                      <a:pt x="280" y="669"/>
                    </a:lnTo>
                    <a:lnTo>
                      <a:pt x="246" y="676"/>
                    </a:lnTo>
                    <a:lnTo>
                      <a:pt x="210" y="678"/>
                    </a:lnTo>
                    <a:lnTo>
                      <a:pt x="174" y="678"/>
                    </a:lnTo>
                    <a:lnTo>
                      <a:pt x="140" y="673"/>
                    </a:lnTo>
                    <a:lnTo>
                      <a:pt x="104" y="666"/>
                    </a:lnTo>
                    <a:lnTo>
                      <a:pt x="70" y="654"/>
                    </a:lnTo>
                    <a:lnTo>
                      <a:pt x="36" y="640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244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 rot="3900000" flipH="1">
                <a:off x="5860432" y="6946311"/>
                <a:ext cx="550434" cy="657033"/>
              </a:xfrm>
              <a:custGeom>
                <a:avLst/>
                <a:gdLst>
                  <a:gd name="T0" fmla="*/ 397 w 568"/>
                  <a:gd name="T1" fmla="*/ 0 h 678"/>
                  <a:gd name="T2" fmla="*/ 397 w 568"/>
                  <a:gd name="T3" fmla="*/ 0 h 678"/>
                  <a:gd name="T4" fmla="*/ 428 w 568"/>
                  <a:gd name="T5" fmla="*/ 22 h 678"/>
                  <a:gd name="T6" fmla="*/ 457 w 568"/>
                  <a:gd name="T7" fmla="*/ 46 h 678"/>
                  <a:gd name="T8" fmla="*/ 481 w 568"/>
                  <a:gd name="T9" fmla="*/ 71 h 678"/>
                  <a:gd name="T10" fmla="*/ 503 w 568"/>
                  <a:gd name="T11" fmla="*/ 100 h 678"/>
                  <a:gd name="T12" fmla="*/ 522 w 568"/>
                  <a:gd name="T13" fmla="*/ 131 h 678"/>
                  <a:gd name="T14" fmla="*/ 539 w 568"/>
                  <a:gd name="T15" fmla="*/ 163 h 678"/>
                  <a:gd name="T16" fmla="*/ 551 w 568"/>
                  <a:gd name="T17" fmla="*/ 196 h 678"/>
                  <a:gd name="T18" fmla="*/ 559 w 568"/>
                  <a:gd name="T19" fmla="*/ 230 h 678"/>
                  <a:gd name="T20" fmla="*/ 566 w 568"/>
                  <a:gd name="T21" fmla="*/ 266 h 678"/>
                  <a:gd name="T22" fmla="*/ 568 w 568"/>
                  <a:gd name="T23" fmla="*/ 300 h 678"/>
                  <a:gd name="T24" fmla="*/ 568 w 568"/>
                  <a:gd name="T25" fmla="*/ 335 h 678"/>
                  <a:gd name="T26" fmla="*/ 564 w 568"/>
                  <a:gd name="T27" fmla="*/ 371 h 678"/>
                  <a:gd name="T28" fmla="*/ 556 w 568"/>
                  <a:gd name="T29" fmla="*/ 407 h 678"/>
                  <a:gd name="T30" fmla="*/ 544 w 568"/>
                  <a:gd name="T31" fmla="*/ 441 h 678"/>
                  <a:gd name="T32" fmla="*/ 530 w 568"/>
                  <a:gd name="T33" fmla="*/ 475 h 678"/>
                  <a:gd name="T34" fmla="*/ 511 w 568"/>
                  <a:gd name="T35" fmla="*/ 507 h 678"/>
                  <a:gd name="T36" fmla="*/ 511 w 568"/>
                  <a:gd name="T37" fmla="*/ 507 h 678"/>
                  <a:gd name="T38" fmla="*/ 489 w 568"/>
                  <a:gd name="T39" fmla="*/ 538 h 678"/>
                  <a:gd name="T40" fmla="*/ 466 w 568"/>
                  <a:gd name="T41" fmla="*/ 567 h 678"/>
                  <a:gd name="T42" fmla="*/ 438 w 568"/>
                  <a:gd name="T43" fmla="*/ 591 h 678"/>
                  <a:gd name="T44" fmla="*/ 409 w 568"/>
                  <a:gd name="T45" fmla="*/ 613 h 678"/>
                  <a:gd name="T46" fmla="*/ 380 w 568"/>
                  <a:gd name="T47" fmla="*/ 632 h 678"/>
                  <a:gd name="T48" fmla="*/ 348 w 568"/>
                  <a:gd name="T49" fmla="*/ 647 h 678"/>
                  <a:gd name="T50" fmla="*/ 314 w 568"/>
                  <a:gd name="T51" fmla="*/ 661 h 678"/>
                  <a:gd name="T52" fmla="*/ 280 w 568"/>
                  <a:gd name="T53" fmla="*/ 669 h 678"/>
                  <a:gd name="T54" fmla="*/ 246 w 568"/>
                  <a:gd name="T55" fmla="*/ 676 h 678"/>
                  <a:gd name="T56" fmla="*/ 210 w 568"/>
                  <a:gd name="T57" fmla="*/ 678 h 678"/>
                  <a:gd name="T58" fmla="*/ 174 w 568"/>
                  <a:gd name="T59" fmla="*/ 678 h 678"/>
                  <a:gd name="T60" fmla="*/ 140 w 568"/>
                  <a:gd name="T61" fmla="*/ 673 h 678"/>
                  <a:gd name="T62" fmla="*/ 104 w 568"/>
                  <a:gd name="T63" fmla="*/ 666 h 678"/>
                  <a:gd name="T64" fmla="*/ 70 w 568"/>
                  <a:gd name="T65" fmla="*/ 654 h 678"/>
                  <a:gd name="T66" fmla="*/ 36 w 568"/>
                  <a:gd name="T67" fmla="*/ 640 h 678"/>
                  <a:gd name="T68" fmla="*/ 2 w 568"/>
                  <a:gd name="T69" fmla="*/ 622 h 678"/>
                  <a:gd name="T70" fmla="*/ 2 w 568"/>
                  <a:gd name="T71" fmla="*/ 622 h 678"/>
                  <a:gd name="T72" fmla="*/ 0 w 568"/>
                  <a:gd name="T73" fmla="*/ 620 h 678"/>
                  <a:gd name="T74" fmla="*/ 397 w 568"/>
                  <a:gd name="T75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678">
                    <a:moveTo>
                      <a:pt x="397" y="0"/>
                    </a:moveTo>
                    <a:lnTo>
                      <a:pt x="397" y="0"/>
                    </a:lnTo>
                    <a:lnTo>
                      <a:pt x="428" y="22"/>
                    </a:lnTo>
                    <a:lnTo>
                      <a:pt x="457" y="46"/>
                    </a:lnTo>
                    <a:lnTo>
                      <a:pt x="481" y="71"/>
                    </a:lnTo>
                    <a:lnTo>
                      <a:pt x="503" y="100"/>
                    </a:lnTo>
                    <a:lnTo>
                      <a:pt x="522" y="131"/>
                    </a:lnTo>
                    <a:lnTo>
                      <a:pt x="539" y="163"/>
                    </a:lnTo>
                    <a:lnTo>
                      <a:pt x="551" y="196"/>
                    </a:lnTo>
                    <a:lnTo>
                      <a:pt x="559" y="230"/>
                    </a:lnTo>
                    <a:lnTo>
                      <a:pt x="566" y="266"/>
                    </a:lnTo>
                    <a:lnTo>
                      <a:pt x="568" y="300"/>
                    </a:lnTo>
                    <a:lnTo>
                      <a:pt x="568" y="335"/>
                    </a:lnTo>
                    <a:lnTo>
                      <a:pt x="564" y="371"/>
                    </a:lnTo>
                    <a:lnTo>
                      <a:pt x="556" y="407"/>
                    </a:lnTo>
                    <a:lnTo>
                      <a:pt x="544" y="441"/>
                    </a:lnTo>
                    <a:lnTo>
                      <a:pt x="530" y="475"/>
                    </a:lnTo>
                    <a:lnTo>
                      <a:pt x="511" y="507"/>
                    </a:lnTo>
                    <a:lnTo>
                      <a:pt x="511" y="507"/>
                    </a:lnTo>
                    <a:lnTo>
                      <a:pt x="489" y="538"/>
                    </a:lnTo>
                    <a:lnTo>
                      <a:pt x="466" y="567"/>
                    </a:lnTo>
                    <a:lnTo>
                      <a:pt x="438" y="591"/>
                    </a:lnTo>
                    <a:lnTo>
                      <a:pt x="409" y="613"/>
                    </a:lnTo>
                    <a:lnTo>
                      <a:pt x="380" y="632"/>
                    </a:lnTo>
                    <a:lnTo>
                      <a:pt x="348" y="647"/>
                    </a:lnTo>
                    <a:lnTo>
                      <a:pt x="314" y="661"/>
                    </a:lnTo>
                    <a:lnTo>
                      <a:pt x="280" y="669"/>
                    </a:lnTo>
                    <a:lnTo>
                      <a:pt x="246" y="676"/>
                    </a:lnTo>
                    <a:lnTo>
                      <a:pt x="210" y="678"/>
                    </a:lnTo>
                    <a:lnTo>
                      <a:pt x="174" y="678"/>
                    </a:lnTo>
                    <a:lnTo>
                      <a:pt x="140" y="673"/>
                    </a:lnTo>
                    <a:lnTo>
                      <a:pt x="104" y="666"/>
                    </a:lnTo>
                    <a:lnTo>
                      <a:pt x="70" y="654"/>
                    </a:lnTo>
                    <a:lnTo>
                      <a:pt x="36" y="640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815361" y="6501606"/>
                <a:ext cx="387349" cy="3873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64483" y="6344391"/>
                <a:ext cx="162772" cy="1627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1217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49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1392238"/>
            <a:ext cx="12712700" cy="1107996"/>
          </a:xfrm>
        </p:spPr>
        <p:txBody>
          <a:bodyPr/>
          <a:lstStyle>
            <a:lvl1pPr marL="231775" indent="-2317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000"/>
            </a:lvl6pPr>
          </a:lstStyle>
          <a:p>
            <a:pPr lvl="0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374650" y="966742"/>
            <a:ext cx="12712700" cy="22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6227763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83400" y="1392238"/>
            <a:ext cx="620395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9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4046538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19638" y="1392238"/>
            <a:ext cx="4046537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55100" y="1392238"/>
            <a:ext cx="403225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9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74650" y="1466851"/>
            <a:ext cx="2954338" cy="2219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27518" y="1392237"/>
            <a:ext cx="2954102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80225" y="1392237"/>
            <a:ext cx="2954338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0133248" y="1392237"/>
            <a:ext cx="2954102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1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650" y="1392237"/>
            <a:ext cx="2303463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6944" y="1392238"/>
            <a:ext cx="2303082" cy="239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579236" y="1392238"/>
            <a:ext cx="2303529" cy="239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81530" y="1392237"/>
            <a:ext cx="2303528" cy="239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0783821" y="1392237"/>
            <a:ext cx="2303529" cy="239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650" y="1392238"/>
            <a:ext cx="1870075" cy="2389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47938" y="1392238"/>
            <a:ext cx="187325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719638" y="1392238"/>
            <a:ext cx="1882775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83400" y="1392238"/>
            <a:ext cx="1882775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055100" y="1392238"/>
            <a:ext cx="1874838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20450" y="1392238"/>
            <a:ext cx="186690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2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  <p:sp>
        <p:nvSpPr>
          <p:cNvPr id="32" name="Title Placeholder 31"/>
          <p:cNvSpPr>
            <a:spLocks noGrp="1"/>
          </p:cNvSpPr>
          <p:nvPr>
            <p:ph type="title"/>
          </p:nvPr>
        </p:nvSpPr>
        <p:spPr>
          <a:xfrm>
            <a:off x="1566250" y="339425"/>
            <a:ext cx="11521100" cy="3939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380422" y="1373766"/>
            <a:ext cx="12725400" cy="15450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>
          <a:xfrm>
            <a:off x="11264727" y="7033974"/>
            <a:ext cx="182262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36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9839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99839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199839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975" algn="l" defTabSz="1199839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0725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900000" indent="-180000" algn="l" defTabSz="1199839" rtl="0" eaLnBrk="1" latinLnBrk="0" hangingPunct="1">
        <a:spcBef>
          <a:spcPts val="0"/>
        </a:spcBef>
        <a:buFont typeface="Calibri" panose="020F050202020403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3899476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39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931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1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83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75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67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597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51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43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355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315891" y="3728926"/>
            <a:ext cx="7017238" cy="0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25" y="3067162"/>
            <a:ext cx="7333128" cy="6474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/>
              <a:t>אפקטיביות </a:t>
            </a:r>
            <a:r>
              <a:rPr lang="he-IL" sz="3200" b="1" dirty="0" smtClean="0"/>
              <a:t>קמפיין הוזלת מחירים לפסח</a:t>
            </a:r>
          </a:p>
        </p:txBody>
      </p:sp>
      <p:sp>
        <p:nvSpPr>
          <p:cNvPr id="2" name="מלבן 1"/>
          <p:cNvSpPr/>
          <p:nvPr/>
        </p:nvSpPr>
        <p:spPr>
          <a:xfrm>
            <a:off x="1471613" y="3779838"/>
            <a:ext cx="4527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/>
              <a:t>מוגש ללשכת הפרסום </a:t>
            </a:r>
            <a:r>
              <a:rPr lang="he-IL" sz="1800" dirty="0" smtClean="0"/>
              <a:t>הממשלתית</a:t>
            </a:r>
          </a:p>
          <a:p>
            <a:pPr algn="ctr" rtl="1"/>
            <a:r>
              <a:rPr lang="he-IL" sz="1800" dirty="0" smtClean="0"/>
              <a:t>מאי 2016</a:t>
            </a:r>
            <a:endParaRPr lang="he-IL" sz="18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22" y="4426169"/>
            <a:ext cx="2000250" cy="800100"/>
          </a:xfrm>
          <a:prstGeom prst="rect">
            <a:avLst/>
          </a:prstGeom>
        </p:spPr>
      </p:pic>
      <p:sp>
        <p:nvSpPr>
          <p:cNvPr id="11" name="Freeform 55"/>
          <p:cNvSpPr>
            <a:spLocks/>
          </p:cNvSpPr>
          <p:nvPr/>
        </p:nvSpPr>
        <p:spPr bwMode="auto">
          <a:xfrm>
            <a:off x="8424210" y="858044"/>
            <a:ext cx="863600" cy="863600"/>
          </a:xfrm>
          <a:custGeom>
            <a:avLst/>
            <a:gdLst>
              <a:gd name="T0" fmla="*/ 0 w 544"/>
              <a:gd name="T1" fmla="*/ 272 h 544"/>
              <a:gd name="T2" fmla="*/ 4 w 544"/>
              <a:gd name="T3" fmla="*/ 218 h 544"/>
              <a:gd name="T4" fmla="*/ 20 w 544"/>
              <a:gd name="T5" fmla="*/ 166 h 544"/>
              <a:gd name="T6" fmla="*/ 46 w 544"/>
              <a:gd name="T7" fmla="*/ 120 h 544"/>
              <a:gd name="T8" fmla="*/ 80 w 544"/>
              <a:gd name="T9" fmla="*/ 80 h 544"/>
              <a:gd name="T10" fmla="*/ 120 w 544"/>
              <a:gd name="T11" fmla="*/ 46 h 544"/>
              <a:gd name="T12" fmla="*/ 166 w 544"/>
              <a:gd name="T13" fmla="*/ 20 h 544"/>
              <a:gd name="T14" fmla="*/ 216 w 544"/>
              <a:gd name="T15" fmla="*/ 4 h 544"/>
              <a:gd name="T16" fmla="*/ 272 w 544"/>
              <a:gd name="T17" fmla="*/ 0 h 544"/>
              <a:gd name="T18" fmla="*/ 300 w 544"/>
              <a:gd name="T19" fmla="*/ 0 h 544"/>
              <a:gd name="T20" fmla="*/ 352 w 544"/>
              <a:gd name="T21" fmla="*/ 12 h 544"/>
              <a:gd name="T22" fmla="*/ 402 w 544"/>
              <a:gd name="T23" fmla="*/ 32 h 544"/>
              <a:gd name="T24" fmla="*/ 446 w 544"/>
              <a:gd name="T25" fmla="*/ 62 h 544"/>
              <a:gd name="T26" fmla="*/ 482 w 544"/>
              <a:gd name="T27" fmla="*/ 98 h 544"/>
              <a:gd name="T28" fmla="*/ 512 w 544"/>
              <a:gd name="T29" fmla="*/ 142 h 544"/>
              <a:gd name="T30" fmla="*/ 532 w 544"/>
              <a:gd name="T31" fmla="*/ 190 h 544"/>
              <a:gd name="T32" fmla="*/ 544 w 544"/>
              <a:gd name="T33" fmla="*/ 244 h 544"/>
              <a:gd name="T34" fmla="*/ 544 w 544"/>
              <a:gd name="T35" fmla="*/ 272 h 544"/>
              <a:gd name="T36" fmla="*/ 538 w 544"/>
              <a:gd name="T37" fmla="*/ 326 h 544"/>
              <a:gd name="T38" fmla="*/ 524 w 544"/>
              <a:gd name="T39" fmla="*/ 378 h 544"/>
              <a:gd name="T40" fmla="*/ 498 w 544"/>
              <a:gd name="T41" fmla="*/ 424 h 544"/>
              <a:gd name="T42" fmla="*/ 464 w 544"/>
              <a:gd name="T43" fmla="*/ 464 h 544"/>
              <a:gd name="T44" fmla="*/ 424 w 544"/>
              <a:gd name="T45" fmla="*/ 498 h 544"/>
              <a:gd name="T46" fmla="*/ 378 w 544"/>
              <a:gd name="T47" fmla="*/ 524 h 544"/>
              <a:gd name="T48" fmla="*/ 326 w 544"/>
              <a:gd name="T49" fmla="*/ 540 h 544"/>
              <a:gd name="T50" fmla="*/ 272 w 544"/>
              <a:gd name="T51" fmla="*/ 544 h 544"/>
              <a:gd name="T52" fmla="*/ 244 w 544"/>
              <a:gd name="T53" fmla="*/ 544 h 544"/>
              <a:gd name="T54" fmla="*/ 190 w 544"/>
              <a:gd name="T55" fmla="*/ 532 h 544"/>
              <a:gd name="T56" fmla="*/ 142 w 544"/>
              <a:gd name="T57" fmla="*/ 512 h 544"/>
              <a:gd name="T58" fmla="*/ 98 w 544"/>
              <a:gd name="T59" fmla="*/ 482 h 544"/>
              <a:gd name="T60" fmla="*/ 62 w 544"/>
              <a:gd name="T61" fmla="*/ 446 h 544"/>
              <a:gd name="T62" fmla="*/ 32 w 544"/>
              <a:gd name="T63" fmla="*/ 402 h 544"/>
              <a:gd name="T64" fmla="*/ 12 w 544"/>
              <a:gd name="T65" fmla="*/ 354 h 544"/>
              <a:gd name="T66" fmla="*/ 0 w 544"/>
              <a:gd name="T67" fmla="*/ 300 h 544"/>
              <a:gd name="T68" fmla="*/ 0 w 544"/>
              <a:gd name="T69" fmla="*/ 272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4" h="544">
                <a:moveTo>
                  <a:pt x="0" y="272"/>
                </a:moveTo>
                <a:lnTo>
                  <a:pt x="0" y="272"/>
                </a:lnTo>
                <a:lnTo>
                  <a:pt x="0" y="244"/>
                </a:lnTo>
                <a:lnTo>
                  <a:pt x="4" y="218"/>
                </a:lnTo>
                <a:lnTo>
                  <a:pt x="12" y="190"/>
                </a:lnTo>
                <a:lnTo>
                  <a:pt x="20" y="166"/>
                </a:lnTo>
                <a:lnTo>
                  <a:pt x="32" y="142"/>
                </a:lnTo>
                <a:lnTo>
                  <a:pt x="46" y="120"/>
                </a:lnTo>
                <a:lnTo>
                  <a:pt x="62" y="98"/>
                </a:lnTo>
                <a:lnTo>
                  <a:pt x="80" y="80"/>
                </a:lnTo>
                <a:lnTo>
                  <a:pt x="98" y="62"/>
                </a:lnTo>
                <a:lnTo>
                  <a:pt x="120" y="46"/>
                </a:lnTo>
                <a:lnTo>
                  <a:pt x="142" y="32"/>
                </a:lnTo>
                <a:lnTo>
                  <a:pt x="166" y="20"/>
                </a:lnTo>
                <a:lnTo>
                  <a:pt x="190" y="12"/>
                </a:lnTo>
                <a:lnTo>
                  <a:pt x="216" y="4"/>
                </a:lnTo>
                <a:lnTo>
                  <a:pt x="244" y="0"/>
                </a:lnTo>
                <a:lnTo>
                  <a:pt x="272" y="0"/>
                </a:lnTo>
                <a:lnTo>
                  <a:pt x="272" y="0"/>
                </a:lnTo>
                <a:lnTo>
                  <a:pt x="300" y="0"/>
                </a:lnTo>
                <a:lnTo>
                  <a:pt x="326" y="4"/>
                </a:lnTo>
                <a:lnTo>
                  <a:pt x="352" y="12"/>
                </a:lnTo>
                <a:lnTo>
                  <a:pt x="378" y="20"/>
                </a:lnTo>
                <a:lnTo>
                  <a:pt x="402" y="32"/>
                </a:lnTo>
                <a:lnTo>
                  <a:pt x="424" y="46"/>
                </a:lnTo>
                <a:lnTo>
                  <a:pt x="446" y="62"/>
                </a:lnTo>
                <a:lnTo>
                  <a:pt x="464" y="80"/>
                </a:lnTo>
                <a:lnTo>
                  <a:pt x="482" y="98"/>
                </a:lnTo>
                <a:lnTo>
                  <a:pt x="498" y="120"/>
                </a:lnTo>
                <a:lnTo>
                  <a:pt x="512" y="142"/>
                </a:lnTo>
                <a:lnTo>
                  <a:pt x="524" y="166"/>
                </a:lnTo>
                <a:lnTo>
                  <a:pt x="532" y="190"/>
                </a:lnTo>
                <a:lnTo>
                  <a:pt x="538" y="218"/>
                </a:lnTo>
                <a:lnTo>
                  <a:pt x="544" y="244"/>
                </a:lnTo>
                <a:lnTo>
                  <a:pt x="544" y="272"/>
                </a:lnTo>
                <a:lnTo>
                  <a:pt x="544" y="272"/>
                </a:lnTo>
                <a:lnTo>
                  <a:pt x="544" y="300"/>
                </a:lnTo>
                <a:lnTo>
                  <a:pt x="538" y="326"/>
                </a:lnTo>
                <a:lnTo>
                  <a:pt x="532" y="354"/>
                </a:lnTo>
                <a:lnTo>
                  <a:pt x="524" y="378"/>
                </a:lnTo>
                <a:lnTo>
                  <a:pt x="512" y="402"/>
                </a:lnTo>
                <a:lnTo>
                  <a:pt x="498" y="424"/>
                </a:lnTo>
                <a:lnTo>
                  <a:pt x="482" y="446"/>
                </a:lnTo>
                <a:lnTo>
                  <a:pt x="464" y="464"/>
                </a:lnTo>
                <a:lnTo>
                  <a:pt x="446" y="482"/>
                </a:lnTo>
                <a:lnTo>
                  <a:pt x="424" y="498"/>
                </a:lnTo>
                <a:lnTo>
                  <a:pt x="402" y="512"/>
                </a:lnTo>
                <a:lnTo>
                  <a:pt x="378" y="524"/>
                </a:lnTo>
                <a:lnTo>
                  <a:pt x="352" y="532"/>
                </a:lnTo>
                <a:lnTo>
                  <a:pt x="326" y="540"/>
                </a:lnTo>
                <a:lnTo>
                  <a:pt x="300" y="544"/>
                </a:lnTo>
                <a:lnTo>
                  <a:pt x="272" y="544"/>
                </a:lnTo>
                <a:lnTo>
                  <a:pt x="272" y="544"/>
                </a:lnTo>
                <a:lnTo>
                  <a:pt x="244" y="544"/>
                </a:lnTo>
                <a:lnTo>
                  <a:pt x="216" y="540"/>
                </a:lnTo>
                <a:lnTo>
                  <a:pt x="190" y="532"/>
                </a:lnTo>
                <a:lnTo>
                  <a:pt x="166" y="524"/>
                </a:lnTo>
                <a:lnTo>
                  <a:pt x="142" y="512"/>
                </a:lnTo>
                <a:lnTo>
                  <a:pt x="120" y="498"/>
                </a:lnTo>
                <a:lnTo>
                  <a:pt x="98" y="482"/>
                </a:lnTo>
                <a:lnTo>
                  <a:pt x="80" y="464"/>
                </a:lnTo>
                <a:lnTo>
                  <a:pt x="62" y="446"/>
                </a:lnTo>
                <a:lnTo>
                  <a:pt x="46" y="424"/>
                </a:lnTo>
                <a:lnTo>
                  <a:pt x="32" y="402"/>
                </a:lnTo>
                <a:lnTo>
                  <a:pt x="20" y="378"/>
                </a:lnTo>
                <a:lnTo>
                  <a:pt x="12" y="354"/>
                </a:lnTo>
                <a:lnTo>
                  <a:pt x="4" y="326"/>
                </a:lnTo>
                <a:lnTo>
                  <a:pt x="0" y="300"/>
                </a:lnTo>
                <a:lnTo>
                  <a:pt x="0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BB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61"/>
          <p:cNvSpPr>
            <a:spLocks/>
          </p:cNvSpPr>
          <p:nvPr/>
        </p:nvSpPr>
        <p:spPr bwMode="auto">
          <a:xfrm>
            <a:off x="7052610" y="985044"/>
            <a:ext cx="654050" cy="647700"/>
          </a:xfrm>
          <a:custGeom>
            <a:avLst/>
            <a:gdLst>
              <a:gd name="T0" fmla="*/ 412 w 412"/>
              <a:gd name="T1" fmla="*/ 336 h 408"/>
              <a:gd name="T2" fmla="*/ 412 w 412"/>
              <a:gd name="T3" fmla="*/ 336 h 408"/>
              <a:gd name="T4" fmla="*/ 394 w 412"/>
              <a:gd name="T5" fmla="*/ 352 h 408"/>
              <a:gd name="T6" fmla="*/ 374 w 412"/>
              <a:gd name="T7" fmla="*/ 368 h 408"/>
              <a:gd name="T8" fmla="*/ 354 w 412"/>
              <a:gd name="T9" fmla="*/ 380 h 408"/>
              <a:gd name="T10" fmla="*/ 334 w 412"/>
              <a:gd name="T11" fmla="*/ 390 h 408"/>
              <a:gd name="T12" fmla="*/ 312 w 412"/>
              <a:gd name="T13" fmla="*/ 398 h 408"/>
              <a:gd name="T14" fmla="*/ 288 w 412"/>
              <a:gd name="T15" fmla="*/ 404 h 408"/>
              <a:gd name="T16" fmla="*/ 266 w 412"/>
              <a:gd name="T17" fmla="*/ 406 h 408"/>
              <a:gd name="T18" fmla="*/ 244 w 412"/>
              <a:gd name="T19" fmla="*/ 408 h 408"/>
              <a:gd name="T20" fmla="*/ 220 w 412"/>
              <a:gd name="T21" fmla="*/ 408 h 408"/>
              <a:gd name="T22" fmla="*/ 198 w 412"/>
              <a:gd name="T23" fmla="*/ 404 h 408"/>
              <a:gd name="T24" fmla="*/ 174 w 412"/>
              <a:gd name="T25" fmla="*/ 400 h 408"/>
              <a:gd name="T26" fmla="*/ 152 w 412"/>
              <a:gd name="T27" fmla="*/ 392 h 408"/>
              <a:gd name="T28" fmla="*/ 132 w 412"/>
              <a:gd name="T29" fmla="*/ 382 h 408"/>
              <a:gd name="T30" fmla="*/ 110 w 412"/>
              <a:gd name="T31" fmla="*/ 370 h 408"/>
              <a:gd name="T32" fmla="*/ 92 w 412"/>
              <a:gd name="T33" fmla="*/ 356 h 408"/>
              <a:gd name="T34" fmla="*/ 72 w 412"/>
              <a:gd name="T35" fmla="*/ 340 h 408"/>
              <a:gd name="T36" fmla="*/ 72 w 412"/>
              <a:gd name="T37" fmla="*/ 340 h 408"/>
              <a:gd name="T38" fmla="*/ 56 w 412"/>
              <a:gd name="T39" fmla="*/ 322 h 408"/>
              <a:gd name="T40" fmla="*/ 42 w 412"/>
              <a:gd name="T41" fmla="*/ 302 h 408"/>
              <a:gd name="T42" fmla="*/ 30 w 412"/>
              <a:gd name="T43" fmla="*/ 282 h 408"/>
              <a:gd name="T44" fmla="*/ 20 w 412"/>
              <a:gd name="T45" fmla="*/ 262 h 408"/>
              <a:gd name="T46" fmla="*/ 12 w 412"/>
              <a:gd name="T47" fmla="*/ 240 h 408"/>
              <a:gd name="T48" fmla="*/ 6 w 412"/>
              <a:gd name="T49" fmla="*/ 218 h 408"/>
              <a:gd name="T50" fmla="*/ 2 w 412"/>
              <a:gd name="T51" fmla="*/ 194 h 408"/>
              <a:gd name="T52" fmla="*/ 0 w 412"/>
              <a:gd name="T53" fmla="*/ 172 h 408"/>
              <a:gd name="T54" fmla="*/ 2 w 412"/>
              <a:gd name="T55" fmla="*/ 148 h 408"/>
              <a:gd name="T56" fmla="*/ 4 w 412"/>
              <a:gd name="T57" fmla="*/ 126 h 408"/>
              <a:gd name="T58" fmla="*/ 10 w 412"/>
              <a:gd name="T59" fmla="*/ 104 h 408"/>
              <a:gd name="T60" fmla="*/ 18 w 412"/>
              <a:gd name="T61" fmla="*/ 80 h 408"/>
              <a:gd name="T62" fmla="*/ 26 w 412"/>
              <a:gd name="T63" fmla="*/ 60 h 408"/>
              <a:gd name="T64" fmla="*/ 38 w 412"/>
              <a:gd name="T65" fmla="*/ 40 h 408"/>
              <a:gd name="T66" fmla="*/ 52 w 412"/>
              <a:gd name="T67" fmla="*/ 20 h 408"/>
              <a:gd name="T68" fmla="*/ 68 w 412"/>
              <a:gd name="T69" fmla="*/ 2 h 408"/>
              <a:gd name="T70" fmla="*/ 70 w 412"/>
              <a:gd name="T71" fmla="*/ 0 h 408"/>
              <a:gd name="T72" fmla="*/ 412 w 412"/>
              <a:gd name="T73" fmla="*/ 33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408">
                <a:moveTo>
                  <a:pt x="412" y="336"/>
                </a:moveTo>
                <a:lnTo>
                  <a:pt x="412" y="336"/>
                </a:lnTo>
                <a:lnTo>
                  <a:pt x="394" y="352"/>
                </a:lnTo>
                <a:lnTo>
                  <a:pt x="374" y="368"/>
                </a:lnTo>
                <a:lnTo>
                  <a:pt x="354" y="380"/>
                </a:lnTo>
                <a:lnTo>
                  <a:pt x="334" y="390"/>
                </a:lnTo>
                <a:lnTo>
                  <a:pt x="312" y="398"/>
                </a:lnTo>
                <a:lnTo>
                  <a:pt x="288" y="404"/>
                </a:lnTo>
                <a:lnTo>
                  <a:pt x="266" y="406"/>
                </a:lnTo>
                <a:lnTo>
                  <a:pt x="244" y="408"/>
                </a:lnTo>
                <a:lnTo>
                  <a:pt x="220" y="408"/>
                </a:lnTo>
                <a:lnTo>
                  <a:pt x="198" y="404"/>
                </a:lnTo>
                <a:lnTo>
                  <a:pt x="174" y="400"/>
                </a:lnTo>
                <a:lnTo>
                  <a:pt x="152" y="392"/>
                </a:lnTo>
                <a:lnTo>
                  <a:pt x="132" y="382"/>
                </a:lnTo>
                <a:lnTo>
                  <a:pt x="110" y="370"/>
                </a:lnTo>
                <a:lnTo>
                  <a:pt x="92" y="356"/>
                </a:lnTo>
                <a:lnTo>
                  <a:pt x="72" y="340"/>
                </a:lnTo>
                <a:lnTo>
                  <a:pt x="72" y="340"/>
                </a:lnTo>
                <a:lnTo>
                  <a:pt x="56" y="322"/>
                </a:lnTo>
                <a:lnTo>
                  <a:pt x="42" y="302"/>
                </a:lnTo>
                <a:lnTo>
                  <a:pt x="30" y="282"/>
                </a:lnTo>
                <a:lnTo>
                  <a:pt x="20" y="262"/>
                </a:lnTo>
                <a:lnTo>
                  <a:pt x="12" y="240"/>
                </a:lnTo>
                <a:lnTo>
                  <a:pt x="6" y="218"/>
                </a:lnTo>
                <a:lnTo>
                  <a:pt x="2" y="194"/>
                </a:lnTo>
                <a:lnTo>
                  <a:pt x="0" y="172"/>
                </a:lnTo>
                <a:lnTo>
                  <a:pt x="2" y="148"/>
                </a:lnTo>
                <a:lnTo>
                  <a:pt x="4" y="126"/>
                </a:lnTo>
                <a:lnTo>
                  <a:pt x="10" y="104"/>
                </a:lnTo>
                <a:lnTo>
                  <a:pt x="18" y="80"/>
                </a:lnTo>
                <a:lnTo>
                  <a:pt x="26" y="60"/>
                </a:lnTo>
                <a:lnTo>
                  <a:pt x="38" y="40"/>
                </a:lnTo>
                <a:lnTo>
                  <a:pt x="52" y="20"/>
                </a:lnTo>
                <a:lnTo>
                  <a:pt x="68" y="2"/>
                </a:lnTo>
                <a:lnTo>
                  <a:pt x="70" y="0"/>
                </a:lnTo>
                <a:lnTo>
                  <a:pt x="412" y="336"/>
                </a:lnTo>
                <a:close/>
              </a:path>
            </a:pathLst>
          </a:custGeom>
          <a:solidFill>
            <a:srgbClr val="ED6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53"/>
          <p:cNvSpPr>
            <a:spLocks/>
          </p:cNvSpPr>
          <p:nvPr/>
        </p:nvSpPr>
        <p:spPr bwMode="auto">
          <a:xfrm>
            <a:off x="9122710" y="1470819"/>
            <a:ext cx="2584450" cy="3092450"/>
          </a:xfrm>
          <a:custGeom>
            <a:avLst/>
            <a:gdLst>
              <a:gd name="T0" fmla="*/ 490 w 1628"/>
              <a:gd name="T1" fmla="*/ 1948 h 1948"/>
              <a:gd name="T2" fmla="*/ 402 w 1628"/>
              <a:gd name="T3" fmla="*/ 1886 h 1948"/>
              <a:gd name="T4" fmla="*/ 322 w 1628"/>
              <a:gd name="T5" fmla="*/ 1816 h 1948"/>
              <a:gd name="T6" fmla="*/ 250 w 1628"/>
              <a:gd name="T7" fmla="*/ 1740 h 1948"/>
              <a:gd name="T8" fmla="*/ 188 w 1628"/>
              <a:gd name="T9" fmla="*/ 1658 h 1948"/>
              <a:gd name="T10" fmla="*/ 134 w 1628"/>
              <a:gd name="T11" fmla="*/ 1570 h 1948"/>
              <a:gd name="T12" fmla="*/ 88 w 1628"/>
              <a:gd name="T13" fmla="*/ 1480 h 1948"/>
              <a:gd name="T14" fmla="*/ 52 w 1628"/>
              <a:gd name="T15" fmla="*/ 1384 h 1948"/>
              <a:gd name="T16" fmla="*/ 26 w 1628"/>
              <a:gd name="T17" fmla="*/ 1286 h 1948"/>
              <a:gd name="T18" fmla="*/ 8 w 1628"/>
              <a:gd name="T19" fmla="*/ 1186 h 1948"/>
              <a:gd name="T20" fmla="*/ 0 w 1628"/>
              <a:gd name="T21" fmla="*/ 1086 h 1948"/>
              <a:gd name="T22" fmla="*/ 2 w 1628"/>
              <a:gd name="T23" fmla="*/ 984 h 1948"/>
              <a:gd name="T24" fmla="*/ 14 w 1628"/>
              <a:gd name="T25" fmla="*/ 882 h 1948"/>
              <a:gd name="T26" fmla="*/ 36 w 1628"/>
              <a:gd name="T27" fmla="*/ 780 h 1948"/>
              <a:gd name="T28" fmla="*/ 70 w 1628"/>
              <a:gd name="T29" fmla="*/ 682 h 1948"/>
              <a:gd name="T30" fmla="*/ 112 w 1628"/>
              <a:gd name="T31" fmla="*/ 584 h 1948"/>
              <a:gd name="T32" fmla="*/ 166 w 1628"/>
              <a:gd name="T33" fmla="*/ 490 h 1948"/>
              <a:gd name="T34" fmla="*/ 196 w 1628"/>
              <a:gd name="T35" fmla="*/ 444 h 1948"/>
              <a:gd name="T36" fmla="*/ 262 w 1628"/>
              <a:gd name="T37" fmla="*/ 360 h 1948"/>
              <a:gd name="T38" fmla="*/ 334 w 1628"/>
              <a:gd name="T39" fmla="*/ 284 h 1948"/>
              <a:gd name="T40" fmla="*/ 414 w 1628"/>
              <a:gd name="T41" fmla="*/ 218 h 1948"/>
              <a:gd name="T42" fmla="*/ 498 w 1628"/>
              <a:gd name="T43" fmla="*/ 160 h 1948"/>
              <a:gd name="T44" fmla="*/ 588 w 1628"/>
              <a:gd name="T45" fmla="*/ 110 h 1948"/>
              <a:gd name="T46" fmla="*/ 682 w 1628"/>
              <a:gd name="T47" fmla="*/ 68 h 1948"/>
              <a:gd name="T48" fmla="*/ 778 w 1628"/>
              <a:gd name="T49" fmla="*/ 38 h 1948"/>
              <a:gd name="T50" fmla="*/ 876 w 1628"/>
              <a:gd name="T51" fmla="*/ 16 h 1948"/>
              <a:gd name="T52" fmla="*/ 978 w 1628"/>
              <a:gd name="T53" fmla="*/ 2 h 1948"/>
              <a:gd name="T54" fmla="*/ 1080 w 1628"/>
              <a:gd name="T55" fmla="*/ 0 h 1948"/>
              <a:gd name="T56" fmla="*/ 1182 w 1628"/>
              <a:gd name="T57" fmla="*/ 8 h 1948"/>
              <a:gd name="T58" fmla="*/ 1282 w 1628"/>
              <a:gd name="T59" fmla="*/ 24 h 1948"/>
              <a:gd name="T60" fmla="*/ 1382 w 1628"/>
              <a:gd name="T61" fmla="*/ 52 h 1948"/>
              <a:gd name="T62" fmla="*/ 1482 w 1628"/>
              <a:gd name="T63" fmla="*/ 88 h 1948"/>
              <a:gd name="T64" fmla="*/ 1576 w 1628"/>
              <a:gd name="T65" fmla="*/ 136 h 1948"/>
              <a:gd name="T66" fmla="*/ 1624 w 1628"/>
              <a:gd name="T67" fmla="*/ 164 h 1948"/>
              <a:gd name="T68" fmla="*/ 490 w 1628"/>
              <a:gd name="T69" fmla="*/ 1948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28" h="1948">
                <a:moveTo>
                  <a:pt x="490" y="1948"/>
                </a:moveTo>
                <a:lnTo>
                  <a:pt x="490" y="1948"/>
                </a:lnTo>
                <a:lnTo>
                  <a:pt x="444" y="1918"/>
                </a:lnTo>
                <a:lnTo>
                  <a:pt x="402" y="1886"/>
                </a:lnTo>
                <a:lnTo>
                  <a:pt x="360" y="1852"/>
                </a:lnTo>
                <a:lnTo>
                  <a:pt x="322" y="1816"/>
                </a:lnTo>
                <a:lnTo>
                  <a:pt x="286" y="1778"/>
                </a:lnTo>
                <a:lnTo>
                  <a:pt x="250" y="1740"/>
                </a:lnTo>
                <a:lnTo>
                  <a:pt x="218" y="1700"/>
                </a:lnTo>
                <a:lnTo>
                  <a:pt x="188" y="1658"/>
                </a:lnTo>
                <a:lnTo>
                  <a:pt x="160" y="1614"/>
                </a:lnTo>
                <a:lnTo>
                  <a:pt x="134" y="1570"/>
                </a:lnTo>
                <a:lnTo>
                  <a:pt x="110" y="1526"/>
                </a:lnTo>
                <a:lnTo>
                  <a:pt x="88" y="1480"/>
                </a:lnTo>
                <a:lnTo>
                  <a:pt x="70" y="1432"/>
                </a:lnTo>
                <a:lnTo>
                  <a:pt x="52" y="1384"/>
                </a:lnTo>
                <a:lnTo>
                  <a:pt x="38" y="1336"/>
                </a:lnTo>
                <a:lnTo>
                  <a:pt x="26" y="1286"/>
                </a:lnTo>
                <a:lnTo>
                  <a:pt x="16" y="1236"/>
                </a:lnTo>
                <a:lnTo>
                  <a:pt x="8" y="1186"/>
                </a:lnTo>
                <a:lnTo>
                  <a:pt x="4" y="1136"/>
                </a:lnTo>
                <a:lnTo>
                  <a:pt x="0" y="1086"/>
                </a:lnTo>
                <a:lnTo>
                  <a:pt x="0" y="1034"/>
                </a:lnTo>
                <a:lnTo>
                  <a:pt x="2" y="984"/>
                </a:lnTo>
                <a:lnTo>
                  <a:pt x="8" y="932"/>
                </a:lnTo>
                <a:lnTo>
                  <a:pt x="14" y="882"/>
                </a:lnTo>
                <a:lnTo>
                  <a:pt x="24" y="830"/>
                </a:lnTo>
                <a:lnTo>
                  <a:pt x="36" y="780"/>
                </a:lnTo>
                <a:lnTo>
                  <a:pt x="52" y="730"/>
                </a:lnTo>
                <a:lnTo>
                  <a:pt x="70" y="682"/>
                </a:lnTo>
                <a:lnTo>
                  <a:pt x="90" y="632"/>
                </a:lnTo>
                <a:lnTo>
                  <a:pt x="112" y="584"/>
                </a:lnTo>
                <a:lnTo>
                  <a:pt x="138" y="536"/>
                </a:lnTo>
                <a:lnTo>
                  <a:pt x="166" y="490"/>
                </a:lnTo>
                <a:lnTo>
                  <a:pt x="166" y="490"/>
                </a:lnTo>
                <a:lnTo>
                  <a:pt x="196" y="444"/>
                </a:lnTo>
                <a:lnTo>
                  <a:pt x="228" y="402"/>
                </a:lnTo>
                <a:lnTo>
                  <a:pt x="262" y="360"/>
                </a:lnTo>
                <a:lnTo>
                  <a:pt x="298" y="322"/>
                </a:lnTo>
                <a:lnTo>
                  <a:pt x="334" y="284"/>
                </a:lnTo>
                <a:lnTo>
                  <a:pt x="374" y="250"/>
                </a:lnTo>
                <a:lnTo>
                  <a:pt x="414" y="218"/>
                </a:lnTo>
                <a:lnTo>
                  <a:pt x="456" y="188"/>
                </a:lnTo>
                <a:lnTo>
                  <a:pt x="498" y="160"/>
                </a:lnTo>
                <a:lnTo>
                  <a:pt x="542" y="134"/>
                </a:lnTo>
                <a:lnTo>
                  <a:pt x="588" y="110"/>
                </a:lnTo>
                <a:lnTo>
                  <a:pt x="634" y="88"/>
                </a:lnTo>
                <a:lnTo>
                  <a:pt x="682" y="68"/>
                </a:lnTo>
                <a:lnTo>
                  <a:pt x="730" y="52"/>
                </a:lnTo>
                <a:lnTo>
                  <a:pt x="778" y="38"/>
                </a:lnTo>
                <a:lnTo>
                  <a:pt x="828" y="26"/>
                </a:lnTo>
                <a:lnTo>
                  <a:pt x="876" y="16"/>
                </a:lnTo>
                <a:lnTo>
                  <a:pt x="926" y="8"/>
                </a:lnTo>
                <a:lnTo>
                  <a:pt x="978" y="2"/>
                </a:lnTo>
                <a:lnTo>
                  <a:pt x="1028" y="0"/>
                </a:lnTo>
                <a:lnTo>
                  <a:pt x="1080" y="0"/>
                </a:lnTo>
                <a:lnTo>
                  <a:pt x="1130" y="2"/>
                </a:lnTo>
                <a:lnTo>
                  <a:pt x="1182" y="8"/>
                </a:lnTo>
                <a:lnTo>
                  <a:pt x="1232" y="14"/>
                </a:lnTo>
                <a:lnTo>
                  <a:pt x="1282" y="24"/>
                </a:lnTo>
                <a:lnTo>
                  <a:pt x="1332" y="36"/>
                </a:lnTo>
                <a:lnTo>
                  <a:pt x="1382" y="52"/>
                </a:lnTo>
                <a:lnTo>
                  <a:pt x="1432" y="68"/>
                </a:lnTo>
                <a:lnTo>
                  <a:pt x="1482" y="88"/>
                </a:lnTo>
                <a:lnTo>
                  <a:pt x="1530" y="112"/>
                </a:lnTo>
                <a:lnTo>
                  <a:pt x="1576" y="136"/>
                </a:lnTo>
                <a:lnTo>
                  <a:pt x="1624" y="164"/>
                </a:lnTo>
                <a:lnTo>
                  <a:pt x="1624" y="164"/>
                </a:lnTo>
                <a:lnTo>
                  <a:pt x="1628" y="168"/>
                </a:lnTo>
                <a:lnTo>
                  <a:pt x="490" y="1948"/>
                </a:lnTo>
                <a:close/>
              </a:path>
            </a:pathLst>
          </a:custGeom>
          <a:solidFill>
            <a:srgbClr val="1F4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334451" y="362803"/>
            <a:ext cx="117975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תפיסת חשיבות הקמפיין נמוכה מהממוצע. 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נשים דתיים ובעלי השכלה נמוכה תופסים את הקמפיין כחשוב ותורם יותר.</a:t>
            </a:r>
            <a:endParaRPr lang="he-IL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0916" y="102958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תפיסת חשיבות הקמפיין ותרומתו לציבור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10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b="1" dirty="0"/>
              <a:t>עד כמה אתה חושב שקמפיין זה של משרד האוצר חשוב ותורם לציבור</a:t>
            </a:r>
            <a:r>
              <a:rPr lang="he-IL" sz="1200" b="1" dirty="0" smtClean="0"/>
              <a:t>?</a:t>
            </a:r>
            <a:endParaRPr lang="he-IL" altLang="he-IL" sz="1200" b="1" dirty="0" smtClean="0"/>
          </a:p>
        </p:txBody>
      </p:sp>
      <p:cxnSp>
        <p:nvCxnSpPr>
          <p:cNvPr id="15" name="מחבר חץ ישר 14"/>
          <p:cNvCxnSpPr/>
          <p:nvPr/>
        </p:nvCxnSpPr>
        <p:spPr>
          <a:xfrm flipV="1">
            <a:off x="161091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167471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74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20" name="תרשים 19"/>
          <p:cNvGraphicFramePr/>
          <p:nvPr>
            <p:extLst>
              <p:ext uri="{D42A27DB-BD31-4B8C-83A1-F6EECF244321}">
                <p14:modId xmlns:p14="http://schemas.microsoft.com/office/powerpoint/2010/main" val="691345640"/>
              </p:ext>
            </p:extLst>
          </p:nvPr>
        </p:nvGraphicFramePr>
        <p:xfrm>
          <a:off x="178125" y="5343127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5" name="מחבר חץ ישר 24"/>
          <p:cNvCxnSpPr/>
          <p:nvPr/>
        </p:nvCxnSpPr>
        <p:spPr>
          <a:xfrm>
            <a:off x="1005224" y="5731060"/>
            <a:ext cx="0" cy="198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630887" y="635732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793893" y="6462895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</a:t>
            </a:r>
            <a:r>
              <a:rPr lang="he-IL" sz="1200" dirty="0"/>
              <a:t>בין </a:t>
            </a:r>
            <a:r>
              <a:rPr lang="he-IL" sz="1200" dirty="0" smtClean="0"/>
              <a:t>קהלים</a:t>
            </a:r>
            <a:endParaRPr lang="he-IL" sz="1200" dirty="0"/>
          </a:p>
        </p:txBody>
      </p:sp>
      <p:graphicFrame>
        <p:nvGraphicFramePr>
          <p:cNvPr id="29" name="תרשים 28"/>
          <p:cNvGraphicFramePr/>
          <p:nvPr>
            <p:extLst>
              <p:ext uri="{D42A27DB-BD31-4B8C-83A1-F6EECF244321}">
                <p14:modId xmlns:p14="http://schemas.microsoft.com/office/powerpoint/2010/main" val="789775067"/>
              </p:ext>
            </p:extLst>
          </p:nvPr>
        </p:nvGraphicFramePr>
        <p:xfrm>
          <a:off x="2578100" y="2052439"/>
          <a:ext cx="9486899" cy="381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046518" y="4426686"/>
            <a:ext cx="244549" cy="123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he-IL" sz="1000" dirty="0"/>
          </a:p>
        </p:txBody>
      </p:sp>
      <p:cxnSp>
        <p:nvCxnSpPr>
          <p:cNvPr id="31" name="מחבר ישר 30"/>
          <p:cNvCxnSpPr/>
          <p:nvPr/>
        </p:nvCxnSpPr>
        <p:spPr>
          <a:xfrm>
            <a:off x="4356772" y="1845411"/>
            <a:ext cx="0" cy="4462577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8312084" y="1845411"/>
            <a:ext cx="0" cy="4462577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0987" y="1963240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40987" y="2849604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40987" y="3901069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&gt;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59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289785" y="359238"/>
            <a:ext cx="117975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נתפס כאטרקטיבי במידה נמוכה במעט מהממוצע.</a:t>
            </a:r>
          </a:p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אהוד יותר </a:t>
            </a: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בקרב דתיים, נשואים ובעלי הכנסה ממוצעת </a:t>
            </a: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ומעלה.</a:t>
            </a:r>
            <a:endParaRPr lang="he-IL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196977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אהדת הקמפיין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11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/>
              <a:t>עד כמה פרסומת זו של משרד האוצר שראית מצאה או לא מצאה חן בעיניך</a:t>
            </a:r>
            <a:r>
              <a:rPr lang="he-IL" sz="1200" b="1" dirty="0" smtClean="0"/>
              <a:t>?</a:t>
            </a:r>
            <a:endParaRPr lang="he-IL" altLang="he-IL" sz="1200" b="1" dirty="0" smtClean="0"/>
          </a:p>
        </p:txBody>
      </p:sp>
      <p:cxnSp>
        <p:nvCxnSpPr>
          <p:cNvPr id="15" name="מחבר חץ ישר 14"/>
          <p:cNvCxnSpPr/>
          <p:nvPr/>
        </p:nvCxnSpPr>
        <p:spPr>
          <a:xfrm flipV="1">
            <a:off x="161091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167471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18" name="תרשים 17"/>
          <p:cNvGraphicFramePr/>
          <p:nvPr>
            <p:extLst>
              <p:ext uri="{D42A27DB-BD31-4B8C-83A1-F6EECF244321}">
                <p14:modId xmlns:p14="http://schemas.microsoft.com/office/powerpoint/2010/main" val="3267705113"/>
              </p:ext>
            </p:extLst>
          </p:nvPr>
        </p:nvGraphicFramePr>
        <p:xfrm>
          <a:off x="2578100" y="2052439"/>
          <a:ext cx="9486899" cy="381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630887" y="635732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27100497"/>
              </p:ext>
            </p:extLst>
          </p:nvPr>
        </p:nvGraphicFramePr>
        <p:xfrm>
          <a:off x="87282" y="5377429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מחבר חץ ישר 24"/>
          <p:cNvCxnSpPr/>
          <p:nvPr/>
        </p:nvCxnSpPr>
        <p:spPr>
          <a:xfrm>
            <a:off x="957857" y="5871998"/>
            <a:ext cx="0" cy="198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46518" y="4426686"/>
            <a:ext cx="244549" cy="123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he-IL" sz="1000" dirty="0"/>
          </a:p>
        </p:txBody>
      </p:sp>
      <p:cxnSp>
        <p:nvCxnSpPr>
          <p:cNvPr id="30" name="מחבר ישר 29"/>
          <p:cNvCxnSpPr/>
          <p:nvPr/>
        </p:nvCxnSpPr>
        <p:spPr>
          <a:xfrm>
            <a:off x="4356772" y="1845411"/>
            <a:ext cx="0" cy="4462577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8312084" y="1845411"/>
            <a:ext cx="0" cy="4462577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93893" y="6462895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</a:t>
            </a:r>
            <a:r>
              <a:rPr lang="he-IL" sz="1200" dirty="0"/>
              <a:t>בין </a:t>
            </a:r>
            <a:r>
              <a:rPr lang="he-IL" sz="1200" dirty="0" smtClean="0"/>
              <a:t>קהלים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5665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>
          <a:xfrm rot="20566459">
            <a:off x="261020" y="2860737"/>
            <a:ext cx="3072062" cy="23009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5"/>
          <p:cNvSpPr txBox="1">
            <a:spLocks/>
          </p:cNvSpPr>
          <p:nvPr/>
        </p:nvSpPr>
        <p:spPr>
          <a:xfrm>
            <a:off x="1289785" y="470193"/>
            <a:ext cx="11797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היה אהוד </a:t>
            </a: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בעיקר בשל מרכיבים קריאטיביים, ובפרט ההומור, ופחות בשל המסר שהוא ביקש להעביר.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71575"/>
            <a:ext cx="11521100" cy="20024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גורמים </a:t>
            </a:r>
            <a:r>
              <a:rPr lang="he-IL" sz="1600" cap="all" dirty="0" smtClean="0">
                <a:latin typeface="+mn-lt"/>
                <a:ea typeface="+mn-ea"/>
                <a:cs typeface="+mn-cs"/>
              </a:rPr>
              <a:t>לאהדה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12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 smtClean="0"/>
              <a:t>האם היו דברים שאהבת במיוחד בקמפיין זה?</a:t>
            </a:r>
          </a:p>
        </p:txBody>
      </p:sp>
      <p:graphicFrame>
        <p:nvGraphicFramePr>
          <p:cNvPr id="14" name="תרשים 13"/>
          <p:cNvGraphicFramePr/>
          <p:nvPr>
            <p:extLst>
              <p:ext uri="{D42A27DB-BD31-4B8C-83A1-F6EECF244321}">
                <p14:modId xmlns:p14="http://schemas.microsoft.com/office/powerpoint/2010/main" val="664885475"/>
              </p:ext>
            </p:extLst>
          </p:nvPr>
        </p:nvGraphicFramePr>
        <p:xfrm>
          <a:off x="3777897" y="1926116"/>
          <a:ext cx="11861670" cy="470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תרשים 15"/>
          <p:cNvGraphicFramePr/>
          <p:nvPr>
            <p:extLst>
              <p:ext uri="{D42A27DB-BD31-4B8C-83A1-F6EECF244321}">
                <p14:modId xmlns:p14="http://schemas.microsoft.com/office/powerpoint/2010/main" val="1866252586"/>
              </p:ext>
            </p:extLst>
          </p:nvPr>
        </p:nvGraphicFramePr>
        <p:xfrm>
          <a:off x="6797044" y="1926116"/>
          <a:ext cx="2045483" cy="470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מלבן מעוגל 30"/>
          <p:cNvSpPr/>
          <p:nvPr/>
        </p:nvSpPr>
        <p:spPr>
          <a:xfrm>
            <a:off x="4424193" y="2379588"/>
            <a:ext cx="4593687" cy="1252247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/>
          <p:cNvCxnSpPr/>
          <p:nvPr/>
        </p:nvCxnSpPr>
        <p:spPr>
          <a:xfrm flipV="1">
            <a:off x="4102335" y="5768426"/>
            <a:ext cx="4915545" cy="0"/>
          </a:xfrm>
          <a:prstGeom prst="line">
            <a:avLst/>
          </a:prstGeom>
          <a:ln>
            <a:solidFill>
              <a:srgbClr val="A8C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 flipV="1">
            <a:off x="2618865" y="4368007"/>
            <a:ext cx="2346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" b="1" dirty="0" smtClean="0"/>
              <a:t>התייחסות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he-IL" sz="1200" b="1" dirty="0" smtClean="0"/>
              <a:t>לקריאטיב</a:t>
            </a:r>
            <a:endParaRPr lang="he-IL" sz="1200" b="1" dirty="0"/>
          </a:p>
        </p:txBody>
      </p:sp>
      <p:sp>
        <p:nvSpPr>
          <p:cNvPr id="33" name="TextBox 32"/>
          <p:cNvSpPr txBox="1"/>
          <p:nvPr/>
        </p:nvSpPr>
        <p:spPr>
          <a:xfrm rot="5400000" flipV="1">
            <a:off x="2990843" y="6051579"/>
            <a:ext cx="16030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" b="1" dirty="0" smtClean="0"/>
              <a:t>התייחסות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he-IL" sz="1200" b="1" dirty="0" smtClean="0"/>
              <a:t>למסר</a:t>
            </a:r>
            <a:endParaRPr lang="he-IL" sz="1200" b="1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560411" y="1385401"/>
            <a:ext cx="1722120" cy="1257702"/>
            <a:chOff x="7499945" y="2624377"/>
            <a:chExt cx="4514458" cy="2796189"/>
          </a:xfrm>
        </p:grpSpPr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88153">
              <a:off x="7573551" y="2730398"/>
              <a:ext cx="4440852" cy="2690168"/>
            </a:xfrm>
            <a:prstGeom prst="rect">
              <a:avLst/>
            </a:prstGeom>
          </p:spPr>
        </p:pic>
        <p:sp>
          <p:nvSpPr>
            <p:cNvPr id="36" name="מלבן 35"/>
            <p:cNvSpPr/>
            <p:nvPr/>
          </p:nvSpPr>
          <p:spPr>
            <a:xfrm rot="20566459">
              <a:off x="7499945" y="2624377"/>
              <a:ext cx="4497805" cy="2784201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291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723014" y="511702"/>
            <a:ext cx="1271676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רוב גדול מאוד מהציבור מוצא את נושא הוזלת סל הקניות רלוונטי עבורו (גבוה מהממוצע)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0070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תפיסת הקמפיין כרלוונטי באופן אישי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13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70324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b="1" dirty="0"/>
              <a:t>באיזו מידה נכון או לא נכון לומר שהוזלת סל הקניות לקראת פסח </a:t>
            </a:r>
            <a:r>
              <a:rPr lang="he-IL" sz="1200" b="1" dirty="0" smtClean="0"/>
              <a:t>מעסיקה </a:t>
            </a:r>
            <a:r>
              <a:rPr lang="he-IL" sz="1200" b="1" dirty="0"/>
              <a:t>אותך </a:t>
            </a:r>
            <a:r>
              <a:rPr lang="he-IL" sz="1200" b="1" dirty="0" smtClean="0"/>
              <a:t>?</a:t>
            </a:r>
            <a:endParaRPr lang="en-US" sz="1200" dirty="0"/>
          </a:p>
        </p:txBody>
      </p:sp>
      <p:cxnSp>
        <p:nvCxnSpPr>
          <p:cNvPr id="34" name="מחבר חץ ישר 4"/>
          <p:cNvCxnSpPr/>
          <p:nvPr/>
        </p:nvCxnSpPr>
        <p:spPr>
          <a:xfrm flipV="1">
            <a:off x="670356" y="5634074"/>
            <a:ext cx="0" cy="2511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779223" y="639260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804400" y="6498873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לאורך זמן</a:t>
            </a:r>
            <a:endParaRPr lang="he-IL" sz="1200" dirty="0"/>
          </a:p>
        </p:txBody>
      </p:sp>
      <p:graphicFrame>
        <p:nvGraphicFramePr>
          <p:cNvPr id="27" name="תרשים 26"/>
          <p:cNvGraphicFramePr/>
          <p:nvPr>
            <p:extLst>
              <p:ext uri="{D42A27DB-BD31-4B8C-83A1-F6EECF244321}">
                <p14:modId xmlns:p14="http://schemas.microsoft.com/office/powerpoint/2010/main" val="2170515794"/>
              </p:ext>
            </p:extLst>
          </p:nvPr>
        </p:nvGraphicFramePr>
        <p:xfrm>
          <a:off x="81808" y="5531733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26" name="תרשים 25"/>
          <p:cNvGraphicFramePr/>
          <p:nvPr>
            <p:extLst>
              <p:ext uri="{D42A27DB-BD31-4B8C-83A1-F6EECF244321}">
                <p14:modId xmlns:p14="http://schemas.microsoft.com/office/powerpoint/2010/main" val="1205061262"/>
              </p:ext>
            </p:extLst>
          </p:nvPr>
        </p:nvGraphicFramePr>
        <p:xfrm>
          <a:off x="2050129" y="1642450"/>
          <a:ext cx="10276875" cy="401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מחבר ישר 34"/>
          <p:cNvCxnSpPr/>
          <p:nvPr/>
        </p:nvCxnSpPr>
        <p:spPr>
          <a:xfrm>
            <a:off x="4292381" y="1924030"/>
            <a:ext cx="0" cy="3647645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8910101" y="1924030"/>
            <a:ext cx="0" cy="3647645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24"/>
          <p:cNvCxnSpPr/>
          <p:nvPr/>
        </p:nvCxnSpPr>
        <p:spPr>
          <a:xfrm flipV="1">
            <a:off x="910539" y="5874863"/>
            <a:ext cx="0" cy="198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3930" y="2388552"/>
            <a:ext cx="4129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cxnSp>
        <p:nvCxnSpPr>
          <p:cNvPr id="49" name="מחבר חץ ישר 48"/>
          <p:cNvCxnSpPr/>
          <p:nvPr/>
        </p:nvCxnSpPr>
        <p:spPr>
          <a:xfrm flipV="1">
            <a:off x="164139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/>
          <p:nvPr/>
        </p:nvCxnSpPr>
        <p:spPr>
          <a:xfrm>
            <a:off x="170519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טבלה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01810"/>
              </p:ext>
            </p:extLst>
          </p:nvPr>
        </p:nvGraphicFramePr>
        <p:xfrm>
          <a:off x="3180004" y="1349899"/>
          <a:ext cx="6889457" cy="4443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963"/>
                <a:gridCol w="1075358"/>
                <a:gridCol w="496815"/>
                <a:gridCol w="937469"/>
                <a:gridCol w="310937"/>
                <a:gridCol w="1022555"/>
                <a:gridCol w="255639"/>
                <a:gridCol w="1207400"/>
                <a:gridCol w="253963"/>
                <a:gridCol w="1075358"/>
              </a:tblGrid>
              <a:tr h="336695"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rgbClr val="002060"/>
                          </a:solidFill>
                        </a:rPr>
                        <a:t>מאוד מעסיקה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די מעסיקה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ככה ככה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B36666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B36666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לא כל כך מעסיקה</a:t>
                      </a: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99000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כלל לא מעסיקה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273930" y="3517019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&gt;</a:t>
            </a:r>
            <a:endParaRPr lang="he-IL" b="1" dirty="0"/>
          </a:p>
        </p:txBody>
      </p:sp>
      <p:grpSp>
        <p:nvGrpSpPr>
          <p:cNvPr id="22" name="קבוצה 21"/>
          <p:cNvGrpSpPr/>
          <p:nvPr/>
        </p:nvGrpSpPr>
        <p:grpSpPr>
          <a:xfrm>
            <a:off x="2185042" y="1432589"/>
            <a:ext cx="798004" cy="246221"/>
            <a:chOff x="2469852" y="1522529"/>
            <a:chExt cx="798004" cy="246221"/>
          </a:xfrm>
        </p:grpSpPr>
        <p:sp>
          <p:nvSpPr>
            <p:cNvPr id="23" name="מלבן 22"/>
            <p:cNvSpPr/>
            <p:nvPr/>
          </p:nvSpPr>
          <p:spPr>
            <a:xfrm>
              <a:off x="2923082" y="1567499"/>
              <a:ext cx="344774" cy="144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69852" y="1522529"/>
              <a:ext cx="723051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00" b="1" dirty="0" smtClean="0">
                  <a:solidFill>
                    <a:srgbClr val="10253F"/>
                  </a:solidFill>
                </a:rPr>
                <a:t>TOP3</a:t>
              </a:r>
              <a:endParaRPr lang="he-IL" sz="1000" b="1" dirty="0">
                <a:solidFill>
                  <a:srgbClr val="1025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9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289785" y="63562"/>
            <a:ext cx="11797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כשלושה רבעים מהאוכלוסייה סבורים כי הקמפיין משכנע להשוות בין מחירי המוצרים השונים (נמול מהממוצע).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0916" y="1013014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תפיסת הקמפיין כמשכנע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14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/>
              <a:t>באיזו מידה לדעתך הקמפיין משכנע את הציבור להשוות בין מחירי המוצרים השונים</a:t>
            </a:r>
            <a:r>
              <a:rPr lang="he-IL" sz="1200" b="1" dirty="0" smtClean="0"/>
              <a:t>?</a:t>
            </a:r>
            <a:endParaRPr lang="he-IL" sz="1200" b="1" dirty="0"/>
          </a:p>
        </p:txBody>
      </p:sp>
      <p:cxnSp>
        <p:nvCxnSpPr>
          <p:cNvPr id="13" name="מחבר חץ ישר 12"/>
          <p:cNvCxnSpPr/>
          <p:nvPr/>
        </p:nvCxnSpPr>
        <p:spPr>
          <a:xfrm flipV="1">
            <a:off x="164139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170519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22" name="תרשים 21"/>
          <p:cNvGraphicFramePr/>
          <p:nvPr>
            <p:extLst>
              <p:ext uri="{D42A27DB-BD31-4B8C-83A1-F6EECF244321}">
                <p14:modId xmlns:p14="http://schemas.microsoft.com/office/powerpoint/2010/main" val="2636303094"/>
              </p:ext>
            </p:extLst>
          </p:nvPr>
        </p:nvGraphicFramePr>
        <p:xfrm>
          <a:off x="120203" y="5342848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תרשים 16"/>
          <p:cNvGraphicFramePr/>
          <p:nvPr>
            <p:extLst>
              <p:ext uri="{D42A27DB-BD31-4B8C-83A1-F6EECF244321}">
                <p14:modId xmlns:p14="http://schemas.microsoft.com/office/powerpoint/2010/main" val="84845338"/>
              </p:ext>
            </p:extLst>
          </p:nvPr>
        </p:nvGraphicFramePr>
        <p:xfrm>
          <a:off x="2050129" y="1642450"/>
          <a:ext cx="10276875" cy="401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מחבר ישר 17"/>
          <p:cNvCxnSpPr/>
          <p:nvPr/>
        </p:nvCxnSpPr>
        <p:spPr>
          <a:xfrm>
            <a:off x="4292381" y="1741647"/>
            <a:ext cx="0" cy="4012410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8910101" y="1741647"/>
            <a:ext cx="0" cy="4012410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630887" y="6442385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graphicFrame>
        <p:nvGraphicFramePr>
          <p:cNvPr id="19" name="טבלה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98811"/>
              </p:ext>
            </p:extLst>
          </p:nvPr>
        </p:nvGraphicFramePr>
        <p:xfrm>
          <a:off x="3180004" y="1328212"/>
          <a:ext cx="6889457" cy="4443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963"/>
                <a:gridCol w="1075358"/>
                <a:gridCol w="496815"/>
                <a:gridCol w="937469"/>
                <a:gridCol w="310937"/>
                <a:gridCol w="1022555"/>
                <a:gridCol w="255639"/>
                <a:gridCol w="1207400"/>
                <a:gridCol w="253963"/>
                <a:gridCol w="1075358"/>
              </a:tblGrid>
              <a:tr h="336695"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rgbClr val="002060"/>
                          </a:solidFill>
                        </a:rPr>
                        <a:t>מאוד משכנעים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די משכנעים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ככה ככה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B36666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B36666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לא כל כך משכנעים</a:t>
                      </a: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99000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כלל לא משכנעים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01853" y="6524273"/>
            <a:ext cx="7833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בין קהלים</a:t>
            </a:r>
          </a:p>
          <a:p>
            <a:pPr algn="r" rtl="1"/>
            <a:endParaRPr lang="he-IL" sz="1200" dirty="0"/>
          </a:p>
        </p:txBody>
      </p:sp>
      <p:cxnSp>
        <p:nvCxnSpPr>
          <p:cNvPr id="28" name="מחבר חץ ישר 24"/>
          <p:cNvCxnSpPr/>
          <p:nvPr/>
        </p:nvCxnSpPr>
        <p:spPr>
          <a:xfrm>
            <a:off x="975722" y="5688363"/>
            <a:ext cx="0" cy="198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קבוצה 22"/>
          <p:cNvGrpSpPr/>
          <p:nvPr/>
        </p:nvGrpSpPr>
        <p:grpSpPr>
          <a:xfrm>
            <a:off x="2185042" y="1432589"/>
            <a:ext cx="798004" cy="246221"/>
            <a:chOff x="2469852" y="1522529"/>
            <a:chExt cx="798004" cy="246221"/>
          </a:xfrm>
        </p:grpSpPr>
        <p:sp>
          <p:nvSpPr>
            <p:cNvPr id="24" name="מלבן 23"/>
            <p:cNvSpPr/>
            <p:nvPr/>
          </p:nvSpPr>
          <p:spPr>
            <a:xfrm>
              <a:off x="2923082" y="1567499"/>
              <a:ext cx="344774" cy="144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69852" y="1522529"/>
              <a:ext cx="723051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00" b="1" dirty="0" smtClean="0">
                  <a:solidFill>
                    <a:srgbClr val="10253F"/>
                  </a:solidFill>
                </a:rPr>
                <a:t>TOP3</a:t>
              </a:r>
              <a:endParaRPr lang="he-IL" sz="1000" b="1" dirty="0">
                <a:solidFill>
                  <a:srgbClr val="10253F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09751" y="2466158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6731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15</a:t>
            </a:fld>
            <a:endParaRPr lang="en-GB" dirty="0"/>
          </a:p>
        </p:txBody>
      </p:sp>
      <p:sp>
        <p:nvSpPr>
          <p:cNvPr id="47" name="מציין מיקום של מספר שקופית 2"/>
          <p:cNvSpPr txBox="1">
            <a:spLocks/>
          </p:cNvSpPr>
          <p:nvPr/>
        </p:nvSpPr>
        <p:spPr>
          <a:xfrm>
            <a:off x="8458200" y="640080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1199839" rtl="0" eaLnBrk="1" latinLnBrk="0" hangingPunct="1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59991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83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75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967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9597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951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943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9355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8" name="קבוצה 47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54" name="קבוצה 53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63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62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5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6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rtl="1"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6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8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5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 dirty="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0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51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9" name="אליפסה 68"/>
          <p:cNvSpPr/>
          <p:nvPr/>
        </p:nvSpPr>
        <p:spPr>
          <a:xfrm>
            <a:off x="1038578" y="2186736"/>
            <a:ext cx="2105379" cy="247815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4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308295" y="198243"/>
            <a:ext cx="1177905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רוב הציבור מודע ליוזמה הממשלתית להורדת מחירי מוצרי המזון לקראת חג הפסח, והקמפיין אף העלה את המודעות לכך באופן משמעותי, כאשר הקרדיט ליוזמה ניתן בעיקר למשרד האוצר ולשר המכהן בו. </a:t>
            </a:r>
            <a:endParaRPr lang="he-IL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0070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מודעות ליוזמה להורדת מחירים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16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b="1" dirty="0"/>
              <a:t>מתוכננת הורדת מחירים של מוצרי המזון לקראת חג הפסח. האם שמעת על יוזמה זו?</a:t>
            </a:r>
            <a:endParaRPr lang="en-US" sz="1200" dirty="0"/>
          </a:p>
          <a:p>
            <a:pPr algn="r" rtl="1"/>
            <a:r>
              <a:rPr lang="he-IL" sz="1200" b="1" dirty="0"/>
              <a:t>למיטב ידיעתך, מי אחראי על יוזמה </a:t>
            </a:r>
            <a:r>
              <a:rPr lang="he-IL" sz="1200" b="1" dirty="0" smtClean="0"/>
              <a:t>זו?</a:t>
            </a:r>
            <a:endParaRPr lang="en-US" sz="1200" dirty="0" smtClean="0"/>
          </a:p>
        </p:txBody>
      </p:sp>
      <p:graphicFrame>
        <p:nvGraphicFramePr>
          <p:cNvPr id="14" name="תרשים 13"/>
          <p:cNvGraphicFramePr/>
          <p:nvPr>
            <p:extLst>
              <p:ext uri="{D42A27DB-BD31-4B8C-83A1-F6EECF244321}">
                <p14:modId xmlns:p14="http://schemas.microsoft.com/office/powerpoint/2010/main" val="1465661764"/>
              </p:ext>
            </p:extLst>
          </p:nvPr>
        </p:nvGraphicFramePr>
        <p:xfrm>
          <a:off x="651866" y="1676399"/>
          <a:ext cx="5014416" cy="352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79223" y="639260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04400" y="6498873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לאורך זמן</a:t>
            </a:r>
            <a:endParaRPr lang="he-IL" sz="1200" dirty="0"/>
          </a:p>
        </p:txBody>
      </p:sp>
      <p:graphicFrame>
        <p:nvGraphicFramePr>
          <p:cNvPr id="23" name="תרשים 22"/>
          <p:cNvGraphicFramePr/>
          <p:nvPr>
            <p:extLst>
              <p:ext uri="{D42A27DB-BD31-4B8C-83A1-F6EECF244321}">
                <p14:modId xmlns:p14="http://schemas.microsoft.com/office/powerpoint/2010/main" val="377758797"/>
              </p:ext>
            </p:extLst>
          </p:nvPr>
        </p:nvGraphicFramePr>
        <p:xfrm>
          <a:off x="7579820" y="2331719"/>
          <a:ext cx="5014416" cy="381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חץ ימינה 3"/>
          <p:cNvSpPr/>
          <p:nvPr/>
        </p:nvSpPr>
        <p:spPr>
          <a:xfrm>
            <a:off x="5637803" y="3657600"/>
            <a:ext cx="653816" cy="487680"/>
          </a:xfrm>
          <a:prstGeom prst="rightArrow">
            <a:avLst/>
          </a:prstGeom>
          <a:solidFill>
            <a:schemeClr val="bg1"/>
          </a:solidFill>
          <a:ln>
            <a:solidFill>
              <a:srgbClr val="377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656020" y="1539240"/>
            <a:ext cx="51994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u="sng" dirty="0" smtClean="0"/>
              <a:t>מי לדעתם אחראי על היוזמה?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he-IL" dirty="0" smtClean="0"/>
              <a:t>(אחוז מהמודעים)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393896" y="2413607"/>
            <a:ext cx="0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17</a:t>
            </a:fld>
            <a:endParaRPr lang="en-GB" dirty="0"/>
          </a:p>
        </p:txBody>
      </p:sp>
      <p:sp>
        <p:nvSpPr>
          <p:cNvPr id="47" name="מציין מיקום של מספר שקופית 2"/>
          <p:cNvSpPr txBox="1">
            <a:spLocks/>
          </p:cNvSpPr>
          <p:nvPr/>
        </p:nvSpPr>
        <p:spPr>
          <a:xfrm>
            <a:off x="8458200" y="640080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1199839" rtl="0" eaLnBrk="1" latinLnBrk="0" hangingPunct="1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59991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83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75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967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9597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951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943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9355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0" name="תמונה 6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439" y="2595881"/>
            <a:ext cx="1024036" cy="996905"/>
          </a:xfrm>
          <a:prstGeom prst="rect">
            <a:avLst/>
          </a:prstGeom>
        </p:spPr>
      </p:pic>
      <p:grpSp>
        <p:nvGrpSpPr>
          <p:cNvPr id="72" name="קבוצה 71"/>
          <p:cNvGrpSpPr/>
          <p:nvPr/>
        </p:nvGrpSpPr>
        <p:grpSpPr>
          <a:xfrm>
            <a:off x="2516015" y="2134115"/>
            <a:ext cx="8748712" cy="3484562"/>
            <a:chOff x="0" y="2024063"/>
            <a:chExt cx="8748712" cy="3484562"/>
          </a:xfrm>
        </p:grpSpPr>
        <p:grpSp>
          <p:nvGrpSpPr>
            <p:cNvPr id="73" name="קבוצה 72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7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8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9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9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rtl="1"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0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9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80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1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82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8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 dirty="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4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9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18</a:t>
            </a:fld>
            <a:endParaRPr lang="en-GB" dirty="0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566250" y="339425"/>
            <a:ext cx="11521100" cy="403828"/>
          </a:xfrm>
          <a:prstGeom prst="rect">
            <a:avLst/>
          </a:prstGeom>
        </p:spPr>
        <p:txBody>
          <a:bodyPr/>
          <a:lstStyle>
            <a:lvl1pPr algn="l" defTabSz="119983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cap="all" dirty="0" smtClean="0">
                <a:latin typeface="+mn-lt"/>
                <a:ea typeface="+mn-ea"/>
                <a:cs typeface="+mn-cs"/>
              </a:rPr>
              <a:t>סיכום – אפקטיביות הקמפיין</a:t>
            </a:r>
            <a:endParaRPr lang="en-US" b="1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45"/>
          <p:cNvSpPr txBox="1">
            <a:spLocks/>
          </p:cNvSpPr>
          <p:nvPr/>
        </p:nvSpPr>
        <p:spPr>
          <a:xfrm>
            <a:off x="232012" y="858767"/>
            <a:ext cx="12554599" cy="420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rtl="1">
              <a:lnSpc>
                <a:spcPct val="150000"/>
              </a:lnSpc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הנוכחי הצליח להשיג חשיפה ועמד במשימה המרכזית של העלאת המודעות להוזלות לקראת החג.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הקמפיין, שהשתמש באופן כמעט בלעדי במדיום הטלוויזיוני, השיג רמת חשיפה גבוהה מהממוצע.</a:t>
            </a:r>
          </a:p>
          <a:p>
            <a:pPr marL="285750" lvl="0" indent="-285750" algn="r" defTabSz="9144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18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בהיבט </a:t>
            </a: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של מדדי </a:t>
            </a:r>
            <a:r>
              <a:rPr lang="he-IL" sz="18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התגובה </a:t>
            </a: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לקמפיין, נראה כי למרות שברמה האישית הנושא רלוונטי לנשאלים, הקמפיין מתקשה לשכנע ולהיתפס כבעל חשיבות ציבורית:</a:t>
            </a:r>
            <a:endParaRPr lang="he-IL" sz="18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6725" lvl="1" indent="-285750" algn="r" defTabSz="914400" rtl="1">
              <a:lnSpc>
                <a:spcPct val="150000"/>
              </a:lnSpc>
              <a:defRPr/>
            </a:pP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הנושא בו עסק הקמפיין – הוזלת סל הקניות לחג הפסח – מעסיק את רובם של הנשאלים והמסר של הוזלת המחירים הובן, אך האהדה אליו נמוכה במעט, ולכן הוא מניע לפעולה פחות מפרסומות אחרות, וכן נתפס פחות חשוב ותורם מהן.</a:t>
            </a:r>
          </a:p>
          <a:p>
            <a:pPr marL="466725" lvl="1" indent="-285750" algn="r" defTabSz="914400" rtl="1">
              <a:lnSpc>
                <a:spcPct val="150000"/>
              </a:lnSpc>
              <a:defRPr/>
            </a:pP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האלמנטים הקריאטיביים יוצרים את עיקר האהדה לקמפיין, ובפרט ההומור, כאשר לא צוין אלמנט אחד בולט לחוסר האהדה.</a:t>
            </a:r>
          </a:p>
          <a:p>
            <a:pPr marL="466725" lvl="1" indent="-285750" algn="r" defTabSz="914400" rtl="1">
              <a:lnSpc>
                <a:spcPct val="150000"/>
              </a:lnSpc>
              <a:defRPr/>
            </a:pPr>
            <a:r>
              <a:rPr lang="he-IL" sz="18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תרומתו של הקמפיין ניכרת בהעלאת המודעות ליוזמה להורדת המחירים.</a:t>
            </a:r>
            <a:endParaRPr lang="he-IL" sz="18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6725" lvl="1" indent="-285750" algn="r" defTabSz="914400" rtl="1">
              <a:lnSpc>
                <a:spcPct val="150000"/>
              </a:lnSpc>
              <a:defRPr/>
            </a:pPr>
            <a:endParaRPr lang="he-IL" sz="18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r" defTabSz="914400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he-I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19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58578" y="1630311"/>
            <a:ext cx="4322618" cy="4322618"/>
            <a:chOff x="2946400" y="1459345"/>
            <a:chExt cx="4322618" cy="4322618"/>
          </a:xfrm>
        </p:grpSpPr>
        <p:sp>
          <p:nvSpPr>
            <p:cNvPr id="5" name="Oval 4"/>
            <p:cNvSpPr/>
            <p:nvPr/>
          </p:nvSpPr>
          <p:spPr>
            <a:xfrm>
              <a:off x="2946400" y="1459345"/>
              <a:ext cx="4322618" cy="43226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946400" y="1560945"/>
              <a:ext cx="1099128" cy="1099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109854" y="4519372"/>
              <a:ext cx="1099128" cy="1099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23360" y="1832245"/>
              <a:ext cx="545208" cy="556529"/>
              <a:chOff x="3118476" y="1722801"/>
              <a:chExt cx="705354" cy="720000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406916" y="1722801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18476" y="1722801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86814" y="4790672"/>
              <a:ext cx="545208" cy="556529"/>
              <a:chOff x="6306741" y="4685620"/>
              <a:chExt cx="705354" cy="720000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10800000">
                <a:off x="6306741" y="4685620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0800000">
                <a:off x="6622216" y="4685620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62436" y="2806802"/>
              <a:ext cx="289054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4800" b="1" dirty="0" smtClean="0">
                  <a:solidFill>
                    <a:schemeClr val="bg1"/>
                  </a:solidFill>
                </a:rPr>
                <a:t>תודה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2436" y="3288266"/>
              <a:ext cx="289054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8000" b="1" dirty="0" smtClean="0">
                  <a:solidFill>
                    <a:schemeClr val="bg1"/>
                  </a:solidFill>
                </a:rPr>
                <a:t>רבה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pping, Business, Retail, Shopping Cart, Trans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/>
          <a:stretch/>
        </p:blipFill>
        <p:spPr bwMode="auto">
          <a:xfrm>
            <a:off x="-1" y="962525"/>
            <a:ext cx="13439775" cy="6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20522" y="562133"/>
            <a:ext cx="3657806" cy="400622"/>
          </a:xfrm>
        </p:spPr>
        <p:txBody>
          <a:bodyPr/>
          <a:lstStyle/>
          <a:p>
            <a:pPr algn="r" rtl="1"/>
            <a:r>
              <a:rPr lang="he-IL" b="1" dirty="0">
                <a:latin typeface="+mn-lt"/>
                <a:ea typeface="+mn-ea"/>
                <a:cs typeface="+mn-cs"/>
              </a:rPr>
              <a:t>רקע </a:t>
            </a:r>
            <a:r>
              <a:rPr lang="he-IL" b="1" dirty="0" smtClean="0">
                <a:latin typeface="+mn-lt"/>
                <a:ea typeface="+mn-ea"/>
                <a:cs typeface="+mn-cs"/>
              </a:rPr>
              <a:t>ומתודולוגיה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581" y="958896"/>
            <a:ext cx="6936046" cy="6600761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anchor="t"/>
          <a:lstStyle/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לקראת פסח תשע"ו (אפריל 2016), </a:t>
            </a:r>
            <a:r>
              <a:rPr lang="he-IL" sz="1800" dirty="0"/>
              <a:t>שר האוצר משה כחלון ושר החקלאות אורי אריאל חתמו על </a:t>
            </a:r>
            <a:r>
              <a:rPr lang="he-IL" sz="1800" dirty="0" smtClean="0"/>
              <a:t>הסכם שמטרתו להוביל </a:t>
            </a:r>
            <a:r>
              <a:rPr lang="he-IL" sz="1800" dirty="0"/>
              <a:t>למניעת מחסור ולהורדת מחירי  הדגים, שמן הזית והירקות הקפואים לקראת </a:t>
            </a:r>
            <a:r>
              <a:rPr lang="he-IL" sz="1800" dirty="0" smtClean="0"/>
              <a:t>פסח. משרד האוצר יצא לקראת החג בקמפיין שמטרתו ליידע את ציבור הצרכנים על ההנחות ולעודד השוואת מחירים.</a:t>
            </a:r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he-IL" sz="1800" dirty="0" smtClean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הקמפיין </a:t>
            </a:r>
            <a:r>
              <a:rPr lang="he-IL" sz="1800" dirty="0"/>
              <a:t>כלל פרסום </a:t>
            </a:r>
            <a:r>
              <a:rPr lang="he-IL" sz="1800" dirty="0" smtClean="0"/>
              <a:t>בטלוויזיה ובאינטרנט.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עלות הקמפיין במונחי ברוטו (כפי שהועברו מלפ"מ):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he-IL" sz="1800" dirty="0" smtClean="0"/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he-IL" sz="1800" dirty="0"/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he-IL" sz="1800" dirty="0" smtClean="0"/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he-IL" sz="1800" dirty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בחינת </a:t>
            </a:r>
            <a:r>
              <a:rPr lang="he-IL" sz="1800" dirty="0"/>
              <a:t>אפקטיביות הפרסום נעשתה </a:t>
            </a:r>
            <a:r>
              <a:rPr lang="he-IL" sz="1800" dirty="0" smtClean="0"/>
              <a:t>לאחר ירידת הקמפיין באמצעות </a:t>
            </a:r>
            <a:r>
              <a:rPr lang="he-IL" sz="1800" dirty="0"/>
              <a:t>סקר אינטרנטי בקרב כ- 500 מרואיינים </a:t>
            </a:r>
            <a:r>
              <a:rPr lang="he-IL" sz="1800" dirty="0" smtClean="0"/>
              <a:t>בגילאי 25 ומעלה</a:t>
            </a:r>
            <a:r>
              <a:rPr lang="he-IL" sz="1800" dirty="0"/>
              <a:t>, </a:t>
            </a:r>
            <a:r>
              <a:rPr lang="he-IL" sz="1800" dirty="0" smtClean="0"/>
              <a:t>בפיזור ארצי מייצג.</a:t>
            </a:r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בנוסף</a:t>
            </a:r>
            <a:r>
              <a:rPr lang="he-IL" sz="1800" dirty="0"/>
              <a:t>, לפני הקמפיין בוצע סקר קצר </a:t>
            </a:r>
            <a:r>
              <a:rPr lang="he-IL" sz="1800" dirty="0" smtClean="0"/>
              <a:t>שבחן, במדגם דומה, </a:t>
            </a:r>
            <a:r>
              <a:rPr lang="he-IL" sz="1800" dirty="0"/>
              <a:t>את רמות המודעות </a:t>
            </a:r>
            <a:r>
              <a:rPr lang="he-IL" sz="1800" dirty="0" smtClean="0"/>
              <a:t>להוזלות והגורם האחראי להן.</a:t>
            </a:r>
            <a:endParaRPr lang="en-US" sz="1800" dirty="0"/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he-IL" sz="1800" dirty="0" smtClean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u="sng" dirty="0" smtClean="0"/>
              <a:t>מועדי המחקר:</a:t>
            </a:r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לפני קמפיין – 8/4/2016</a:t>
            </a:r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r>
              <a:rPr lang="he-IL" sz="1800" dirty="0" smtClean="0"/>
              <a:t>אחרי קמפיין – 21/4/2016</a:t>
            </a:r>
            <a:endParaRPr lang="he-IL" sz="1800" dirty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he-IL" sz="1800" dirty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he-IL" sz="1800" b="1" dirty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en-US" sz="1800" b="1" dirty="0" smtClean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en-US" sz="1800" b="1" dirty="0" smtClean="0"/>
          </a:p>
          <a:p>
            <a:pPr algn="r" rtl="1">
              <a:lnSpc>
                <a:spcPct val="90000"/>
              </a:lnSpc>
              <a:spcBef>
                <a:spcPts val="600"/>
              </a:spcBef>
            </a:pPr>
            <a:endParaRPr lang="he-IL" sz="1800" b="1" dirty="0" smtClean="0"/>
          </a:p>
        </p:txBody>
      </p:sp>
      <p:graphicFrame>
        <p:nvGraphicFramePr>
          <p:cNvPr id="8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64520"/>
              </p:ext>
            </p:extLst>
          </p:nvPr>
        </p:nvGraphicFramePr>
        <p:xfrm>
          <a:off x="3061297" y="3238919"/>
          <a:ext cx="3815586" cy="9845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7793"/>
                <a:gridCol w="1907793"/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מדיה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עלות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טלוויזיה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1,800,000 ₪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אינטרנט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50,000   ₪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33" marR="84333" marT="42165" marB="42165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3</a:t>
            </a:fld>
            <a:endParaRPr lang="en-GB" dirty="0"/>
          </a:p>
        </p:txBody>
      </p:sp>
      <p:sp>
        <p:nvSpPr>
          <p:cNvPr id="35" name="כותרת 3"/>
          <p:cNvSpPr txBox="1">
            <a:spLocks/>
          </p:cNvSpPr>
          <p:nvPr/>
        </p:nvSpPr>
        <p:spPr bwMode="gray">
          <a:xfrm>
            <a:off x="3586895" y="672586"/>
            <a:ext cx="7010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את הערכת הכיסוי והתגובה מיישמים תוך שימוש במדדים הבאים:</a:t>
            </a:r>
          </a:p>
        </p:txBody>
      </p:sp>
      <p:grpSp>
        <p:nvGrpSpPr>
          <p:cNvPr id="36" name="קבוצה 35"/>
          <p:cNvGrpSpPr/>
          <p:nvPr/>
        </p:nvGrpSpPr>
        <p:grpSpPr>
          <a:xfrm>
            <a:off x="1850170" y="1888986"/>
            <a:ext cx="8748712" cy="3484562"/>
            <a:chOff x="0" y="2024063"/>
            <a:chExt cx="8748712" cy="3484562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42" name="קבוצה 4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1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כיסוי</a:t>
                  </a:r>
                </a:p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Reach</a:t>
                  </a: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תגובה</a:t>
                    </a:r>
                  </a:p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Response</a:t>
                    </a: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4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</p:grpSp>
          <p:grpSp>
            <p:nvGrpSpPr>
              <p:cNvPr id="43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44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45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rgbClr val="F491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/>
                  </a:endParaRPr>
                </a:p>
              </p:txBody>
            </p:sp>
            <p:grpSp>
              <p:nvGrpSpPr>
                <p:cNvPr id="46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4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4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rgbClr val="F491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אפקטיביות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8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0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/>
                </a:endParaRPr>
              </a:p>
            </p:txBody>
          </p:sp>
        </p:grpSp>
      </p:grpSp>
      <p:sp>
        <p:nvSpPr>
          <p:cNvPr id="57" name="מלבן 56"/>
          <p:cNvSpPr/>
          <p:nvPr/>
        </p:nvSpPr>
        <p:spPr>
          <a:xfrm>
            <a:off x="7847560" y="3477049"/>
            <a:ext cx="2670642" cy="726512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t"/>
          <a:lstStyle/>
          <a:p>
            <a:pPr algn="r" defTabSz="914400" rtl="1">
              <a:tabLst>
                <a:tab pos="268288" algn="r"/>
              </a:tabLst>
            </a:pPr>
            <a:r>
              <a:rPr lang="he-IL" sz="1600" b="1" dirty="0">
                <a:solidFill>
                  <a:prstClr val="white"/>
                </a:solidFill>
                <a:cs typeface="Arial"/>
              </a:rPr>
              <a:t>חשיפה </a:t>
            </a:r>
            <a:r>
              <a:rPr lang="he-IL" sz="1600" b="1" dirty="0" smtClean="0">
                <a:solidFill>
                  <a:prstClr val="white"/>
                </a:solidFill>
                <a:cs typeface="Arial"/>
              </a:rPr>
              <a:t>עקיפה:</a:t>
            </a:r>
            <a:endParaRPr lang="he-IL" sz="1600" b="1" dirty="0">
              <a:solidFill>
                <a:prstClr val="white"/>
              </a:solidFill>
              <a:cs typeface="Arial"/>
            </a:endParaRP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 err="1" smtClean="0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ספציפית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>
                <a:solidFill>
                  <a:prstClr val="white"/>
                </a:solidFill>
                <a:cs typeface="Arial"/>
              </a:rPr>
              <a:t>חצי </a:t>
            </a:r>
            <a:r>
              <a:rPr lang="he-IL" sz="1200" dirty="0" smtClean="0">
                <a:solidFill>
                  <a:prstClr val="white"/>
                </a:solidFill>
                <a:cs typeface="Arial"/>
              </a:rPr>
              <a:t>נעזרת</a:t>
            </a:r>
          </a:p>
        </p:txBody>
      </p:sp>
      <p:sp>
        <p:nvSpPr>
          <p:cNvPr id="58" name="מלבן 57"/>
          <p:cNvSpPr/>
          <p:nvPr/>
        </p:nvSpPr>
        <p:spPr>
          <a:xfrm>
            <a:off x="7847560" y="4299568"/>
            <a:ext cx="2670642" cy="632761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חשיפה </a:t>
            </a:r>
            <a:r>
              <a:rPr lang="he-IL" sz="1600" b="1" dirty="0" smtClean="0">
                <a:solidFill>
                  <a:prstClr val="white"/>
                </a:solidFill>
                <a:cs typeface="Arial"/>
              </a:rPr>
              <a:t>ישירה: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זכירה נעזרת לפי אמצעי מדיה</a:t>
            </a:r>
          </a:p>
        </p:txBody>
      </p:sp>
      <p:sp>
        <p:nvSpPr>
          <p:cNvPr id="59" name="מלבן 58"/>
          <p:cNvSpPr/>
          <p:nvPr/>
        </p:nvSpPr>
        <p:spPr>
          <a:xfrm>
            <a:off x="4401564" y="4017809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אטרקטיביות: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האם הפרסומת מצאה חן בעיני?</a:t>
            </a:r>
          </a:p>
        </p:txBody>
      </p:sp>
      <p:sp>
        <p:nvSpPr>
          <p:cNvPr id="60" name="מלבן 59"/>
          <p:cNvSpPr/>
          <p:nvPr/>
        </p:nvSpPr>
        <p:spPr>
          <a:xfrm>
            <a:off x="4387695" y="4709958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 smtClean="0">
                <a:solidFill>
                  <a:prstClr val="white"/>
                </a:solidFill>
                <a:cs typeface="Arial"/>
              </a:rPr>
              <a:t>שכנוע:</a:t>
            </a:r>
            <a:endParaRPr lang="he-IL" sz="1600" b="1" dirty="0">
              <a:solidFill>
                <a:prstClr val="white"/>
              </a:solidFill>
              <a:cs typeface="Arial"/>
            </a:endParaRPr>
          </a:p>
          <a:p>
            <a:pPr algn="r" defTabSz="914400" rtl="1"/>
            <a:r>
              <a:rPr lang="he-IL" sz="1200" dirty="0" smtClean="0">
                <a:solidFill>
                  <a:prstClr val="white"/>
                </a:solidFill>
                <a:cs typeface="Arial"/>
              </a:rPr>
              <a:t>נעזר 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– עד כמה הפרסומת שכנעה ש-?</a:t>
            </a:r>
          </a:p>
        </p:txBody>
      </p:sp>
      <p:sp>
        <p:nvSpPr>
          <p:cNvPr id="62" name="מלבן 61"/>
          <p:cNvSpPr/>
          <p:nvPr/>
        </p:nvSpPr>
        <p:spPr>
          <a:xfrm>
            <a:off x="4394792" y="5427446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r" defTabSz="914400" rtl="1">
              <a:defRPr/>
            </a:pPr>
            <a:r>
              <a:rPr lang="he-IL" sz="1600" b="1" kern="0" dirty="0">
                <a:solidFill>
                  <a:prstClr val="white"/>
                </a:solidFill>
                <a:cs typeface="Arial"/>
              </a:rPr>
              <a:t>רלוונטיות:</a:t>
            </a:r>
          </a:p>
          <a:p>
            <a:pPr lvl="0" algn="r" defTabSz="914400" rtl="1">
              <a:defRPr/>
            </a:pPr>
            <a:r>
              <a:rPr lang="he-IL" sz="1200" dirty="0">
                <a:solidFill>
                  <a:prstClr val="white"/>
                </a:solidFill>
                <a:cs typeface="Arial"/>
              </a:rPr>
              <a:t>עד כמה הנושא חשוב ותורם לציבור?</a:t>
            </a:r>
          </a:p>
          <a:p>
            <a:pPr lvl="0" algn="r" defTabSz="914400" rtl="1">
              <a:defRPr/>
            </a:pPr>
            <a:r>
              <a:rPr lang="he-IL" sz="1200" dirty="0">
                <a:solidFill>
                  <a:prstClr val="white"/>
                </a:solidFill>
                <a:cs typeface="Arial"/>
              </a:rPr>
              <a:t>עד כמה הנושא רלוונטי לך באופן אישי?</a:t>
            </a:r>
          </a:p>
        </p:txBody>
      </p:sp>
      <p:sp>
        <p:nvSpPr>
          <p:cNvPr id="34" name="מלבן 33"/>
          <p:cNvSpPr/>
          <p:nvPr/>
        </p:nvSpPr>
        <p:spPr>
          <a:xfrm>
            <a:off x="4397527" y="3437721"/>
            <a:ext cx="2800630" cy="509960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>
              <a:lnSpc>
                <a:spcPct val="90000"/>
              </a:lnSpc>
            </a:pPr>
            <a:r>
              <a:rPr lang="he-IL" sz="1600" b="1" dirty="0" smtClean="0">
                <a:solidFill>
                  <a:prstClr val="white"/>
                </a:solidFill>
                <a:cs typeface="Arial"/>
              </a:rPr>
              <a:t>מסר:</a:t>
            </a:r>
            <a:endParaRPr lang="he-IL" sz="1600" b="1" dirty="0">
              <a:solidFill>
                <a:prstClr val="white"/>
              </a:solidFill>
              <a:cs typeface="Arial"/>
            </a:endParaRPr>
          </a:p>
          <a:p>
            <a:pPr algn="r" defTabSz="914400" rtl="1">
              <a:lnSpc>
                <a:spcPct val="90000"/>
              </a:lnSpc>
              <a:tabLst>
                <a:tab pos="268288" algn="r"/>
              </a:tabLst>
            </a:pPr>
            <a:r>
              <a:rPr lang="he-IL" sz="1200" dirty="0" err="1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 – מה המסר שניסו להעביר</a:t>
            </a:r>
            <a:r>
              <a:rPr lang="he-IL" sz="1200" dirty="0" smtClean="0">
                <a:solidFill>
                  <a:prstClr val="white"/>
                </a:solidFill>
                <a:cs typeface="Arial"/>
              </a:rPr>
              <a:t>?</a:t>
            </a:r>
          </a:p>
          <a:p>
            <a:pPr algn="r" defTabSz="914400" rtl="1">
              <a:lnSpc>
                <a:spcPct val="90000"/>
              </a:lnSpc>
              <a:tabLst>
                <a:tab pos="268288" algn="r"/>
              </a:tabLst>
            </a:pPr>
            <a:r>
              <a:rPr lang="he-IL" sz="1200" dirty="0" smtClean="0">
                <a:solidFill>
                  <a:prstClr val="white"/>
                </a:solidFill>
                <a:cs typeface="Arial"/>
              </a:rPr>
              <a:t>נעזר – האם התקבל המסר הרצוי?</a:t>
            </a:r>
            <a:endParaRPr lang="he-IL" sz="12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4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4</a:t>
            </a:fld>
            <a:endParaRPr lang="en-GB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4" name="קבוצה 3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9" name="קבוצה 8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1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62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 dirty="0" smtClean="0">
                      <a:solidFill>
                        <a:srgbClr val="FFFFFF"/>
                      </a:solidFill>
                    </a:rPr>
                    <a:t>(Reach)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000" b="1" dirty="0" smtClean="0">
                        <a:solidFill>
                          <a:srgbClr val="FFFFFF"/>
                        </a:solidFill>
                      </a:rPr>
                      <a:t>(Response</a:t>
                    </a:r>
                    <a:r>
                      <a:rPr lang="he-IL" sz="2000" b="1" dirty="0" smtClean="0">
                        <a:solidFill>
                          <a:srgbClr val="FFFFFF"/>
                        </a:solidFill>
                      </a:rPr>
                      <a:t>(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1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 dirty="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1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1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6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4" name="מחומש 23"/>
          <p:cNvSpPr/>
          <p:nvPr/>
        </p:nvSpPr>
        <p:spPr>
          <a:xfrm flipH="1">
            <a:off x="7538405" y="2633696"/>
            <a:ext cx="3207514" cy="1607938"/>
          </a:xfrm>
          <a:prstGeom prst="homePlate">
            <a:avLst>
              <a:gd name="adj" fmla="val 17198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11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786809" y="301406"/>
            <a:ext cx="12300541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החשיפה החצי נעזרת לקמפיין מקיפה כשני שליש מהציבור וגבוהה מהממוצע.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החשיפה החצי נעזרת עולה עם הגיל, גבוהה יותר בקרב נשואים ובעלי הכנסה ממוצעת ומעלה.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0070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חשיפה 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חצי נעזרת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5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 smtClean="0"/>
              <a:t>במהלך </a:t>
            </a:r>
            <a:r>
              <a:rPr lang="he-IL" sz="1200" b="1" dirty="0"/>
              <a:t>השבועות האחרונים שודר באמצעי התקשורת השונים קמפיין העוסק בהוזלת מוצרי מזון.</a:t>
            </a:r>
          </a:p>
          <a:p>
            <a:pPr algn="r" rtl="1"/>
            <a:r>
              <a:rPr lang="he-IL" sz="1200" b="1" dirty="0"/>
              <a:t>לפניך תמונות מתוך הסרטון של הקמפיין </a:t>
            </a:r>
            <a:r>
              <a:rPr lang="he-IL" sz="1200" b="1" dirty="0" smtClean="0"/>
              <a:t>ששודר.</a:t>
            </a:r>
            <a:r>
              <a:rPr lang="he-IL" sz="1200" dirty="0" smtClean="0"/>
              <a:t> </a:t>
            </a:r>
            <a:r>
              <a:rPr lang="he-IL" sz="1200" b="1" dirty="0" smtClean="0"/>
              <a:t>האם יצא לך לראות את </a:t>
            </a:r>
            <a:r>
              <a:rPr lang="he-IL" sz="1200" b="1" dirty="0"/>
              <a:t>הסרטון המוצג</a:t>
            </a:r>
            <a:r>
              <a:rPr lang="he-IL" sz="1200" b="1" dirty="0" smtClean="0"/>
              <a:t>?</a:t>
            </a:r>
            <a:endParaRPr lang="en-US" sz="1200" dirty="0" smtClean="0"/>
          </a:p>
        </p:txBody>
      </p:sp>
      <p:cxnSp>
        <p:nvCxnSpPr>
          <p:cNvPr id="15" name="מחבר חץ ישר 14"/>
          <p:cNvCxnSpPr/>
          <p:nvPr/>
        </p:nvCxnSpPr>
        <p:spPr>
          <a:xfrm flipV="1">
            <a:off x="161091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167471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18" name="תרשים 17"/>
          <p:cNvGraphicFramePr/>
          <p:nvPr>
            <p:extLst>
              <p:ext uri="{D42A27DB-BD31-4B8C-83A1-F6EECF244321}">
                <p14:modId xmlns:p14="http://schemas.microsoft.com/office/powerpoint/2010/main" val="1920147273"/>
              </p:ext>
            </p:extLst>
          </p:nvPr>
        </p:nvGraphicFramePr>
        <p:xfrm>
          <a:off x="396668" y="5202487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תרשים 13"/>
          <p:cNvGraphicFramePr/>
          <p:nvPr>
            <p:extLst>
              <p:ext uri="{D42A27DB-BD31-4B8C-83A1-F6EECF244321}">
                <p14:modId xmlns:p14="http://schemas.microsoft.com/office/powerpoint/2010/main" val="2680352561"/>
              </p:ext>
            </p:extLst>
          </p:nvPr>
        </p:nvGraphicFramePr>
        <p:xfrm>
          <a:off x="651866" y="1676400"/>
          <a:ext cx="5219700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779223" y="639260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804400" y="6498873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</a:t>
            </a:r>
            <a:r>
              <a:rPr lang="he-IL" sz="1200" dirty="0"/>
              <a:t>בין </a:t>
            </a:r>
            <a:r>
              <a:rPr lang="he-IL" sz="1200" dirty="0" smtClean="0"/>
              <a:t>הקהלים</a:t>
            </a:r>
            <a:endParaRPr lang="he-IL" sz="1200" dirty="0"/>
          </a:p>
        </p:txBody>
      </p:sp>
      <p:cxnSp>
        <p:nvCxnSpPr>
          <p:cNvPr id="23" name="מחבר חץ ישר 4"/>
          <p:cNvCxnSpPr/>
          <p:nvPr/>
        </p:nvCxnSpPr>
        <p:spPr>
          <a:xfrm flipV="1">
            <a:off x="1250860" y="5529610"/>
            <a:ext cx="0" cy="2511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57" y="1570713"/>
            <a:ext cx="4084320" cy="423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מחבר ישר 29"/>
          <p:cNvCxnSpPr/>
          <p:nvPr/>
        </p:nvCxnSpPr>
        <p:spPr>
          <a:xfrm>
            <a:off x="2395282" y="2351424"/>
            <a:ext cx="0" cy="234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תרשים 23"/>
          <p:cNvGraphicFramePr/>
          <p:nvPr>
            <p:extLst>
              <p:ext uri="{D42A27DB-BD31-4B8C-83A1-F6EECF244321}">
                <p14:modId xmlns:p14="http://schemas.microsoft.com/office/powerpoint/2010/main" val="970784742"/>
              </p:ext>
            </p:extLst>
          </p:nvPr>
        </p:nvGraphicFramePr>
        <p:xfrm>
          <a:off x="652143" y="2431172"/>
          <a:ext cx="12787632" cy="241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6</a:t>
            </a:fld>
            <a:endParaRPr lang="en-GB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1656636" y="7300290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1720430" y="7305602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990" y="7290362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sp>
        <p:nvSpPr>
          <p:cNvPr id="27" name="Text Placeholder 45"/>
          <p:cNvSpPr txBox="1">
            <a:spLocks/>
          </p:cNvSpPr>
          <p:nvPr/>
        </p:nvSpPr>
        <p:spPr>
          <a:xfrm>
            <a:off x="1002870" y="37553"/>
            <a:ext cx="12129493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כשני שלישים מקהל היעד ציינו חשיפה לפרסומת בטלוויזיה. שיעור זה מלמד על חשיפה מעט גבוהה מהממוצע המוכר למדיום הטלוויזיוני. 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החשיפה עולה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עם הגיל, </a:t>
            </a:r>
            <a:r>
              <a:rPr lang="he-IL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וכן גבוהה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יותר בקרב </a:t>
            </a:r>
            <a:r>
              <a:rPr lang="he-IL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גברים, נשואים </a:t>
            </a:r>
            <a:r>
              <a:rPr lang="he-IL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ובעלי הכנסה ממוצעת ומעלה. </a:t>
            </a:r>
          </a:p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endParaRPr lang="he-IL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כותרת 1"/>
          <p:cNvSpPr>
            <a:spLocks noGrp="1"/>
          </p:cNvSpPr>
          <p:nvPr>
            <p:ph type="title"/>
          </p:nvPr>
        </p:nvSpPr>
        <p:spPr>
          <a:xfrm>
            <a:off x="1610916" y="108221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חשיפה 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נעזרת </a:t>
            </a:r>
            <a:r>
              <a:rPr lang="he-IL" sz="1600" cap="all" dirty="0" smtClean="0">
                <a:latin typeface="+mn-lt"/>
                <a:ea typeface="+mn-ea"/>
                <a:cs typeface="+mn-cs"/>
              </a:rPr>
              <a:t>לקמפיין בטלוויזיה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5" name="תרשים 24"/>
          <p:cNvGraphicFramePr/>
          <p:nvPr>
            <p:extLst>
              <p:ext uri="{D42A27DB-BD31-4B8C-83A1-F6EECF244321}">
                <p14:modId xmlns:p14="http://schemas.microsoft.com/office/powerpoint/2010/main" val="167726700"/>
              </p:ext>
            </p:extLst>
          </p:nvPr>
        </p:nvGraphicFramePr>
        <p:xfrm>
          <a:off x="2708061" y="2431172"/>
          <a:ext cx="2531802" cy="241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תרשים 29"/>
          <p:cNvGraphicFramePr/>
          <p:nvPr>
            <p:extLst>
              <p:ext uri="{D42A27DB-BD31-4B8C-83A1-F6EECF244321}">
                <p14:modId xmlns:p14="http://schemas.microsoft.com/office/powerpoint/2010/main" val="2452650940"/>
              </p:ext>
            </p:extLst>
          </p:nvPr>
        </p:nvGraphicFramePr>
        <p:xfrm>
          <a:off x="5336961" y="2431172"/>
          <a:ext cx="2531802" cy="241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מלבן 38"/>
          <p:cNvSpPr/>
          <p:nvPr/>
        </p:nvSpPr>
        <p:spPr>
          <a:xfrm>
            <a:off x="420584" y="6752477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 smtClean="0"/>
              <a:t>כעת </a:t>
            </a:r>
            <a:r>
              <a:rPr lang="he-IL" sz="1200" b="1" dirty="0"/>
              <a:t>נציין, כי מדובר בקמפיין של משרד האוצר, המעדכן לגבי הוזלת סל הקניות לפסח, וממליץ להשוות בין מחירי המוצרים השונים לפני ביצוע </a:t>
            </a:r>
            <a:r>
              <a:rPr lang="he-IL" sz="1200" b="1" dirty="0" smtClean="0"/>
              <a:t>הקניה.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he-IL" sz="1200" b="1" dirty="0" smtClean="0"/>
              <a:t>להלן </a:t>
            </a:r>
            <a:r>
              <a:rPr lang="he-IL" sz="1200" b="1" dirty="0"/>
              <a:t>הפרסומת שהוצגה </a:t>
            </a:r>
            <a:r>
              <a:rPr lang="he-IL" sz="1200" b="1" dirty="0" smtClean="0"/>
              <a:t>בנושא. האם </a:t>
            </a:r>
            <a:r>
              <a:rPr lang="he-IL" sz="1200" b="1" dirty="0"/>
              <a:t>יצא לך לראות פרסומת זו </a:t>
            </a:r>
            <a:r>
              <a:rPr lang="he-IL" sz="1200" b="1" dirty="0" smtClean="0"/>
              <a:t>בטלוויזיה?</a:t>
            </a:r>
            <a:endParaRPr lang="he-IL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9223" y="639260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pic>
        <p:nvPicPr>
          <p:cNvPr id="41" name="Picture 2" descr="https://cdn2.iconfinder.com/data/icons/windows-8-metro-style/512/tv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62" y="3935383"/>
            <a:ext cx="300613" cy="3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מלבן 33"/>
          <p:cNvSpPr/>
          <p:nvPr/>
        </p:nvSpPr>
        <p:spPr>
          <a:xfrm>
            <a:off x="5616455" y="2428527"/>
            <a:ext cx="1758920" cy="431109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גברים</a:t>
            </a:r>
            <a:endParaRPr lang="he-IL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458991" y="2428527"/>
            <a:ext cx="1721240" cy="43110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accent4">
                    <a:lumMod val="50000"/>
                  </a:schemeClr>
                </a:solidFill>
              </a:rPr>
              <a:t>נשים</a:t>
            </a:r>
            <a:endParaRPr lang="he-IL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3" name="תרשים 42"/>
          <p:cNvGraphicFramePr/>
          <p:nvPr>
            <p:extLst>
              <p:ext uri="{D42A27DB-BD31-4B8C-83A1-F6EECF244321}">
                <p14:modId xmlns:p14="http://schemas.microsoft.com/office/powerpoint/2010/main" val="3585144991"/>
              </p:ext>
            </p:extLst>
          </p:nvPr>
        </p:nvGraphicFramePr>
        <p:xfrm>
          <a:off x="8305847" y="2431172"/>
          <a:ext cx="2531802" cy="241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6" name="מחבר ישר 55"/>
          <p:cNvCxnSpPr/>
          <p:nvPr/>
        </p:nvCxnSpPr>
        <p:spPr>
          <a:xfrm>
            <a:off x="5187161" y="2624301"/>
            <a:ext cx="0" cy="234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04400" y="6498873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</a:t>
            </a:r>
            <a:r>
              <a:rPr lang="he-IL" sz="1200" dirty="0"/>
              <a:t>בין </a:t>
            </a:r>
            <a:r>
              <a:rPr lang="he-IL" sz="1200" dirty="0" smtClean="0"/>
              <a:t>הקהלים</a:t>
            </a:r>
            <a:endParaRPr lang="he-IL" sz="1200" dirty="0"/>
          </a:p>
        </p:txBody>
      </p:sp>
      <p:sp>
        <p:nvSpPr>
          <p:cNvPr id="6" name="AutoShape 2" descr="תוצאת תמונה עבור ‪brochure icon‬‏"/>
          <p:cNvSpPr>
            <a:spLocks noChangeAspect="1" noChangeArrowheads="1"/>
          </p:cNvSpPr>
          <p:nvPr/>
        </p:nvSpPr>
        <p:spPr bwMode="auto">
          <a:xfrm>
            <a:off x="132191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2" name="TextBox 61"/>
          <p:cNvSpPr txBox="1"/>
          <p:nvPr/>
        </p:nvSpPr>
        <p:spPr>
          <a:xfrm>
            <a:off x="8027321" y="3514475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&gt;</a:t>
            </a:r>
            <a:endParaRPr lang="he-IL" b="1" dirty="0"/>
          </a:p>
        </p:txBody>
      </p:sp>
      <p:sp>
        <p:nvSpPr>
          <p:cNvPr id="29" name="מלבן 28"/>
          <p:cNvSpPr/>
          <p:nvPr/>
        </p:nvSpPr>
        <p:spPr>
          <a:xfrm>
            <a:off x="2936660" y="2428527"/>
            <a:ext cx="1553247" cy="431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כלל המדגם</a:t>
            </a:r>
            <a:endParaRPr lang="he-IL" sz="1400" dirty="0">
              <a:solidFill>
                <a:schemeClr val="tx1"/>
              </a:solidFill>
            </a:endParaRPr>
          </a:p>
        </p:txBody>
      </p:sp>
      <p:graphicFrame>
        <p:nvGraphicFramePr>
          <p:cNvPr id="31" name="תרשים 30"/>
          <p:cNvGraphicFramePr/>
          <p:nvPr>
            <p:extLst>
              <p:ext uri="{D42A27DB-BD31-4B8C-83A1-F6EECF244321}">
                <p14:modId xmlns:p14="http://schemas.microsoft.com/office/powerpoint/2010/main" val="4194844991"/>
              </p:ext>
            </p:extLst>
          </p:nvPr>
        </p:nvGraphicFramePr>
        <p:xfrm>
          <a:off x="396668" y="5202487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2" name="מחבר חץ ישר 4"/>
          <p:cNvCxnSpPr/>
          <p:nvPr/>
        </p:nvCxnSpPr>
        <p:spPr>
          <a:xfrm flipV="1">
            <a:off x="1278156" y="5460432"/>
            <a:ext cx="0" cy="2511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7</a:t>
            </a:fld>
            <a:endParaRPr lang="en-GB" dirty="0"/>
          </a:p>
        </p:txBody>
      </p:sp>
      <p:grpSp>
        <p:nvGrpSpPr>
          <p:cNvPr id="25" name="קבוצה 24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31" name="קבוצה 3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4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62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 smtClean="0">
                        <a:solidFill>
                          <a:srgbClr val="FFFFFF"/>
                        </a:solidFill>
                      </a:rPr>
                      <a:t>)</a:t>
                    </a:r>
                    <a:r>
                      <a:rPr lang="en-US" sz="2000" b="1" dirty="0" smtClean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 smtClean="0">
                        <a:solidFill>
                          <a:srgbClr val="FFFFFF"/>
                        </a:solidFill>
                      </a:rPr>
                      <a:t>(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3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35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3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 dirty="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משושה 45"/>
          <p:cNvSpPr/>
          <p:nvPr/>
        </p:nvSpPr>
        <p:spPr>
          <a:xfrm>
            <a:off x="3631444" y="2617860"/>
            <a:ext cx="3580203" cy="1641792"/>
          </a:xfrm>
          <a:prstGeom prst="hexagon">
            <a:avLst>
              <a:gd name="adj" fmla="val 20874"/>
              <a:gd name="vf" fmla="val 11547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1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תרשים 26"/>
          <p:cNvGraphicFramePr/>
          <p:nvPr>
            <p:extLst>
              <p:ext uri="{D42A27DB-BD31-4B8C-83A1-F6EECF244321}">
                <p14:modId xmlns:p14="http://schemas.microsoft.com/office/powerpoint/2010/main" val="1556654321"/>
              </p:ext>
            </p:extLst>
          </p:nvPr>
        </p:nvGraphicFramePr>
        <p:xfrm>
          <a:off x="3524468" y="1926116"/>
          <a:ext cx="12065902" cy="428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45"/>
          <p:cNvSpPr txBox="1">
            <a:spLocks/>
          </p:cNvSpPr>
          <p:nvPr/>
        </p:nvSpPr>
        <p:spPr>
          <a:xfrm>
            <a:off x="957857" y="460106"/>
            <a:ext cx="124819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הבנת המסרים מהקמפיין דומה לממוצע, כאשר המסר של הוזלת מחירים הוא המסר הדומיננטי שעבר מהפרסומת.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34299"/>
            <a:ext cx="11521100" cy="37221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זכירת </a:t>
            </a:r>
            <a:r>
              <a:rPr lang="he-IL" sz="1600" cap="all" dirty="0" smtClean="0">
                <a:latin typeface="+mn-lt"/>
                <a:ea typeface="+mn-ea"/>
                <a:cs typeface="+mn-cs"/>
              </a:rPr>
              <a:t>מסרים</a:t>
            </a:r>
            <a:br>
              <a:rPr lang="he-IL" sz="1600" cap="all" dirty="0" smtClean="0">
                <a:latin typeface="+mn-lt"/>
                <a:ea typeface="+mn-ea"/>
                <a:cs typeface="+mn-cs"/>
              </a:rPr>
            </a:br>
            <a:r>
              <a:rPr lang="he-IL" sz="1400" cap="all" dirty="0" smtClean="0">
                <a:latin typeface="+mn-lt"/>
                <a:ea typeface="+mn-ea"/>
                <a:cs typeface="+mn-cs"/>
              </a:rPr>
              <a:t>בקרב </a:t>
            </a:r>
            <a:r>
              <a:rPr lang="he-IL" sz="1400" cap="all" dirty="0">
                <a:latin typeface="+mn-lt"/>
                <a:ea typeface="+mn-ea"/>
                <a:cs typeface="+mn-cs"/>
              </a:rPr>
              <a:t>הנחשפים באופן חצי נעזר </a:t>
            </a:r>
            <a:r>
              <a:rPr lang="he-IL" sz="1400" cap="all" dirty="0" smtClean="0">
                <a:latin typeface="+mn-lt"/>
                <a:ea typeface="+mn-ea"/>
                <a:cs typeface="+mn-cs"/>
              </a:rPr>
              <a:t>(</a:t>
            </a:r>
            <a:r>
              <a:rPr lang="en-US" sz="1400" cap="all" dirty="0" smtClean="0">
                <a:latin typeface="+mn-lt"/>
                <a:ea typeface="+mn-ea"/>
                <a:cs typeface="+mn-cs"/>
              </a:rPr>
              <a:t>n=329</a:t>
            </a:r>
            <a:r>
              <a:rPr lang="he-IL" sz="1400" cap="all" dirty="0" smtClean="0">
                <a:latin typeface="+mn-lt"/>
                <a:ea typeface="+mn-ea"/>
                <a:cs typeface="+mn-cs"/>
              </a:rPr>
              <a:t>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8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altLang="he-IL" sz="1200" b="1" dirty="0" smtClean="0"/>
              <a:t>האם זכור לך המסר אותו רצה הקמפיין להעביר?</a:t>
            </a:r>
            <a:endParaRPr lang="he-IL" sz="1200" dirty="0" smtClean="0"/>
          </a:p>
        </p:txBody>
      </p:sp>
      <p:cxnSp>
        <p:nvCxnSpPr>
          <p:cNvPr id="17" name="מחבר חץ ישר 16"/>
          <p:cNvCxnSpPr/>
          <p:nvPr/>
        </p:nvCxnSpPr>
        <p:spPr>
          <a:xfrm flipV="1">
            <a:off x="161091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1674710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>
                <a:solidFill>
                  <a:schemeClr val="tx2"/>
                </a:solidFill>
              </a:rPr>
              <a:t>גבוה/נמוך </a:t>
            </a:r>
            <a:r>
              <a:rPr lang="he-IL" sz="1200" dirty="0" err="1" smtClean="0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25" name="תרשים 24"/>
          <p:cNvGraphicFramePr/>
          <p:nvPr>
            <p:extLst>
              <p:ext uri="{D42A27DB-BD31-4B8C-83A1-F6EECF244321}">
                <p14:modId xmlns:p14="http://schemas.microsoft.com/office/powerpoint/2010/main" val="653546989"/>
              </p:ext>
            </p:extLst>
          </p:nvPr>
        </p:nvGraphicFramePr>
        <p:xfrm>
          <a:off x="344384" y="5646800"/>
          <a:ext cx="1914737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תרשים 27"/>
          <p:cNvGraphicFramePr/>
          <p:nvPr>
            <p:extLst>
              <p:ext uri="{D42A27DB-BD31-4B8C-83A1-F6EECF244321}">
                <p14:modId xmlns:p14="http://schemas.microsoft.com/office/powerpoint/2010/main" val="2614436226"/>
              </p:ext>
            </p:extLst>
          </p:nvPr>
        </p:nvGraphicFramePr>
        <p:xfrm>
          <a:off x="6526749" y="1934608"/>
          <a:ext cx="2125979" cy="428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מלבן מעוגל 34"/>
          <p:cNvSpPr/>
          <p:nvPr/>
        </p:nvSpPr>
        <p:spPr>
          <a:xfrm>
            <a:off x="3637226" y="2455447"/>
            <a:ext cx="5950136" cy="6840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>
            <a:off x="3637226" y="5694097"/>
            <a:ext cx="5950800" cy="0"/>
          </a:xfrm>
          <a:prstGeom prst="line">
            <a:avLst/>
          </a:prstGeom>
          <a:ln>
            <a:solidFill>
              <a:srgbClr val="A8CC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2155085" y="82018"/>
            <a:ext cx="1017191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כשלושה מתוך כל ארבעה נשאלים סבורים שהפרסומת העבירה את המסר כי השוואת מחירי מוצרים תוביל להוזלת סל הקניות. </a:t>
            </a:r>
          </a:p>
          <a:p>
            <a:pPr algn="ctr" defTabSz="914400" rtl="1">
              <a:lnSpc>
                <a:spcPct val="100000"/>
              </a:lnSpc>
              <a:defRPr/>
            </a:pPr>
            <a:r>
              <a:rPr lang="he-IL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בולטות להסכמה חד משמעית בקרב הנשים (ציינו "מאוד נכון")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0070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 smtClean="0">
                <a:latin typeface="+mn-lt"/>
                <a:ea typeface="+mn-ea"/>
                <a:cs typeface="+mn-cs"/>
              </a:rPr>
              <a:t>העברת המסר (נעזר)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9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b="1" dirty="0"/>
              <a:t>באיזו מידה נכון או לא נכון לומר שהפרסומת העבירה את המסר שהשוואה בין מחירי המוצרים השונים, תוביל להוזלת סל הקניות </a:t>
            </a:r>
            <a:r>
              <a:rPr lang="he-IL" sz="1200" b="1" dirty="0" smtClean="0"/>
              <a:t>לפסח?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630887" y="6357321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graphicFrame>
        <p:nvGraphicFramePr>
          <p:cNvPr id="30" name="תרשים 29"/>
          <p:cNvGraphicFramePr/>
          <p:nvPr>
            <p:extLst>
              <p:ext uri="{D42A27DB-BD31-4B8C-83A1-F6EECF244321}">
                <p14:modId xmlns:p14="http://schemas.microsoft.com/office/powerpoint/2010/main" val="1851547165"/>
              </p:ext>
            </p:extLst>
          </p:nvPr>
        </p:nvGraphicFramePr>
        <p:xfrm>
          <a:off x="2050129" y="1642450"/>
          <a:ext cx="10276875" cy="401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מחבר ישר 30"/>
          <p:cNvCxnSpPr/>
          <p:nvPr/>
        </p:nvCxnSpPr>
        <p:spPr>
          <a:xfrm>
            <a:off x="4292381" y="1924030"/>
            <a:ext cx="0" cy="3647645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8910101" y="1924030"/>
            <a:ext cx="0" cy="3647645"/>
          </a:xfrm>
          <a:prstGeom prst="line">
            <a:avLst/>
          </a:prstGeom>
          <a:ln>
            <a:solidFill>
              <a:srgbClr val="A8CC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71228"/>
              </p:ext>
            </p:extLst>
          </p:nvPr>
        </p:nvGraphicFramePr>
        <p:xfrm>
          <a:off x="3524456" y="1417112"/>
          <a:ext cx="6646605" cy="4443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963"/>
                <a:gridCol w="1075358"/>
                <a:gridCol w="253963"/>
                <a:gridCol w="937469"/>
                <a:gridCol w="310937"/>
                <a:gridCol w="1022555"/>
                <a:gridCol w="255639"/>
                <a:gridCol w="1207400"/>
                <a:gridCol w="253963"/>
                <a:gridCol w="1075358"/>
              </a:tblGrid>
              <a:tr h="336695"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rgbClr val="002060"/>
                          </a:solidFill>
                        </a:rPr>
                        <a:t>מאוד</a:t>
                      </a:r>
                      <a:r>
                        <a:rPr lang="he-IL" sz="1100" b="0" baseline="0" dirty="0" smtClean="0">
                          <a:solidFill>
                            <a:srgbClr val="002060"/>
                          </a:solidFill>
                        </a:rPr>
                        <a:t> נכון</a:t>
                      </a:r>
                      <a:endParaRPr lang="he-IL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די נכון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ככה ככה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B36666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B36666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לא כל כך נכון</a:t>
                      </a: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endParaRPr lang="he-IL" sz="2400" b="0" dirty="0">
                        <a:solidFill>
                          <a:srgbClr val="990000"/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כלל לא נכון</a:t>
                      </a:r>
                      <a:endParaRPr lang="he-IL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78545" marR="78545" marT="39273" marB="39273" anchor="ctr"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793893" y="6458161"/>
            <a:ext cx="29416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גבוה/נמוך בהשוואה </a:t>
            </a:r>
            <a:r>
              <a:rPr lang="he-IL" sz="1200" dirty="0"/>
              <a:t>בין </a:t>
            </a:r>
            <a:r>
              <a:rPr lang="he-IL" sz="1200" dirty="0" smtClean="0"/>
              <a:t>קהלים</a:t>
            </a:r>
            <a:endParaRPr lang="he-I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71852" y="2387114"/>
            <a:ext cx="412955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&lt;</a:t>
            </a:r>
            <a:endParaRPr lang="he-IL" b="1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2469852" y="1522529"/>
            <a:ext cx="798004" cy="246221"/>
            <a:chOff x="2469852" y="1522529"/>
            <a:chExt cx="798004" cy="246221"/>
          </a:xfrm>
        </p:grpSpPr>
        <p:sp>
          <p:nvSpPr>
            <p:cNvPr id="4" name="מלבן 3"/>
            <p:cNvSpPr/>
            <p:nvPr/>
          </p:nvSpPr>
          <p:spPr>
            <a:xfrm>
              <a:off x="2923082" y="1567499"/>
              <a:ext cx="344774" cy="144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9852" y="1522529"/>
              <a:ext cx="723051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00" b="1" dirty="0" smtClean="0">
                  <a:solidFill>
                    <a:srgbClr val="10253F"/>
                  </a:solidFill>
                </a:rPr>
                <a:t>TOP3</a:t>
              </a:r>
              <a:endParaRPr lang="he-IL" sz="1000" b="1" dirty="0">
                <a:solidFill>
                  <a:srgbClr val="1025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3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b0e8d5e0e77e7ee7304fb0fb37d22dc8c3a5f0"/>
</p:tagLst>
</file>

<file path=ppt/theme/theme1.xml><?xml version="1.0" encoding="utf-8"?>
<a:theme xmlns:a="http://schemas.openxmlformats.org/drawingml/2006/main" name="blank">
  <a:themeElements>
    <a:clrScheme name="Ipsos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008E94"/>
      </a:hlink>
      <a:folHlink>
        <a:srgbClr val="1F497D"/>
      </a:folHlink>
    </a:clrScheme>
    <a:fontScheme name="Fieldwork Internation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33160</TotalTime>
  <Words>859</Words>
  <Application>Microsoft Office PowerPoint</Application>
  <PresentationFormat>מותאם אישית</PresentationFormat>
  <Paragraphs>231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blank</vt:lpstr>
      <vt:lpstr>מצגת של PowerPoint</vt:lpstr>
      <vt:lpstr>רקע ומתודולוגיה</vt:lpstr>
      <vt:lpstr>מצגת של PowerPoint</vt:lpstr>
      <vt:lpstr>מצגת של PowerPoint</vt:lpstr>
      <vt:lpstr>חשיפה חצי נעזרת</vt:lpstr>
      <vt:lpstr>חשיפה נעזרת לקמפיין בטלוויזיה</vt:lpstr>
      <vt:lpstr>מצגת של PowerPoint</vt:lpstr>
      <vt:lpstr>זכירת מסרים בקרב הנחשפים באופן חצי נעזר (n=329)</vt:lpstr>
      <vt:lpstr>העברת המסר (נעזר)</vt:lpstr>
      <vt:lpstr>תפיסת חשיבות הקמפיין ותרומתו לציבור</vt:lpstr>
      <vt:lpstr>אהדת הקמפיין</vt:lpstr>
      <vt:lpstr>גורמים לאהדה</vt:lpstr>
      <vt:lpstr>תפיסת הקמפיין כרלוונטי באופן אישי</vt:lpstr>
      <vt:lpstr>תפיסת הקמפיין כמשכנע</vt:lpstr>
      <vt:lpstr>מצגת של PowerPoint</vt:lpstr>
      <vt:lpstr>מודעות ליוזמה להורדת מחירים</vt:lpstr>
      <vt:lpstr>מצגת של PowerPoint</vt:lpstr>
      <vt:lpstr>מצגת של PowerPoint</vt:lpstr>
      <vt:lpstr>מצגת של PowerPoint</vt:lpstr>
    </vt:vector>
  </TitlesOfParts>
  <Company>Ipsos-Mori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Neil.tierney</dc:creator>
  <cp:lastModifiedBy>dafna</cp:lastModifiedBy>
  <cp:revision>1948</cp:revision>
  <cp:lastPrinted>2016-05-18T10:32:11Z</cp:lastPrinted>
  <dcterms:created xsi:type="dcterms:W3CDTF">2014-10-01T09:33:00Z</dcterms:created>
  <dcterms:modified xsi:type="dcterms:W3CDTF">2016-06-02T11:05:39Z</dcterms:modified>
</cp:coreProperties>
</file>