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olors20.xml" ContentType="application/vnd.ms-office.chartcolor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26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charts/colors8.xml" ContentType="application/vnd.ms-office.chartcolorstyle+xml"/>
  <Override PartName="/ppt/charts/style24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5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25.xml" ContentType="application/vnd.ms-office.chartstyl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style21.xml" ContentType="application/vnd.ms-office.chartstyl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15.xml" ContentType="application/vnd.ms-office.chartcolorstyle+xml"/>
  <Override PartName="/ppt/charts/colors26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olors1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70" r:id="rId2"/>
    <p:sldId id="319" r:id="rId3"/>
    <p:sldId id="299" r:id="rId4"/>
    <p:sldId id="324" r:id="rId5"/>
    <p:sldId id="304" r:id="rId6"/>
    <p:sldId id="313" r:id="rId7"/>
    <p:sldId id="325" r:id="rId8"/>
    <p:sldId id="307" r:id="rId9"/>
    <p:sldId id="309" r:id="rId10"/>
    <p:sldId id="306" r:id="rId11"/>
    <p:sldId id="330" r:id="rId12"/>
    <p:sldId id="314" r:id="rId13"/>
    <p:sldId id="308" r:id="rId14"/>
    <p:sldId id="326" r:id="rId15"/>
    <p:sldId id="315" r:id="rId16"/>
    <p:sldId id="336" r:id="rId17"/>
    <p:sldId id="337" r:id="rId18"/>
    <p:sldId id="340" r:id="rId19"/>
    <p:sldId id="334" r:id="rId20"/>
    <p:sldId id="335" r:id="rId21"/>
    <p:sldId id="327" r:id="rId22"/>
    <p:sldId id="341" r:id="rId23"/>
    <p:sldId id="332" r:id="rId24"/>
  </p:sldIdLst>
  <p:sldSz cx="12192000" cy="6858000"/>
  <p:notesSz cx="6669088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990000"/>
    <a:srgbClr val="B36666"/>
    <a:srgbClr val="95B3D7"/>
    <a:srgbClr val="17375E"/>
    <a:srgbClr val="3B679B"/>
    <a:srgbClr val="FF9900"/>
    <a:srgbClr val="002060"/>
    <a:srgbClr val="00ADA8"/>
    <a:srgbClr val="6EB1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1" Type="http://schemas.openxmlformats.org/officeDocument/2006/relationships/package" Target="../embeddings/Microsoft_Office_Excel_Worksheet13.xlsx"/><Relationship Id="rId4" Type="http://schemas.microsoft.com/office/2011/relationships/chartColorStyle" Target="colors1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8.xlsx"/><Relationship Id="rId1" Type="http://schemas.openxmlformats.org/officeDocument/2006/relationships/themeOverride" Target="../theme/themeOverride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9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זכירות</c:v>
                </c:pt>
              </c:strCache>
            </c:strRef>
          </c:tx>
          <c:spPr>
            <a:solidFill>
              <a:srgbClr val="10253F"/>
            </a:solidFill>
          </c:spPr>
          <c:dPt>
            <c:idx val="0"/>
            <c:spPr>
              <a:solidFill>
                <a:srgbClr val="3B679B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גיליון1!$A$2:$A$3</c:f>
              <c:strCache>
                <c:ptCount val="2"/>
                <c:pt idx="0">
                  <c:v>זוכרים את הקמפיין</c:v>
                </c:pt>
                <c:pt idx="1">
                  <c:v>לא זוכרים את הקמפיין</c:v>
                </c:pt>
              </c:strCache>
            </c:strRef>
          </c:cat>
          <c:val>
            <c:numRef>
              <c:f>גיליון1!$B$2:$B$3</c:f>
              <c:numCache>
                <c:formatCode>#,##0%</c:formatCode>
                <c:ptCount val="2"/>
                <c:pt idx="0">
                  <c:v>0.36363636363636381</c:v>
                </c:pt>
                <c:pt idx="1">
                  <c:v>0.63636363636363691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>
        <c:manualLayout>
          <c:layoutTarget val="inner"/>
          <c:xMode val="edge"/>
          <c:yMode val="edge"/>
          <c:x val="3.1741025225117628E-3"/>
          <c:y val="3.4624596996458708E-2"/>
          <c:w val="0.99682589747748895"/>
          <c:h val="0.93075080600708304"/>
        </c:manualLayout>
      </c:layout>
      <c:barChart>
        <c:barDir val="col"/>
        <c:grouping val="stacked"/>
        <c:ser>
          <c:idx val="3"/>
          <c:order val="0"/>
          <c:tx>
            <c:strRef>
              <c:f>גיליון1!$A$2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rgbClr val="95B3D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גיליון1!$B$2</c:f>
              <c:numCache>
                <c:formatCode>#,##0%</c:formatCode>
                <c:ptCount val="1"/>
                <c:pt idx="0">
                  <c:v>0.27009646302250834</c:v>
                </c:pt>
              </c:numCache>
            </c:numRef>
          </c:val>
        </c:ser>
        <c:ser>
          <c:idx val="0"/>
          <c:order val="1"/>
          <c:tx>
            <c:strRef>
              <c:f>גיליון1!$A$3</c:f>
              <c:strCache>
                <c:ptCount val="1"/>
                <c:pt idx="0">
                  <c:v>די מעסיק</c:v>
                </c:pt>
              </c:strCache>
            </c:strRef>
          </c:tx>
          <c:spPr>
            <a:solidFill>
              <a:srgbClr val="1737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גיליון1!$B$3</c:f>
              <c:numCache>
                <c:formatCode>#,##0%</c:formatCode>
                <c:ptCount val="1"/>
                <c:pt idx="0">
                  <c:v>0.38906752411575596</c:v>
                </c:pt>
              </c:numCache>
            </c:numRef>
          </c:val>
        </c:ser>
        <c:ser>
          <c:idx val="1"/>
          <c:order val="2"/>
          <c:tx>
            <c:strRef>
              <c:f>גיליון1!$A$4</c:f>
              <c:strCache>
                <c:ptCount val="1"/>
                <c:pt idx="0">
                  <c:v>מאוד מעסיק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-3.1741025225117628E-3"/>
                  <c:y val="3.7772287632500456E-2"/>
                </c:manualLayout>
              </c:layout>
              <c:showVal val="1"/>
              <c:showSerName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גיליון1!$B$4</c:f>
              <c:numCache>
                <c:formatCode>#,##0%</c:formatCode>
                <c:ptCount val="1"/>
                <c:pt idx="0">
                  <c:v>0.24400000000000011</c:v>
                </c:pt>
              </c:numCache>
            </c:numRef>
          </c:val>
        </c:ser>
        <c:ser>
          <c:idx val="2"/>
          <c:order val="3"/>
          <c:tx>
            <c:strRef>
              <c:f>גיליון1!$A$5</c:f>
              <c:strCache>
                <c:ptCount val="1"/>
                <c:pt idx="0">
                  <c:v>לא כל כך מעסיק</c:v>
                </c:pt>
              </c:strCache>
            </c:strRef>
          </c:tx>
          <c:spPr>
            <a:solidFill>
              <a:srgbClr val="B366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גיליון1!$B$5</c:f>
              <c:numCache>
                <c:formatCode>#,##0%</c:formatCode>
                <c:ptCount val="1"/>
                <c:pt idx="0">
                  <c:v>-7.3954983922829662E-2</c:v>
                </c:pt>
              </c:numCache>
            </c:numRef>
          </c:val>
        </c:ser>
        <c:ser>
          <c:idx val="4"/>
          <c:order val="4"/>
          <c:tx>
            <c:strRef>
              <c:f>גיליון1!$A$6</c:f>
              <c:strCache>
                <c:ptCount val="1"/>
                <c:pt idx="0">
                  <c:v>כלל לא מעסיק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Val val="1"/>
              <c:showSerNam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גיליון1!$B$6</c:f>
              <c:numCache>
                <c:formatCode>#,##0%</c:formatCode>
                <c:ptCount val="1"/>
                <c:pt idx="0">
                  <c:v>-2.2508038585209035E-2</c:v>
                </c:pt>
              </c:numCache>
            </c:numRef>
          </c:val>
        </c:ser>
        <c:overlap val="100"/>
        <c:axId val="76715904"/>
        <c:axId val="76804096"/>
      </c:barChart>
      <c:catAx>
        <c:axId val="76715904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6804096"/>
        <c:crosses val="autoZero"/>
        <c:auto val="1"/>
        <c:lblAlgn val="ctr"/>
        <c:lblOffset val="100"/>
      </c:catAx>
      <c:valAx>
        <c:axId val="76804096"/>
        <c:scaling>
          <c:orientation val="minMax"/>
          <c:max val="0.8"/>
        </c:scaling>
        <c:delete val="1"/>
        <c:axPos val="l"/>
        <c:numFmt formatCode="#,##0%" sourceLinked="1"/>
        <c:tickLblPos val="none"/>
        <c:crossAx val="7671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>
        <c:manualLayout>
          <c:layoutTarget val="inner"/>
          <c:xMode val="edge"/>
          <c:yMode val="edge"/>
          <c:x val="3.9412964072135036E-2"/>
          <c:y val="0.14318632519795471"/>
          <c:w val="0.92117407185572997"/>
          <c:h val="0.6696484978115226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</c:ser>
        <c:axId val="77718272"/>
        <c:axId val="77719808"/>
      </c:barChart>
      <c:catAx>
        <c:axId val="777182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7719808"/>
        <c:crosses val="autoZero"/>
        <c:auto val="1"/>
        <c:lblAlgn val="ctr"/>
        <c:lblOffset val="100"/>
      </c:catAx>
      <c:valAx>
        <c:axId val="777198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771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92902978162401E-2"/>
          <c:y val="0.11378125000000006"/>
          <c:w val="0.86380998673219944"/>
          <c:h val="0.823716372714145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dirty="0" err="1" smtClean="0"/>
              <a:t>בנצ'מארק</a:t>
            </a:r>
            <a:endParaRPr lang="he-IL" sz="12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858168042123181E-2"/>
          <c:y val="0.23392212860749631"/>
          <c:w val="0.8542836639157535"/>
          <c:h val="0.49234184428661737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רלוונטי</c:v>
                </c:pt>
              </c:strCache>
            </c:strRef>
          </c:cat>
          <c:val>
            <c:numRef>
              <c:f>גיליון1!$B$2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רלוונטי</c:v>
                </c:pt>
              </c:strCache>
            </c:strRef>
          </c:cat>
          <c:val>
            <c:numRef>
              <c:f>גיליון1!$C$2</c:f>
              <c:numCache>
                <c:formatCode>0%</c:formatCode>
                <c:ptCount val="1"/>
                <c:pt idx="0">
                  <c:v>0.7001000000000005</c:v>
                </c:pt>
              </c:numCache>
            </c:numRef>
          </c:val>
        </c:ser>
        <c:gapWidth val="0"/>
        <c:axId val="79178752"/>
        <c:axId val="79188736"/>
      </c:barChart>
      <c:catAx>
        <c:axId val="7917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9188736"/>
        <c:crosses val="autoZero"/>
        <c:auto val="1"/>
        <c:lblAlgn val="ctr"/>
        <c:lblOffset val="100"/>
      </c:catAx>
      <c:valAx>
        <c:axId val="79188736"/>
        <c:scaling>
          <c:orientation val="minMax"/>
          <c:min val="0"/>
        </c:scaling>
        <c:delete val="1"/>
        <c:axPos val="l"/>
        <c:numFmt formatCode="0%" sourceLinked="1"/>
        <c:tickLblPos val="none"/>
        <c:crossAx val="7917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0.13128402177393531"/>
          <c:y val="3.9813342702691795E-2"/>
          <c:w val="0.7534422030099267"/>
          <c:h val="0.88099885913431664"/>
        </c:manualLayout>
      </c:layout>
      <c:barChart>
        <c:barDir val="col"/>
        <c:grouping val="stacked"/>
        <c:ser>
          <c:idx val="3"/>
          <c:order val="0"/>
          <c:tx>
            <c:strRef>
              <c:f>גיליון1!$A$2</c:f>
              <c:strCache>
                <c:ptCount val="1"/>
                <c:pt idx="0">
                  <c:v>די מצא חן</c:v>
                </c:pt>
              </c:strCache>
            </c:strRef>
          </c:tx>
          <c:spPr>
            <a:solidFill>
              <a:srgbClr val="1737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cat>
          <c:val>
            <c:numRef>
              <c:f>גיליון1!$B$2</c:f>
              <c:numCache>
                <c:formatCode>#,##0%</c:formatCode>
                <c:ptCount val="1"/>
                <c:pt idx="0">
                  <c:v>0.39130434782608736</c:v>
                </c:pt>
              </c:numCache>
            </c:numRef>
          </c:val>
        </c:ser>
        <c:ser>
          <c:idx val="0"/>
          <c:order val="1"/>
          <c:tx>
            <c:strRef>
              <c:f>גיליון1!$A$3</c:f>
              <c:strCache>
                <c:ptCount val="1"/>
                <c:pt idx="0">
                  <c:v>מאוד מצא חן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cat>
          <c:val>
            <c:numRef>
              <c:f>גיליון1!$B$3</c:f>
              <c:numCache>
                <c:formatCode>#,##0%</c:formatCode>
                <c:ptCount val="1"/>
                <c:pt idx="0">
                  <c:v>0.40909090909090934</c:v>
                </c:pt>
              </c:numCache>
            </c:numRef>
          </c:val>
        </c:ser>
        <c:ser>
          <c:idx val="1"/>
          <c:order val="2"/>
          <c:tx>
            <c:strRef>
              <c:f>גיליון1!$A$4</c:f>
              <c:strCache>
                <c:ptCount val="1"/>
                <c:pt idx="0">
                  <c:v>לא כל כך מצא חן</c:v>
                </c:pt>
              </c:strCache>
            </c:strRef>
          </c:tx>
          <c:spPr>
            <a:solidFill>
              <a:srgbClr val="B366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cat>
          <c:val>
            <c:numRef>
              <c:f>גיליון1!$B$4</c:f>
              <c:numCache>
                <c:formatCode>#,##0%</c:formatCode>
                <c:ptCount val="1"/>
                <c:pt idx="0">
                  <c:v>-0.13241106719367601</c:v>
                </c:pt>
              </c:numCache>
            </c:numRef>
          </c:val>
        </c:ser>
        <c:ser>
          <c:idx val="2"/>
          <c:order val="3"/>
          <c:tx>
            <c:strRef>
              <c:f>גיליון1!$A$5</c:f>
              <c:strCache>
                <c:ptCount val="1"/>
                <c:pt idx="0">
                  <c:v>כלל לא מצא חן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layout>
                <c:manualLayout>
                  <c:x val="0"/>
                  <c:y val="-2.1437953762987887E-2"/>
                </c:manualLayout>
              </c:layout>
              <c:showVal val="1"/>
              <c:showSerName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cat>
          <c:val>
            <c:numRef>
              <c:f>גיליון1!$B$5</c:f>
              <c:numCache>
                <c:formatCode>#,##0%</c:formatCode>
                <c:ptCount val="1"/>
                <c:pt idx="0">
                  <c:v>-6.7193675889328203E-2</c:v>
                </c:pt>
              </c:numCache>
            </c:numRef>
          </c:val>
        </c:ser>
        <c:gapWidth val="40"/>
        <c:overlap val="100"/>
        <c:axId val="79290752"/>
        <c:axId val="79292288"/>
      </c:barChart>
      <c:catAx>
        <c:axId val="79290752"/>
        <c:scaling>
          <c:orientation val="minMax"/>
        </c:scaling>
        <c:axPos val="b"/>
        <c:numFmt formatCode="General" sourceLinked="1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9292288"/>
        <c:crossesAt val="0"/>
        <c:auto val="1"/>
        <c:lblAlgn val="ctr"/>
        <c:lblOffset val="100"/>
      </c:catAx>
      <c:valAx>
        <c:axId val="79292288"/>
        <c:scaling>
          <c:orientation val="minMax"/>
          <c:max val="1"/>
          <c:min val="-0.4"/>
        </c:scaling>
        <c:delete val="1"/>
        <c:axPos val="l"/>
        <c:numFmt formatCode="#,##0%" sourceLinked="1"/>
        <c:tickLblPos val="none"/>
        <c:crossAx val="792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dirty="0" err="1" smtClean="0"/>
              <a:t>בנצ'מארק</a:t>
            </a:r>
            <a:r>
              <a:rPr lang="he-IL" sz="1200" b="1" dirty="0" smtClean="0"/>
              <a:t>*</a:t>
            </a:r>
            <a:endParaRPr lang="he-IL" sz="12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אטרקטיביות</c:v>
                </c:pt>
              </c:strCache>
            </c:strRef>
          </c:cat>
          <c:val>
            <c:numRef>
              <c:f>גיליון1!$B$2</c:f>
              <c:numCache>
                <c:formatCode>#,##0.0</c:formatCode>
                <c:ptCount val="1"/>
                <c:pt idx="0">
                  <c:v>6.6281027667984072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Pt>
            <c:idx val="0"/>
            <c:spPr>
              <a:solidFill>
                <a:srgbClr val="00ADA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אטרקטיביות</c:v>
                </c:pt>
              </c:strCache>
            </c:strRef>
          </c:cat>
          <c:val>
            <c:numRef>
              <c:f>גיליון1!$C$2</c:f>
              <c:numCache>
                <c:formatCode>#,##0.0</c:formatCode>
                <c:ptCount val="1"/>
                <c:pt idx="0">
                  <c:v>6.1483997286895224</c:v>
                </c:pt>
              </c:numCache>
            </c:numRef>
          </c:val>
        </c:ser>
        <c:axId val="79462400"/>
        <c:axId val="79463936"/>
      </c:barChart>
      <c:catAx>
        <c:axId val="79462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9463936"/>
        <c:crosses val="autoZero"/>
        <c:auto val="1"/>
        <c:lblAlgn val="ctr"/>
        <c:lblOffset val="100"/>
      </c:catAx>
      <c:valAx>
        <c:axId val="79463936"/>
        <c:scaling>
          <c:orientation val="minMax"/>
          <c:min val="0"/>
        </c:scaling>
        <c:delete val="1"/>
        <c:axPos val="l"/>
        <c:numFmt formatCode="#,##0.0" sourceLinked="1"/>
        <c:majorTickMark val="none"/>
        <c:tickLblPos val="none"/>
        <c:crossAx val="7946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3.9412964072135036E-2"/>
          <c:y val="0.14318632519795471"/>
          <c:w val="0.92117407185572997"/>
          <c:h val="0.6696484978115226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</c:ser>
        <c:axId val="79509760"/>
        <c:axId val="79519744"/>
      </c:barChart>
      <c:catAx>
        <c:axId val="795097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9519744"/>
        <c:crosses val="autoZero"/>
        <c:auto val="1"/>
        <c:lblAlgn val="ctr"/>
        <c:lblOffset val="100"/>
      </c:catAx>
      <c:valAx>
        <c:axId val="795197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950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92902978162401E-2"/>
          <c:y val="0.11378125000000006"/>
          <c:w val="0.86380998673219944"/>
          <c:h val="0.823716372714145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>
        <c:manualLayout>
          <c:layoutTarget val="inner"/>
          <c:xMode val="edge"/>
          <c:yMode val="edge"/>
          <c:x val="6.4814811664488641E-3"/>
          <c:y val="3.3121964462052587E-2"/>
          <c:w val="0.99351851883355069"/>
          <c:h val="0.88299909074635852"/>
        </c:manualLayout>
      </c:layout>
      <c:barChart>
        <c:barDir val="col"/>
        <c:grouping val="stacked"/>
        <c:ser>
          <c:idx val="3"/>
          <c:order val="0"/>
          <c:tx>
            <c:strRef>
              <c:f>גיליון1!$A$2</c:f>
              <c:strCache>
                <c:ptCount val="1"/>
                <c:pt idx="0">
                  <c:v>די חשוב ותורם</c:v>
                </c:pt>
              </c:strCache>
            </c:strRef>
          </c:tx>
          <c:spPr>
            <a:solidFill>
              <a:srgbClr val="1737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cat>
          <c:val>
            <c:numRef>
              <c:f>גיליון1!$B$2</c:f>
              <c:numCache>
                <c:formatCode>#,##0%</c:formatCode>
                <c:ptCount val="1"/>
                <c:pt idx="0">
                  <c:v>0.27667984189723338</c:v>
                </c:pt>
              </c:numCache>
            </c:numRef>
          </c:val>
        </c:ser>
        <c:ser>
          <c:idx val="0"/>
          <c:order val="1"/>
          <c:tx>
            <c:strRef>
              <c:f>גיליון1!$A$3</c:f>
              <c:strCache>
                <c:ptCount val="1"/>
                <c:pt idx="0">
                  <c:v>מאוד חשוב ותורם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cat>
          <c:val>
            <c:numRef>
              <c:f>גיליון1!$B$3</c:f>
              <c:numCache>
                <c:formatCode>#,##0%</c:formatCode>
                <c:ptCount val="1"/>
                <c:pt idx="0">
                  <c:v>0.55533596837944654</c:v>
                </c:pt>
              </c:numCache>
            </c:numRef>
          </c:val>
        </c:ser>
        <c:ser>
          <c:idx val="1"/>
          <c:order val="2"/>
          <c:tx>
            <c:strRef>
              <c:f>גיליון1!$A$4</c:f>
              <c:strCache>
                <c:ptCount val="1"/>
                <c:pt idx="0">
                  <c:v>לא כל כך חשוב ותורם</c:v>
                </c:pt>
              </c:strCache>
            </c:strRef>
          </c:tx>
          <c:spPr>
            <a:solidFill>
              <a:srgbClr val="B366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Val val="1"/>
              <c:showSerNam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cat>
          <c:val>
            <c:numRef>
              <c:f>גיליון1!$B$4</c:f>
              <c:numCache>
                <c:formatCode>#,##0%</c:formatCode>
                <c:ptCount val="1"/>
                <c:pt idx="0">
                  <c:v>-0.10276679841897211</c:v>
                </c:pt>
              </c:numCache>
            </c:numRef>
          </c:val>
        </c:ser>
        <c:ser>
          <c:idx val="2"/>
          <c:order val="3"/>
          <c:tx>
            <c:strRef>
              <c:f>גיליון1!$A$5</c:f>
              <c:strCache>
                <c:ptCount val="1"/>
                <c:pt idx="0">
                  <c:v>כלל לא חשוב ותורם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-4.2852126308155127E-3"/>
                  <c:y val="-1.1268123003811456E-2"/>
                </c:manualLayout>
              </c:layout>
              <c:showVal val="1"/>
              <c:showSerName val="1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14499153822914"/>
                      <c:h val="0.1019791898036485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כלל המדגם</c:v>
                </c:pt>
              </c:strCache>
            </c:strRef>
          </c:cat>
          <c:val>
            <c:numRef>
              <c:f>גיליון1!$B$5</c:f>
              <c:numCache>
                <c:formatCode>#,##0%</c:formatCode>
                <c:ptCount val="1"/>
                <c:pt idx="0">
                  <c:v>-6.5217391304347824E-2</c:v>
                </c:pt>
              </c:numCache>
            </c:numRef>
          </c:val>
        </c:ser>
        <c:gapWidth val="50"/>
        <c:overlap val="100"/>
        <c:axId val="79362688"/>
        <c:axId val="79524608"/>
      </c:barChart>
      <c:catAx>
        <c:axId val="79362688"/>
        <c:scaling>
          <c:orientation val="minMax"/>
        </c:scaling>
        <c:axPos val="b"/>
        <c:numFmt formatCode="General" sourceLinked="1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9524608"/>
        <c:crosses val="autoZero"/>
        <c:auto val="1"/>
        <c:lblAlgn val="ctr"/>
        <c:lblOffset val="100"/>
      </c:catAx>
      <c:valAx>
        <c:axId val="79524608"/>
        <c:scaling>
          <c:orientation val="minMax"/>
          <c:max val="1"/>
          <c:min val="-0.30000000000000027"/>
        </c:scaling>
        <c:delete val="1"/>
        <c:axPos val="l"/>
        <c:numFmt formatCode="#,##0%" sourceLinked="1"/>
        <c:tickLblPos val="none"/>
        <c:crossAx val="7936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dirty="0" err="1" smtClean="0"/>
              <a:t>בנצ'מארק</a:t>
            </a:r>
            <a:r>
              <a:rPr lang="he-IL" sz="1200" b="1" dirty="0" smtClean="0"/>
              <a:t>*</a:t>
            </a:r>
            <a:endParaRPr lang="he-IL" sz="12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אטרקטיביות</c:v>
                </c:pt>
              </c:strCache>
            </c:strRef>
          </c:cat>
          <c:val>
            <c:numRef>
              <c:f>גיליון1!$B$2</c:f>
              <c:numCache>
                <c:formatCode>#,##0.0</c:formatCode>
                <c:ptCount val="1"/>
                <c:pt idx="0">
                  <c:v>7.3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אטרקטיביות</c:v>
                </c:pt>
              </c:strCache>
            </c:strRef>
          </c:cat>
          <c:val>
            <c:numRef>
              <c:f>גיליון1!$C$2</c:f>
              <c:numCache>
                <c:formatCode>#,##0.0</c:formatCode>
                <c:ptCount val="1"/>
                <c:pt idx="0">
                  <c:v>6.4</c:v>
                </c:pt>
              </c:numCache>
            </c:numRef>
          </c:val>
        </c:ser>
        <c:axId val="84477056"/>
        <c:axId val="84478592"/>
      </c:barChart>
      <c:catAx>
        <c:axId val="84477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4478592"/>
        <c:crosses val="autoZero"/>
        <c:auto val="1"/>
        <c:lblAlgn val="ctr"/>
        <c:lblOffset val="100"/>
      </c:catAx>
      <c:valAx>
        <c:axId val="84478592"/>
        <c:scaling>
          <c:orientation val="minMax"/>
          <c:min val="0"/>
        </c:scaling>
        <c:delete val="1"/>
        <c:axPos val="l"/>
        <c:numFmt formatCode="#,##0.0" sourceLinked="1"/>
        <c:majorTickMark val="none"/>
        <c:tickLblPos val="none"/>
        <c:crossAx val="844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3.9412964072135036E-2"/>
          <c:y val="0.14318632519795471"/>
          <c:w val="0.92117407185572997"/>
          <c:h val="0.6696484978115226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</c:ser>
        <c:axId val="84553088"/>
        <c:axId val="84558976"/>
      </c:barChart>
      <c:catAx>
        <c:axId val="845530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4558976"/>
        <c:crosses val="autoZero"/>
        <c:auto val="1"/>
        <c:lblAlgn val="ctr"/>
        <c:lblOffset val="100"/>
      </c:catAx>
      <c:valAx>
        <c:axId val="845589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455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92902978162401E-2"/>
          <c:y val="0.11378125000000006"/>
          <c:w val="0.86380998673219944"/>
          <c:h val="0.823716372714145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/>
      <c:barChart>
        <c:barDir val="col"/>
        <c:grouping val="stacked"/>
        <c:ser>
          <c:idx val="3"/>
          <c:order val="0"/>
          <c:tx>
            <c:strRef>
              <c:f>גיליון1!$A$2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rgbClr val="95B3D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משכנע</c:v>
                </c:pt>
              </c:strCache>
            </c:strRef>
          </c:cat>
          <c:val>
            <c:numRef>
              <c:f>גיליון1!$B$2</c:f>
              <c:numCache>
                <c:formatCode>#,##0%</c:formatCode>
                <c:ptCount val="1"/>
                <c:pt idx="0">
                  <c:v>0.32797427652733147</c:v>
                </c:pt>
              </c:numCache>
            </c:numRef>
          </c:val>
        </c:ser>
        <c:ser>
          <c:idx val="0"/>
          <c:order val="1"/>
          <c:tx>
            <c:strRef>
              <c:f>גיליון1!$A$3</c:f>
              <c:strCache>
                <c:ptCount val="1"/>
                <c:pt idx="0">
                  <c:v>די משכנע</c:v>
                </c:pt>
              </c:strCache>
            </c:strRef>
          </c:tx>
          <c:spPr>
            <a:solidFill>
              <a:srgbClr val="1737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משכנע</c:v>
                </c:pt>
              </c:strCache>
            </c:strRef>
          </c:cat>
          <c:val>
            <c:numRef>
              <c:f>גיליון1!$B$3</c:f>
              <c:numCache>
                <c:formatCode>#,##0%</c:formatCode>
                <c:ptCount val="1"/>
                <c:pt idx="0">
                  <c:v>0.42443729903536981</c:v>
                </c:pt>
              </c:numCache>
            </c:numRef>
          </c:val>
        </c:ser>
        <c:ser>
          <c:idx val="1"/>
          <c:order val="2"/>
          <c:tx>
            <c:strRef>
              <c:f>גיליון1!$A$4</c:f>
              <c:strCache>
                <c:ptCount val="1"/>
                <c:pt idx="0">
                  <c:v>מאוד משכנע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משכנע</c:v>
                </c:pt>
              </c:strCache>
            </c:strRef>
          </c:cat>
          <c:val>
            <c:numRef>
              <c:f>גיליון1!$B$4</c:f>
              <c:numCache>
                <c:formatCode>#,##0%</c:formatCode>
                <c:ptCount val="1"/>
                <c:pt idx="0">
                  <c:v>0.1480000000000001</c:v>
                </c:pt>
              </c:numCache>
            </c:numRef>
          </c:val>
        </c:ser>
        <c:ser>
          <c:idx val="2"/>
          <c:order val="3"/>
          <c:tx>
            <c:strRef>
              <c:f>גיליון1!$A$5</c:f>
              <c:strCache>
                <c:ptCount val="1"/>
                <c:pt idx="0">
                  <c:v>לא כל כך משכנע</c:v>
                </c:pt>
              </c:strCache>
            </c:strRef>
          </c:tx>
          <c:spPr>
            <a:solidFill>
              <a:srgbClr val="B366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Val val="1"/>
              <c:showSerNam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משכנע</c:v>
                </c:pt>
              </c:strCache>
            </c:strRef>
          </c:cat>
          <c:val>
            <c:numRef>
              <c:f>גיליון1!$B$5</c:f>
              <c:numCache>
                <c:formatCode>#,##0%</c:formatCode>
                <c:ptCount val="1"/>
                <c:pt idx="0">
                  <c:v>-7.7170418006430902E-2</c:v>
                </c:pt>
              </c:numCache>
            </c:numRef>
          </c:val>
        </c:ser>
        <c:ser>
          <c:idx val="4"/>
          <c:order val="4"/>
          <c:tx>
            <c:strRef>
              <c:f>גיליון1!$A$6</c:f>
              <c:strCache>
                <c:ptCount val="1"/>
                <c:pt idx="0">
                  <c:v>כלל לא משכנע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Val val="1"/>
              <c:showSerNam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910107750389565E-2"/>
                </c:manualLayout>
              </c:layout>
              <c:showVal val="1"/>
              <c:showSerName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</c:f>
              <c:strCache>
                <c:ptCount val="1"/>
                <c:pt idx="0">
                  <c:v>משכנע</c:v>
                </c:pt>
              </c:strCache>
            </c:strRef>
          </c:cat>
          <c:val>
            <c:numRef>
              <c:f>גיליון1!$B$6</c:f>
              <c:numCache>
                <c:formatCode>#,##0%</c:formatCode>
                <c:ptCount val="1"/>
                <c:pt idx="0">
                  <c:v>-2.2508038585209035E-2</c:v>
                </c:pt>
              </c:numCache>
            </c:numRef>
          </c:val>
        </c:ser>
        <c:gapWidth val="50"/>
        <c:overlap val="100"/>
        <c:axId val="84623360"/>
        <c:axId val="84624896"/>
      </c:barChart>
      <c:catAx>
        <c:axId val="84623360"/>
        <c:scaling>
          <c:orientation val="minMax"/>
        </c:scaling>
        <c:delete val="1"/>
        <c:axPos val="b"/>
        <c:numFmt formatCode="General" sourceLinked="1"/>
        <c:tickLblPos val="none"/>
        <c:crossAx val="84624896"/>
        <c:crosses val="autoZero"/>
        <c:auto val="1"/>
        <c:lblAlgn val="ctr"/>
        <c:lblOffset val="100"/>
      </c:catAx>
      <c:valAx>
        <c:axId val="84624896"/>
        <c:scaling>
          <c:orientation val="minMax"/>
          <c:max val="1"/>
          <c:min val="-0.2"/>
        </c:scaling>
        <c:delete val="1"/>
        <c:axPos val="l"/>
        <c:numFmt formatCode="#,##0%" sourceLinked="1"/>
        <c:tickLblPos val="none"/>
        <c:crossAx val="8462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3.9412964072135036E-2"/>
          <c:y val="0.14318632519795471"/>
          <c:w val="0.92117407185572997"/>
          <c:h val="0.6696484978115226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</c:ser>
        <c:axId val="38111488"/>
        <c:axId val="38137856"/>
      </c:barChart>
      <c:catAx>
        <c:axId val="381114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8137856"/>
        <c:crosses val="autoZero"/>
        <c:auto val="1"/>
        <c:lblAlgn val="ctr"/>
        <c:lblOffset val="100"/>
      </c:catAx>
      <c:valAx>
        <c:axId val="381378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81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92902978162401E-2"/>
          <c:y val="0.11378125000000006"/>
          <c:w val="0.86380998673219944"/>
          <c:h val="0.823716372714145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3.9412964072135036E-2"/>
          <c:y val="0.14318632519795471"/>
          <c:w val="0.92117407185572997"/>
          <c:h val="0.6696484978115226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</c:ser>
        <c:axId val="84936192"/>
        <c:axId val="84937728"/>
      </c:barChart>
      <c:catAx>
        <c:axId val="849361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4937728"/>
        <c:crosses val="autoZero"/>
        <c:auto val="1"/>
        <c:lblAlgn val="ctr"/>
        <c:lblOffset val="100"/>
      </c:catAx>
      <c:valAx>
        <c:axId val="849377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49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92902978162401E-2"/>
          <c:y val="0.11378125000000006"/>
          <c:w val="0.86380998673219944"/>
          <c:h val="0.823716372714145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dirty="0" err="1" smtClean="0"/>
              <a:t>בנצ'מארק</a:t>
            </a:r>
            <a:endParaRPr lang="he-IL" sz="12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858168042123181E-2"/>
          <c:y val="6.6870265155178729E-2"/>
          <c:w val="0.8542836639157535"/>
          <c:h val="0.6593937077389348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משכנע</c:v>
                </c:pt>
              </c:strCache>
            </c:strRef>
          </c:cat>
          <c:val>
            <c:numRef>
              <c:f>גיליון1!$B$2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משכנע</c:v>
                </c:pt>
              </c:strCache>
            </c:strRef>
          </c:cat>
          <c:val>
            <c:numRef>
              <c:f>גיליון1!$C$2</c:f>
              <c:numCache>
                <c:formatCode>0%</c:formatCode>
                <c:ptCount val="1"/>
                <c:pt idx="0">
                  <c:v>0.8859999999999999</c:v>
                </c:pt>
              </c:numCache>
            </c:numRef>
          </c:val>
        </c:ser>
        <c:gapWidth val="0"/>
        <c:axId val="85016576"/>
        <c:axId val="85018112"/>
      </c:barChart>
      <c:catAx>
        <c:axId val="8501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5018112"/>
        <c:crosses val="autoZero"/>
        <c:auto val="1"/>
        <c:lblAlgn val="ctr"/>
        <c:lblOffset val="100"/>
      </c:catAx>
      <c:valAx>
        <c:axId val="85018112"/>
        <c:scaling>
          <c:orientation val="minMax"/>
          <c:min val="0.4"/>
        </c:scaling>
        <c:delete val="1"/>
        <c:axPos val="l"/>
        <c:numFmt formatCode="0%" sourceLinked="1"/>
        <c:tickLblPos val="none"/>
        <c:crossAx val="850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/>
      <c:barChart>
        <c:barDir val="col"/>
        <c:grouping val="stacked"/>
        <c:ser>
          <c:idx val="3"/>
          <c:order val="0"/>
          <c:tx>
            <c:strRef>
              <c:f>גיליון1!$A$2</c:f>
              <c:strCache>
                <c:ptCount val="1"/>
                <c:pt idx="0">
                  <c:v>מקבל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פבר-15 (ע"פ נתוני מדגם)</c:v>
                </c:pt>
                <c:pt idx="1">
                  <c:v>מאי-15</c:v>
                </c:pt>
              </c:strCache>
            </c:strRef>
          </c:cat>
          <c:val>
            <c:numRef>
              <c:f>גיליון1!$B$2:$C$2</c:f>
              <c:numCache>
                <c:formatCode>#,##0%</c:formatCode>
                <c:ptCount val="2"/>
                <c:pt idx="0">
                  <c:v>0.79</c:v>
                </c:pt>
                <c:pt idx="1">
                  <c:v>0.8675889328063241</c:v>
                </c:pt>
              </c:numCache>
            </c:numRef>
          </c:val>
        </c:ser>
        <c:ser>
          <c:idx val="0"/>
          <c:order val="1"/>
          <c:tx>
            <c:strRef>
              <c:f>גיליון1!$A$3</c:f>
              <c:strCache>
                <c:ptCount val="1"/>
                <c:pt idx="0">
                  <c:v>לא מקבל</c:v>
                </c:pt>
              </c:strCache>
            </c:strRef>
          </c:tx>
          <c:spPr>
            <a:solidFill>
              <a:srgbClr val="99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פבר-15 (ע"פ נתוני מדגם)</c:v>
                </c:pt>
                <c:pt idx="1">
                  <c:v>מאי-15</c:v>
                </c:pt>
              </c:strCache>
            </c:strRef>
          </c:cat>
          <c:val>
            <c:numRef>
              <c:f>גיליון1!$B$3:$C$3</c:f>
              <c:numCache>
                <c:formatCode>#,##0%</c:formatCode>
                <c:ptCount val="2"/>
                <c:pt idx="0">
                  <c:v>-0.13</c:v>
                </c:pt>
                <c:pt idx="1">
                  <c:v>-6.3241106719367529E-2</c:v>
                </c:pt>
              </c:numCache>
            </c:numRef>
          </c:val>
        </c:ser>
        <c:ser>
          <c:idx val="1"/>
          <c:order val="2"/>
          <c:tx>
            <c:strRef>
              <c:f>גיליון1!$A$4</c:f>
              <c:strCache>
                <c:ptCount val="1"/>
                <c:pt idx="0">
                  <c:v>לא זוכר/ לא יודע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פבר-15 (ע"פ נתוני מדגם)</c:v>
                </c:pt>
                <c:pt idx="1">
                  <c:v>מאי-15</c:v>
                </c:pt>
              </c:strCache>
            </c:strRef>
          </c:cat>
          <c:val>
            <c:numRef>
              <c:f>גיליון1!$B$4:$C$4</c:f>
              <c:numCache>
                <c:formatCode>#,##0%</c:formatCode>
                <c:ptCount val="2"/>
                <c:pt idx="0">
                  <c:v>-8.0000000000000043E-2</c:v>
                </c:pt>
                <c:pt idx="1">
                  <c:v>-6.9169960474308304E-2</c:v>
                </c:pt>
              </c:numCache>
            </c:numRef>
          </c:val>
        </c:ser>
        <c:gapWidth val="50"/>
        <c:overlap val="100"/>
        <c:axId val="119469184"/>
        <c:axId val="119470720"/>
      </c:barChart>
      <c:catAx>
        <c:axId val="119469184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he-IL"/>
          </a:p>
        </c:txPr>
        <c:crossAx val="119470720"/>
        <c:crosses val="autoZero"/>
        <c:auto val="1"/>
        <c:lblAlgn val="ctr"/>
        <c:lblOffset val="100"/>
      </c:catAx>
      <c:valAx>
        <c:axId val="119470720"/>
        <c:scaling>
          <c:orientation val="minMax"/>
          <c:min val="-0.5"/>
        </c:scaling>
        <c:delete val="1"/>
        <c:axPos val="l"/>
        <c:numFmt formatCode="#,##0%" sourceLinked="1"/>
        <c:tickLblPos val="none"/>
        <c:crossAx val="11946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900">
          <a:solidFill>
            <a:schemeClr val="bg1"/>
          </a:solidFill>
        </a:defRPr>
      </a:pPr>
      <a:endParaRPr lang="he-IL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/>
      <c:barChart>
        <c:barDir val="col"/>
        <c:grouping val="stacked"/>
        <c:ser>
          <c:idx val="3"/>
          <c:order val="0"/>
          <c:tx>
            <c:strRef>
              <c:f>גיליון1!$A$2</c:f>
              <c:strCache>
                <c:ptCount val="1"/>
                <c:pt idx="0">
                  <c:v>מקבל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לא נחשפו</c:v>
                </c:pt>
                <c:pt idx="1">
                  <c:v>נחשפו</c:v>
                </c:pt>
              </c:strCache>
            </c:strRef>
          </c:cat>
          <c:val>
            <c:numRef>
              <c:f>גיליון1!$B$2:$C$2</c:f>
              <c:numCache>
                <c:formatCode>#,##0%</c:formatCode>
                <c:ptCount val="2"/>
                <c:pt idx="0">
                  <c:v>0.80512820512820515</c:v>
                </c:pt>
                <c:pt idx="1">
                  <c:v>0.90700000000000003</c:v>
                </c:pt>
              </c:numCache>
            </c:numRef>
          </c:val>
        </c:ser>
        <c:ser>
          <c:idx val="0"/>
          <c:order val="1"/>
          <c:tx>
            <c:strRef>
              <c:f>גיליון1!$A$3</c:f>
              <c:strCache>
                <c:ptCount val="1"/>
                <c:pt idx="0">
                  <c:v>לא מקבל</c:v>
                </c:pt>
              </c:strCache>
            </c:strRef>
          </c:tx>
          <c:spPr>
            <a:solidFill>
              <a:srgbClr val="99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לא נחשפו</c:v>
                </c:pt>
                <c:pt idx="1">
                  <c:v>נחשפו</c:v>
                </c:pt>
              </c:strCache>
            </c:strRef>
          </c:cat>
          <c:val>
            <c:numRef>
              <c:f>גיליון1!$B$3:$C$3</c:f>
              <c:numCache>
                <c:formatCode>#,##0%</c:formatCode>
                <c:ptCount val="2"/>
                <c:pt idx="0">
                  <c:v>-9.7000000000000003E-2</c:v>
                </c:pt>
                <c:pt idx="1">
                  <c:v>-4.1800643086816698E-2</c:v>
                </c:pt>
              </c:numCache>
            </c:numRef>
          </c:val>
        </c:ser>
        <c:ser>
          <c:idx val="1"/>
          <c:order val="2"/>
          <c:tx>
            <c:strRef>
              <c:f>גיליון1!$A$4</c:f>
              <c:strCache>
                <c:ptCount val="1"/>
                <c:pt idx="0">
                  <c:v>לא זוכר/ לא יודע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לא נחשפו</c:v>
                </c:pt>
                <c:pt idx="1">
                  <c:v>נחשפו</c:v>
                </c:pt>
              </c:strCache>
            </c:strRef>
          </c:cat>
          <c:val>
            <c:numRef>
              <c:f>גיליון1!$B$4:$C$4</c:f>
              <c:numCache>
                <c:formatCode>#,##0%</c:formatCode>
                <c:ptCount val="2"/>
                <c:pt idx="0">
                  <c:v>-9.7000000000000003E-2</c:v>
                </c:pt>
                <c:pt idx="1">
                  <c:v>-5.1446945337620599E-2</c:v>
                </c:pt>
              </c:numCache>
            </c:numRef>
          </c:val>
        </c:ser>
        <c:gapWidth val="50"/>
        <c:overlap val="100"/>
        <c:axId val="111024000"/>
        <c:axId val="111025536"/>
      </c:barChart>
      <c:catAx>
        <c:axId val="11102400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he-IL"/>
          </a:p>
        </c:txPr>
        <c:crossAx val="111025536"/>
        <c:crosses val="autoZero"/>
        <c:auto val="1"/>
        <c:lblAlgn val="ctr"/>
        <c:lblOffset val="100"/>
      </c:catAx>
      <c:valAx>
        <c:axId val="111025536"/>
        <c:scaling>
          <c:orientation val="minMax"/>
          <c:min val="-0.5"/>
        </c:scaling>
        <c:delete val="1"/>
        <c:axPos val="l"/>
        <c:numFmt formatCode="#,##0%" sourceLinked="1"/>
        <c:tickLblPos val="none"/>
        <c:crossAx val="11102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900">
          <a:solidFill>
            <a:schemeClr val="bg1"/>
          </a:solidFill>
        </a:defRPr>
      </a:pPr>
      <a:endParaRPr lang="he-IL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/>
      <c:barChart>
        <c:barDir val="col"/>
        <c:grouping val="stacked"/>
        <c:ser>
          <c:idx val="3"/>
          <c:order val="0"/>
          <c:tx>
            <c:strRef>
              <c:f>גיליון1!$A$2</c:f>
              <c:strCache>
                <c:ptCount val="1"/>
                <c:pt idx="0">
                  <c:v>קורא ברפרוף</c:v>
                </c:pt>
              </c:strCache>
            </c:strRef>
          </c:tx>
          <c:spPr>
            <a:solidFill>
              <a:srgbClr val="17375E">
                <a:alpha val="89804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פבר-15 (ע"פ נתוני מדגם)</c:v>
                </c:pt>
                <c:pt idx="1">
                  <c:v>מאי-15</c:v>
                </c:pt>
              </c:strCache>
            </c:strRef>
          </c:cat>
          <c:val>
            <c:numRef>
              <c:f>גיליון1!$B$2:$C$2</c:f>
              <c:numCache>
                <c:formatCode>#,##0%</c:formatCode>
                <c:ptCount val="2"/>
                <c:pt idx="0">
                  <c:v>0.55000000000000004</c:v>
                </c:pt>
                <c:pt idx="1">
                  <c:v>0.52847380410022748</c:v>
                </c:pt>
              </c:numCache>
            </c:numRef>
          </c:val>
        </c:ser>
        <c:ser>
          <c:idx val="0"/>
          <c:order val="1"/>
          <c:tx>
            <c:strRef>
              <c:f>גיליון1!$A$3</c:f>
              <c:strCache>
                <c:ptCount val="1"/>
                <c:pt idx="0">
                  <c:v>קורא בעיון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פבר-15 (ע"פ נתוני מדגם)</c:v>
                </c:pt>
                <c:pt idx="1">
                  <c:v>מאי-15</c:v>
                </c:pt>
              </c:strCache>
            </c:strRef>
          </c:cat>
          <c:val>
            <c:numRef>
              <c:f>גיליון1!$B$3:$C$3</c:f>
              <c:numCache>
                <c:formatCode>#,##0%</c:formatCode>
                <c:ptCount val="2"/>
                <c:pt idx="0">
                  <c:v>0.4100000000000002</c:v>
                </c:pt>
                <c:pt idx="1">
                  <c:v>0.37813211845102485</c:v>
                </c:pt>
              </c:numCache>
            </c:numRef>
          </c:val>
        </c:ser>
        <c:ser>
          <c:idx val="1"/>
          <c:order val="2"/>
          <c:tx>
            <c:strRef>
              <c:f>גיליון1!$A$4</c:f>
              <c:strCache>
                <c:ptCount val="1"/>
                <c:pt idx="0">
                  <c:v>לא קורא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פבר-15 (ע"פ נתוני מדגם)</c:v>
                </c:pt>
                <c:pt idx="1">
                  <c:v>מאי-15</c:v>
                </c:pt>
              </c:strCache>
            </c:strRef>
          </c:cat>
          <c:val>
            <c:numRef>
              <c:f>גיליון1!$B$4:$C$4</c:f>
              <c:numCache>
                <c:formatCode>#,##0%</c:formatCode>
                <c:ptCount val="2"/>
                <c:pt idx="0">
                  <c:v>-4.0000000000000022E-2</c:v>
                </c:pt>
                <c:pt idx="1">
                  <c:v>-8.883826879271077E-2</c:v>
                </c:pt>
              </c:numCache>
            </c:numRef>
          </c:val>
        </c:ser>
        <c:gapWidth val="50"/>
        <c:overlap val="100"/>
        <c:axId val="111376640"/>
        <c:axId val="111390720"/>
      </c:barChart>
      <c:catAx>
        <c:axId val="11137664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he-IL"/>
          </a:p>
        </c:txPr>
        <c:crossAx val="111390720"/>
        <c:crosses val="autoZero"/>
        <c:auto val="1"/>
        <c:lblAlgn val="ctr"/>
        <c:lblOffset val="100"/>
      </c:catAx>
      <c:valAx>
        <c:axId val="111390720"/>
        <c:scaling>
          <c:orientation val="minMax"/>
          <c:min val="-0.5"/>
        </c:scaling>
        <c:delete val="1"/>
        <c:axPos val="l"/>
        <c:numFmt formatCode="#,##0%" sourceLinked="1"/>
        <c:tickLblPos val="none"/>
        <c:crossAx val="11137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900">
          <a:solidFill>
            <a:schemeClr val="bg1"/>
          </a:solidFill>
        </a:defRPr>
      </a:pPr>
      <a:endParaRPr lang="he-IL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/>
      <c:barChart>
        <c:barDir val="col"/>
        <c:grouping val="stacked"/>
        <c:ser>
          <c:idx val="3"/>
          <c:order val="0"/>
          <c:tx>
            <c:strRef>
              <c:f>גיליון1!$A$2</c:f>
              <c:strCache>
                <c:ptCount val="1"/>
                <c:pt idx="0">
                  <c:v>קורא ברפרוף</c:v>
                </c:pt>
              </c:strCache>
            </c:strRef>
          </c:tx>
          <c:spPr>
            <a:solidFill>
              <a:srgbClr val="1737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לא נחשפו</c:v>
                </c:pt>
                <c:pt idx="1">
                  <c:v>נחשפו</c:v>
                </c:pt>
              </c:strCache>
            </c:strRef>
          </c:cat>
          <c:val>
            <c:numRef>
              <c:f>גיליון1!$B$2:$C$2</c:f>
              <c:numCache>
                <c:formatCode>#,##0%</c:formatCode>
                <c:ptCount val="2"/>
                <c:pt idx="0">
                  <c:v>0.56050955414012738</c:v>
                </c:pt>
                <c:pt idx="1">
                  <c:v>0.51063829787234039</c:v>
                </c:pt>
              </c:numCache>
            </c:numRef>
          </c:val>
        </c:ser>
        <c:ser>
          <c:idx val="0"/>
          <c:order val="1"/>
          <c:tx>
            <c:strRef>
              <c:f>גיליון1!$A$3</c:f>
              <c:strCache>
                <c:ptCount val="1"/>
                <c:pt idx="0">
                  <c:v>קורא בעיון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לא נחשפו</c:v>
                </c:pt>
                <c:pt idx="1">
                  <c:v>נחשפו</c:v>
                </c:pt>
              </c:strCache>
            </c:strRef>
          </c:cat>
          <c:val>
            <c:numRef>
              <c:f>גיליון1!$B$3:$C$3</c:f>
              <c:numCache>
                <c:formatCode>#,##0%</c:formatCode>
                <c:ptCount val="2"/>
                <c:pt idx="0">
                  <c:v>0.31210191082802546</c:v>
                </c:pt>
                <c:pt idx="1">
                  <c:v>0.41499999999999998</c:v>
                </c:pt>
              </c:numCache>
            </c:numRef>
          </c:val>
        </c:ser>
        <c:ser>
          <c:idx val="1"/>
          <c:order val="2"/>
          <c:tx>
            <c:strRef>
              <c:f>גיליון1!$A$4</c:f>
              <c:strCache>
                <c:ptCount val="1"/>
                <c:pt idx="0">
                  <c:v>לא קורא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he-IL"/>
              </a:p>
            </c:txPr>
            <c:showVal val="1"/>
            <c:showSerName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גיליון1!$B$1:$C$1</c:f>
              <c:strCache>
                <c:ptCount val="2"/>
                <c:pt idx="0">
                  <c:v>לא נחשפו</c:v>
                </c:pt>
                <c:pt idx="1">
                  <c:v>נחשפו</c:v>
                </c:pt>
              </c:strCache>
            </c:strRef>
          </c:cat>
          <c:val>
            <c:numRef>
              <c:f>גיליון1!$B$4:$C$4</c:f>
              <c:numCache>
                <c:formatCode>#,##0%</c:formatCode>
                <c:ptCount val="2"/>
                <c:pt idx="0">
                  <c:v>-0.121019108280255</c:v>
                </c:pt>
                <c:pt idx="1">
                  <c:v>-7.09219858156028E-2</c:v>
                </c:pt>
              </c:numCache>
            </c:numRef>
          </c:val>
        </c:ser>
        <c:gapWidth val="50"/>
        <c:overlap val="100"/>
        <c:axId val="111425024"/>
        <c:axId val="111426560"/>
      </c:barChart>
      <c:catAx>
        <c:axId val="111425024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he-IL"/>
          </a:p>
        </c:txPr>
        <c:crossAx val="111426560"/>
        <c:crosses val="autoZero"/>
        <c:auto val="1"/>
        <c:lblAlgn val="ctr"/>
        <c:lblOffset val="100"/>
      </c:catAx>
      <c:valAx>
        <c:axId val="111426560"/>
        <c:scaling>
          <c:orientation val="minMax"/>
          <c:min val="-0.5"/>
        </c:scaling>
        <c:delete val="1"/>
        <c:axPos val="l"/>
        <c:numFmt formatCode="#,##0%" sourceLinked="1"/>
        <c:tickLblPos val="none"/>
        <c:crossAx val="11142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900">
          <a:solidFill>
            <a:schemeClr val="bg1"/>
          </a:solidFill>
        </a:defRPr>
      </a:pPr>
      <a:endParaRPr lang="he-IL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8.8390174353427907E-3"/>
          <c:y val="0.15392559925907975"/>
          <c:w val="0.99116098333750358"/>
          <c:h val="0.54162572573336831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גיליון1!$A$2</c:f>
              <c:strCache>
                <c:ptCount val="1"/>
                <c:pt idx="0">
                  <c:v>קורא בעיון</c:v>
                </c:pt>
              </c:strCache>
            </c:strRef>
          </c:tx>
          <c:spPr>
            <a:solidFill>
              <a:srgbClr val="00B0F0"/>
            </a:solidFill>
            <a:ln w="25032">
              <a:noFill/>
            </a:ln>
          </c:spPr>
          <c:dLbls>
            <c:numFmt formatCode="0%" sourceLinked="0"/>
            <c:spPr>
              <a:noFill/>
              <a:ln w="25032">
                <a:noFill/>
              </a:ln>
            </c:spPr>
            <c:txPr>
              <a:bodyPr rot="0" vert="horz"/>
              <a:lstStyle/>
              <a:p>
                <a:pPr>
                  <a:defRPr sz="105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dLblPos val="outEnd"/>
            <c:showVal val="1"/>
          </c:dLbls>
          <c:cat>
            <c:strRef>
              <c:f>גיליון1!$B$1:$Q$1</c:f>
              <c:strCache>
                <c:ptCount val="16"/>
                <c:pt idx="0">
                  <c:v>גבר</c:v>
                </c:pt>
                <c:pt idx="1">
                  <c:v>אשה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61+</c:v>
                </c:pt>
                <c:pt idx="7">
                  <c:v>מתחת לממוצע</c:v>
                </c:pt>
                <c:pt idx="8">
                  <c:v>כמו הממוצע</c:v>
                </c:pt>
                <c:pt idx="9">
                  <c:v>מעל הממוצע</c:v>
                </c:pt>
                <c:pt idx="10">
                  <c:v>תיכונית</c:v>
                </c:pt>
                <c:pt idx="11">
                  <c:v>על תיכונית</c:v>
                </c:pt>
                <c:pt idx="12">
                  <c:v>אקדמאית</c:v>
                </c:pt>
                <c:pt idx="13">
                  <c:v>רווק</c:v>
                </c:pt>
                <c:pt idx="14">
                  <c:v>נשוי| גר עם בן זוג</c:v>
                </c:pt>
                <c:pt idx="15">
                  <c:v>גרוש | פרוד | אלמן</c:v>
                </c:pt>
              </c:strCache>
            </c:strRef>
          </c:cat>
          <c:val>
            <c:numRef>
              <c:f>גיליון1!$B$2:$Q$2</c:f>
              <c:numCache>
                <c:formatCode>#,##0%</c:formatCode>
                <c:ptCount val="16"/>
                <c:pt idx="0">
                  <c:v>0.66900000000000071</c:v>
                </c:pt>
                <c:pt idx="1">
                  <c:v>0.33132530120482001</c:v>
                </c:pt>
                <c:pt idx="2">
                  <c:v>0.17469879518072301</c:v>
                </c:pt>
                <c:pt idx="3">
                  <c:v>0.27108433734939791</c:v>
                </c:pt>
                <c:pt idx="4">
                  <c:v>0.19879518072289182</c:v>
                </c:pt>
                <c:pt idx="5">
                  <c:v>0.25903614457831303</c:v>
                </c:pt>
                <c:pt idx="6">
                  <c:v>9.6385542168674787E-2</c:v>
                </c:pt>
                <c:pt idx="7">
                  <c:v>0.24096385542168686</c:v>
                </c:pt>
                <c:pt idx="8">
                  <c:v>0.27710843373493982</c:v>
                </c:pt>
                <c:pt idx="9">
                  <c:v>0.34939759036144602</c:v>
                </c:pt>
                <c:pt idx="10">
                  <c:v>0.13855421686747002</c:v>
                </c:pt>
                <c:pt idx="11">
                  <c:v>0.22891566265060243</c:v>
                </c:pt>
                <c:pt idx="12">
                  <c:v>0.62650602409638567</c:v>
                </c:pt>
                <c:pt idx="13">
                  <c:v>0.14723926380368099</c:v>
                </c:pt>
                <c:pt idx="14">
                  <c:v>0.77914110429447969</c:v>
                </c:pt>
                <c:pt idx="15">
                  <c:v>7.3619631901840565E-2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קורא ברפרוף/לא קורא</c:v>
                </c:pt>
              </c:strCache>
            </c:strRef>
          </c:tx>
          <c:dLbls>
            <c:txPr>
              <a:bodyPr rot="0" vert="horz"/>
              <a:lstStyle/>
              <a:p>
                <a:pPr algn="ctr">
                  <a:defRPr lang="he-IL" sz="1050" b="0" i="0" u="none" strike="noStrike" kern="1200" baseline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e-IL"/>
              </a:p>
            </c:txPr>
            <c:showVal val="1"/>
          </c:dLbls>
          <c:cat>
            <c:strRef>
              <c:f>גיליון1!$B$1:$Q$1</c:f>
              <c:strCache>
                <c:ptCount val="16"/>
                <c:pt idx="0">
                  <c:v>גבר</c:v>
                </c:pt>
                <c:pt idx="1">
                  <c:v>אשה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61+</c:v>
                </c:pt>
                <c:pt idx="7">
                  <c:v>מתחת לממוצע</c:v>
                </c:pt>
                <c:pt idx="8">
                  <c:v>כמו הממוצע</c:v>
                </c:pt>
                <c:pt idx="9">
                  <c:v>מעל הממוצע</c:v>
                </c:pt>
                <c:pt idx="10">
                  <c:v>תיכונית</c:v>
                </c:pt>
                <c:pt idx="11">
                  <c:v>על תיכונית</c:v>
                </c:pt>
                <c:pt idx="12">
                  <c:v>אקדמאית</c:v>
                </c:pt>
                <c:pt idx="13">
                  <c:v>רווק</c:v>
                </c:pt>
                <c:pt idx="14">
                  <c:v>נשוי| גר עם בן זוג</c:v>
                </c:pt>
                <c:pt idx="15">
                  <c:v>גרוש | פרוד | אלמן</c:v>
                </c:pt>
              </c:strCache>
            </c:strRef>
          </c:cat>
          <c:val>
            <c:numRef>
              <c:f>גיליון1!$B$3:$Q$3</c:f>
              <c:numCache>
                <c:formatCode>#,##0%</c:formatCode>
                <c:ptCount val="16"/>
                <c:pt idx="0">
                  <c:v>0.47232472324723296</c:v>
                </c:pt>
                <c:pt idx="1">
                  <c:v>0.52800000000000002</c:v>
                </c:pt>
                <c:pt idx="2">
                  <c:v>0.23616236162361617</c:v>
                </c:pt>
                <c:pt idx="3">
                  <c:v>0.25830258302583053</c:v>
                </c:pt>
                <c:pt idx="4">
                  <c:v>0.25830258302583053</c:v>
                </c:pt>
                <c:pt idx="5">
                  <c:v>0.19188191881918817</c:v>
                </c:pt>
                <c:pt idx="6">
                  <c:v>5.5350553505535083E-2</c:v>
                </c:pt>
                <c:pt idx="7">
                  <c:v>0.2546125461254613</c:v>
                </c:pt>
                <c:pt idx="8">
                  <c:v>0.30627306273062732</c:v>
                </c:pt>
                <c:pt idx="9">
                  <c:v>0.33210332103321061</c:v>
                </c:pt>
                <c:pt idx="10">
                  <c:v>0.22500000000000001</c:v>
                </c:pt>
                <c:pt idx="11">
                  <c:v>0.21402214022140231</c:v>
                </c:pt>
                <c:pt idx="12">
                  <c:v>0.55719557195571967</c:v>
                </c:pt>
                <c:pt idx="13">
                  <c:v>0.19702602230483268</c:v>
                </c:pt>
                <c:pt idx="14">
                  <c:v>0.70631970260223043</c:v>
                </c:pt>
                <c:pt idx="15">
                  <c:v>9.6654275092936934E-2</c:v>
                </c:pt>
              </c:numCache>
            </c:numRef>
          </c:val>
        </c:ser>
        <c:axId val="111563520"/>
        <c:axId val="111565056"/>
      </c:barChart>
      <c:catAx>
        <c:axId val="111563520"/>
        <c:scaling>
          <c:orientation val="minMax"/>
        </c:scaling>
        <c:axPos val="b"/>
        <c:numFmt formatCode="General" sourceLinked="1"/>
        <c:tickLblPos val="nextTo"/>
        <c:spPr>
          <a:noFill/>
          <a:ln w="937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111565056"/>
        <c:crosses val="autoZero"/>
        <c:auto val="1"/>
        <c:lblAlgn val="ctr"/>
        <c:lblOffset val="100"/>
      </c:catAx>
      <c:valAx>
        <c:axId val="111565056"/>
        <c:scaling>
          <c:orientation val="minMax"/>
        </c:scaling>
        <c:delete val="1"/>
        <c:axPos val="l"/>
        <c:numFmt formatCode="#,##0%" sourceLinked="1"/>
        <c:tickLblPos val="none"/>
        <c:crossAx val="111563520"/>
        <c:crosses val="autoZero"/>
        <c:crossBetween val="between"/>
      </c:valAx>
      <c:spPr>
        <a:noFill/>
        <a:ln w="25390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sz="1100" b="0"/>
            </a:pPr>
            <a:endParaRPr lang="he-IL"/>
          </a:p>
        </c:txPr>
      </c:legendEntry>
      <c:layout/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</c:chart>
  <c:spPr>
    <a:noFill/>
    <a:ln>
      <a:noFill/>
    </a:ln>
  </c:spPr>
  <c:txPr>
    <a:bodyPr/>
    <a:lstStyle/>
    <a:p>
      <a:pPr algn="ctr">
        <a:defRPr lang="he-IL" sz="1179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he-IL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1.4499390697356472E-2"/>
          <c:y val="9.8874699207123218E-2"/>
          <c:w val="0.97133876651499051"/>
          <c:h val="0.72048321641579915"/>
        </c:manualLayout>
      </c:layout>
      <c:barChart>
        <c:barDir val="col"/>
        <c:grouping val="percentStacked"/>
        <c:ser>
          <c:idx val="0"/>
          <c:order val="0"/>
          <c:tx>
            <c:strRef>
              <c:f>גיליון1!$A$2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1737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multiLvlStrRef>
              <c:f>גיליון1!$B$1:$I$2</c:f>
              <c:multiLvlStrCache>
                <c:ptCount val="8"/>
                <c:lvl>
                  <c:pt idx="0">
                    <c:v>נחשפו</c:v>
                  </c:pt>
                  <c:pt idx="1">
                    <c:v>לא נחשפו</c:v>
                  </c:pt>
                  <c:pt idx="2">
                    <c:v>נחשפו </c:v>
                  </c:pt>
                  <c:pt idx="3">
                    <c:v>לא נחשפו </c:v>
                  </c:pt>
                  <c:pt idx="4">
                    <c:v>נחשפו  </c:v>
                  </c:pt>
                  <c:pt idx="5">
                    <c:v>לא נחשפו  </c:v>
                  </c:pt>
                  <c:pt idx="6">
                    <c:v>נחשפו   </c:v>
                  </c:pt>
                  <c:pt idx="7">
                    <c:v>לא נחשפו   </c:v>
                  </c:pt>
                </c:lvl>
                <c:lvl>
                  <c:pt idx="0">
                    <c:v>הדוח לא ברור לי</c:v>
                  </c:pt>
                  <c:pt idx="2">
                    <c:v>הדוח ארוך מידי</c:v>
                  </c:pt>
                  <c:pt idx="4">
                    <c:v>נושא היציאה לפנסיה רחוק ממני</c:v>
                  </c:pt>
                  <c:pt idx="6">
                    <c:v>לא רואה טעם בלקרוא את הדוח/ לקרוא אותו לעומק</c:v>
                  </c:pt>
                </c:lvl>
              </c:multiLvlStrCache>
            </c:multiLvlStrRef>
          </c:cat>
          <c:val>
            <c:numRef>
              <c:f>גיליון1!$B$2:$I$2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95B3D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he-IL"/>
              </a:p>
            </c:txPr>
            <c:showVal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גיליון1!$B$1:$I$2</c:f>
              <c:multiLvlStrCache>
                <c:ptCount val="8"/>
                <c:lvl>
                  <c:pt idx="0">
                    <c:v>נחשפו</c:v>
                  </c:pt>
                  <c:pt idx="1">
                    <c:v>לא נחשפו</c:v>
                  </c:pt>
                  <c:pt idx="2">
                    <c:v>נחשפו </c:v>
                  </c:pt>
                  <c:pt idx="3">
                    <c:v>לא נחשפו </c:v>
                  </c:pt>
                  <c:pt idx="4">
                    <c:v>נחשפו  </c:v>
                  </c:pt>
                  <c:pt idx="5">
                    <c:v>לא נחשפו  </c:v>
                  </c:pt>
                  <c:pt idx="6">
                    <c:v>נחשפו   </c:v>
                  </c:pt>
                  <c:pt idx="7">
                    <c:v>לא נחשפו   </c:v>
                  </c:pt>
                </c:lvl>
                <c:lvl>
                  <c:pt idx="0">
                    <c:v>הדוח לא ברור לי</c:v>
                  </c:pt>
                  <c:pt idx="2">
                    <c:v>הדוח ארוך מידי</c:v>
                  </c:pt>
                  <c:pt idx="4">
                    <c:v>נושא היציאה לפנסיה רחוק ממני</c:v>
                  </c:pt>
                  <c:pt idx="6">
                    <c:v>לא רואה טעם בלקרוא את הדוח/ לקרוא אותו לעומק</c:v>
                  </c:pt>
                </c:lvl>
              </c:multiLvlStrCache>
            </c:multiLvlStrRef>
          </c:cat>
          <c:val>
            <c:numRef>
              <c:f>גיליון1!$B$3:$I$3</c:f>
              <c:numCache>
                <c:formatCode>#,##0%</c:formatCode>
                <c:ptCount val="8"/>
                <c:pt idx="0">
                  <c:v>0.33118971061093272</c:v>
                </c:pt>
                <c:pt idx="1">
                  <c:v>0.36410256410256442</c:v>
                </c:pt>
                <c:pt idx="2">
                  <c:v>0.33118971061093272</c:v>
                </c:pt>
                <c:pt idx="3">
                  <c:v>0.28205128205128205</c:v>
                </c:pt>
                <c:pt idx="4">
                  <c:v>0.23151125401929276</c:v>
                </c:pt>
                <c:pt idx="5">
                  <c:v>0.24102564102564103</c:v>
                </c:pt>
                <c:pt idx="6">
                  <c:v>0.18006430868167214</c:v>
                </c:pt>
                <c:pt idx="7">
                  <c:v>0.12820512820512822</c:v>
                </c:pt>
              </c:numCache>
            </c:numRef>
          </c:val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מסכים בהחלט</c:v>
                </c:pt>
              </c:strCache>
            </c:strRef>
          </c:tx>
          <c:spPr>
            <a:solidFill>
              <a:srgbClr val="1737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he-IL"/>
              </a:p>
            </c:txPr>
            <c:showVal val="1"/>
            <c:separator> </c:separator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גיליון1!$B$1:$I$2</c:f>
              <c:multiLvlStrCache>
                <c:ptCount val="8"/>
                <c:lvl>
                  <c:pt idx="0">
                    <c:v>נחשפו</c:v>
                  </c:pt>
                  <c:pt idx="1">
                    <c:v>לא נחשפו</c:v>
                  </c:pt>
                  <c:pt idx="2">
                    <c:v>נחשפו </c:v>
                  </c:pt>
                  <c:pt idx="3">
                    <c:v>לא נחשפו </c:v>
                  </c:pt>
                  <c:pt idx="4">
                    <c:v>נחשפו  </c:v>
                  </c:pt>
                  <c:pt idx="5">
                    <c:v>לא נחשפו  </c:v>
                  </c:pt>
                  <c:pt idx="6">
                    <c:v>נחשפו   </c:v>
                  </c:pt>
                  <c:pt idx="7">
                    <c:v>לא נחשפו   </c:v>
                  </c:pt>
                </c:lvl>
                <c:lvl>
                  <c:pt idx="0">
                    <c:v>הדוח לא ברור לי</c:v>
                  </c:pt>
                  <c:pt idx="2">
                    <c:v>הדוח ארוך מידי</c:v>
                  </c:pt>
                  <c:pt idx="4">
                    <c:v>נושא היציאה לפנסיה רחוק ממני</c:v>
                  </c:pt>
                  <c:pt idx="6">
                    <c:v>לא רואה טעם בלקרוא את הדוח/ לקרוא אותו לעומק</c:v>
                  </c:pt>
                </c:lvl>
              </c:multiLvlStrCache>
            </c:multiLvlStrRef>
          </c:cat>
          <c:val>
            <c:numRef>
              <c:f>גיליון1!$B$4:$I$4</c:f>
              <c:numCache>
                <c:formatCode>#,##0%</c:formatCode>
                <c:ptCount val="8"/>
                <c:pt idx="0">
                  <c:v>0.29581993569131831</c:v>
                </c:pt>
                <c:pt idx="1">
                  <c:v>0.31282051282051315</c:v>
                </c:pt>
                <c:pt idx="2">
                  <c:v>0.23472668810289402</c:v>
                </c:pt>
                <c:pt idx="3">
                  <c:v>0.2461538461538462</c:v>
                </c:pt>
                <c:pt idx="4">
                  <c:v>0.16077170418006431</c:v>
                </c:pt>
                <c:pt idx="5">
                  <c:v>0.2410000000000001</c:v>
                </c:pt>
                <c:pt idx="6">
                  <c:v>5.1446945337620578E-2</c:v>
                </c:pt>
                <c:pt idx="7">
                  <c:v>0.113</c:v>
                </c:pt>
              </c:numCache>
            </c:numRef>
          </c:val>
        </c:ser>
        <c:ser>
          <c:idx val="4"/>
          <c:order val="3"/>
          <c:tx>
            <c:strRef>
              <c:f>גיליון1!$A$5</c:f>
              <c:strCache>
                <c:ptCount val="1"/>
                <c:pt idx="0">
                  <c:v>לא כ"כ מסכים</c:v>
                </c:pt>
              </c:strCache>
            </c:strRef>
          </c:tx>
          <c:spPr>
            <a:solidFill>
              <a:srgbClr val="B366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#,##0%;[White]#,##0%" sourceLinked="0"/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Val val="1"/>
          </c:dLbls>
          <c:cat>
            <c:multiLvlStrRef>
              <c:f>גיליון1!$B$1:$I$2</c:f>
              <c:multiLvlStrCache>
                <c:ptCount val="8"/>
                <c:lvl>
                  <c:pt idx="0">
                    <c:v>נחשפו</c:v>
                  </c:pt>
                  <c:pt idx="1">
                    <c:v>לא נחשפו</c:v>
                  </c:pt>
                  <c:pt idx="2">
                    <c:v>נחשפו </c:v>
                  </c:pt>
                  <c:pt idx="3">
                    <c:v>לא נחשפו </c:v>
                  </c:pt>
                  <c:pt idx="4">
                    <c:v>נחשפו  </c:v>
                  </c:pt>
                  <c:pt idx="5">
                    <c:v>לא נחשפו  </c:v>
                  </c:pt>
                  <c:pt idx="6">
                    <c:v>נחשפו   </c:v>
                  </c:pt>
                  <c:pt idx="7">
                    <c:v>לא נחשפו   </c:v>
                  </c:pt>
                </c:lvl>
                <c:lvl>
                  <c:pt idx="0">
                    <c:v>הדוח לא ברור לי</c:v>
                  </c:pt>
                  <c:pt idx="2">
                    <c:v>הדוח ארוך מידי</c:v>
                  </c:pt>
                  <c:pt idx="4">
                    <c:v>נושא היציאה לפנסיה רחוק ממני</c:v>
                  </c:pt>
                  <c:pt idx="6">
                    <c:v>לא רואה טעם בלקרוא את הדוח/ לקרוא אותו לעומק</c:v>
                  </c:pt>
                </c:lvl>
              </c:multiLvlStrCache>
            </c:multiLvlStrRef>
          </c:cat>
          <c:val>
            <c:numRef>
              <c:f>גיליון1!$B$5:$I$5</c:f>
              <c:numCache>
                <c:formatCode>#,##0%</c:formatCode>
                <c:ptCount val="8"/>
                <c:pt idx="0">
                  <c:v>-0.21221864951768518</c:v>
                </c:pt>
                <c:pt idx="1">
                  <c:v>-0.17435897435897388</c:v>
                </c:pt>
                <c:pt idx="2">
                  <c:v>-0.25080385852089976</c:v>
                </c:pt>
                <c:pt idx="3">
                  <c:v>-0.29743589743589721</c:v>
                </c:pt>
                <c:pt idx="4">
                  <c:v>-0.23794212218649527</c:v>
                </c:pt>
                <c:pt idx="5">
                  <c:v>-0.241025641025641</c:v>
                </c:pt>
                <c:pt idx="6">
                  <c:v>-0.26045016077170402</c:v>
                </c:pt>
                <c:pt idx="7">
                  <c:v>-0.26153846153846222</c:v>
                </c:pt>
              </c:numCache>
            </c:numRef>
          </c:val>
        </c:ser>
        <c:ser>
          <c:idx val="5"/>
          <c:order val="4"/>
          <c:tx>
            <c:strRef>
              <c:f>גיליון1!$A$6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#,##0%;[White]#,##0%" sourceLinked="0"/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Val val="1"/>
          </c:dLbls>
          <c:cat>
            <c:strRef>
              <c:f>גיליון1!$B$1:$I$1</c:f>
              <c:strCache>
                <c:ptCount val="7"/>
                <c:pt idx="0">
                  <c:v>הדוח לא ברור לי</c:v>
                </c:pt>
                <c:pt idx="2">
                  <c:v>הדוח ארוך מידי</c:v>
                </c:pt>
                <c:pt idx="4">
                  <c:v>נושא היציאה לפנסיה רחוק ממני</c:v>
                </c:pt>
                <c:pt idx="6">
                  <c:v>לא רואה טעם בלקרוא את הדוח/ לקרוא אותו לעומק</c:v>
                </c:pt>
              </c:strCache>
            </c:strRef>
          </c:cat>
          <c:val>
            <c:numRef>
              <c:f>גיליון1!$B$6:$I$6</c:f>
              <c:numCache>
                <c:formatCode>#,##0%</c:formatCode>
                <c:ptCount val="8"/>
                <c:pt idx="0">
                  <c:v>-0.14100000000000001</c:v>
                </c:pt>
                <c:pt idx="1">
                  <c:v>-8.2051282051281996E-2</c:v>
                </c:pt>
                <c:pt idx="2">
                  <c:v>-0.15100000000000011</c:v>
                </c:pt>
                <c:pt idx="3">
                  <c:v>-7.1794871794871803E-2</c:v>
                </c:pt>
                <c:pt idx="4">
                  <c:v>-0.36000000000000021</c:v>
                </c:pt>
                <c:pt idx="5">
                  <c:v>-0.241025641025641</c:v>
                </c:pt>
                <c:pt idx="6">
                  <c:v>-0.5016077170418014</c:v>
                </c:pt>
                <c:pt idx="7">
                  <c:v>-0.44102564102564124</c:v>
                </c:pt>
              </c:numCache>
            </c:numRef>
          </c:val>
        </c:ser>
        <c:ser>
          <c:idx val="6"/>
          <c:order val="5"/>
          <c:tx>
            <c:strRef>
              <c:f>גיליון1!$A$7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#,##0%;[White]#,##0%" sourceLinked="0"/>
            <c:showVal val="1"/>
          </c:dLbls>
          <c:cat>
            <c:strRef>
              <c:f>גיליון1!$B$1:$I$1</c:f>
              <c:strCache>
                <c:ptCount val="7"/>
                <c:pt idx="0">
                  <c:v>הדוח לא ברור לי</c:v>
                </c:pt>
                <c:pt idx="2">
                  <c:v>הדוח ארוך מידי</c:v>
                </c:pt>
                <c:pt idx="4">
                  <c:v>נושא היציאה לפנסיה רחוק ממני</c:v>
                </c:pt>
                <c:pt idx="6">
                  <c:v>לא רואה טעם בלקרוא את הדוח/ לקרוא אותו לעומק</c:v>
                </c:pt>
              </c:strCache>
            </c:strRef>
          </c:cat>
          <c:val>
            <c:numRef>
              <c:f>גיליון1!$B$7:$I$7</c:f>
              <c:numCache>
                <c:formatCode>#,##0%</c:formatCode>
                <c:ptCount val="8"/>
                <c:pt idx="0">
                  <c:v>-1.9292604501607701E-2</c:v>
                </c:pt>
                <c:pt idx="1">
                  <c:v>-6.7000000000000004E-2</c:v>
                </c:pt>
                <c:pt idx="2">
                  <c:v>-3.2154340836012901E-2</c:v>
                </c:pt>
                <c:pt idx="3">
                  <c:v>-0.10299999999999998</c:v>
                </c:pt>
                <c:pt idx="4">
                  <c:v>-9.6463022508038593E-3</c:v>
                </c:pt>
                <c:pt idx="5">
                  <c:v>-3.5999999999999997E-2</c:v>
                </c:pt>
                <c:pt idx="6">
                  <c:v>-6.4308681672025792E-3</c:v>
                </c:pt>
                <c:pt idx="7">
                  <c:v>-5.6000000000000001E-2</c:v>
                </c:pt>
              </c:numCache>
            </c:numRef>
          </c:val>
        </c:ser>
        <c:gapWidth val="22"/>
        <c:overlap val="100"/>
        <c:axId val="111919104"/>
        <c:axId val="111920640"/>
      </c:barChart>
      <c:lineChart>
        <c:grouping val="standard"/>
        <c:ser>
          <c:idx val="7"/>
          <c:order val="6"/>
          <c:tx>
            <c:strRef>
              <c:f>גיליון1!$A$8</c:f>
              <c:strCache>
                <c:ptCount val="1"/>
                <c:pt idx="0">
                  <c:v>סה"כ לא מסכים</c:v>
                </c:pt>
              </c:strCache>
            </c:strRef>
          </c:tx>
          <c:spPr>
            <a:ln>
              <a:noFill/>
            </a:ln>
          </c:spPr>
          <c:marker>
            <c:spPr>
              <a:ln>
                <a:noFill/>
              </a:ln>
            </c:spPr>
          </c:marker>
          <c:dLbls>
            <c:dLbl>
              <c:idx val="1"/>
              <c:layout>
                <c:manualLayout>
                  <c:x val="-3.4449753117904193E-2"/>
                  <c:y val="8.570341220258458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4449753117904193E-2"/>
                  <c:y val="8.570341220258458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4449753117904193E-2"/>
                  <c:y val="6.096495563878542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6262176955073749E-2"/>
                  <c:y val="7.0241876850210105E-2"/>
                </c:manualLayout>
              </c:layout>
              <c:dLblPos val="r"/>
              <c:showVal val="1"/>
            </c:dLbl>
            <c:numFmt formatCode="#,##0%;[Red]#,##0%" sourceLinked="0"/>
            <c:spPr>
              <a:ln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b"/>
            <c:showVal val="1"/>
          </c:dLbls>
          <c:cat>
            <c:strRef>
              <c:f>גיליון1!$B$1:$I$1</c:f>
              <c:strCache>
                <c:ptCount val="7"/>
                <c:pt idx="0">
                  <c:v>הדוח לא ברור לי</c:v>
                </c:pt>
                <c:pt idx="2">
                  <c:v>הדוח ארוך מידי</c:v>
                </c:pt>
                <c:pt idx="4">
                  <c:v>נושא היציאה לפנסיה רחוק ממני</c:v>
                </c:pt>
                <c:pt idx="6">
                  <c:v>לא רואה טעם בלקרוא את הדוח/ לקרוא אותו לעומק</c:v>
                </c:pt>
              </c:strCache>
            </c:strRef>
          </c:cat>
          <c:val>
            <c:numRef>
              <c:f>גיליון1!$B$8:$I$8</c:f>
              <c:numCache>
                <c:formatCode>#,##0%</c:formatCode>
                <c:ptCount val="8"/>
                <c:pt idx="0">
                  <c:v>-0.3540000000000002</c:v>
                </c:pt>
                <c:pt idx="1">
                  <c:v>-0.256410256410256</c:v>
                </c:pt>
                <c:pt idx="2">
                  <c:v>-0.40192926045016097</c:v>
                </c:pt>
                <c:pt idx="3">
                  <c:v>-0.36923076923076936</c:v>
                </c:pt>
                <c:pt idx="4">
                  <c:v>-0.59799999999999998</c:v>
                </c:pt>
                <c:pt idx="5">
                  <c:v>-0.482051282051282</c:v>
                </c:pt>
                <c:pt idx="6">
                  <c:v>-0.76205787781350576</c:v>
                </c:pt>
                <c:pt idx="7">
                  <c:v>-0.70256410256410295</c:v>
                </c:pt>
              </c:numCache>
            </c:numRef>
          </c:val>
        </c:ser>
        <c:ser>
          <c:idx val="3"/>
          <c:order val="7"/>
          <c:tx>
            <c:strRef>
              <c:f>גיליון1!$A$9</c:f>
              <c:strCache>
                <c:ptCount val="1"/>
                <c:pt idx="0">
                  <c:v>סה"כ מסכים</c:v>
                </c:pt>
              </c:strCache>
            </c:strRef>
          </c:tx>
          <c:spPr>
            <a:ln>
              <a:noFill/>
            </a:ln>
          </c:spPr>
          <c:marker>
            <c:spPr>
              <a:ln>
                <a:noFill/>
              </a:ln>
            </c:spPr>
          </c:marker>
          <c:dLbls>
            <c:spPr>
              <a:ln>
                <a:solidFill>
                  <a:srgbClr val="10253F"/>
                </a:solidFill>
              </a:ln>
            </c:spPr>
            <c:txPr>
              <a:bodyPr/>
              <a:lstStyle/>
              <a:p>
                <a:pPr>
                  <a:defRPr sz="1100">
                    <a:solidFill>
                      <a:srgbClr val="10253F"/>
                    </a:solidFill>
                  </a:defRPr>
                </a:pPr>
                <a:endParaRPr lang="he-IL"/>
              </a:p>
            </c:txPr>
            <c:dLblPos val="t"/>
            <c:showVal val="1"/>
          </c:dLbls>
          <c:cat>
            <c:strRef>
              <c:f>גיליון1!$B$1:$I$1</c:f>
              <c:strCache>
                <c:ptCount val="7"/>
                <c:pt idx="0">
                  <c:v>הדוח לא ברור לי</c:v>
                </c:pt>
                <c:pt idx="2">
                  <c:v>הדוח ארוך מידי</c:v>
                </c:pt>
                <c:pt idx="4">
                  <c:v>נושא היציאה לפנסיה רחוק ממני</c:v>
                </c:pt>
                <c:pt idx="6">
                  <c:v>לא רואה טעם בלקרוא את הדוח/ לקרוא אותו לעומק</c:v>
                </c:pt>
              </c:strCache>
            </c:strRef>
          </c:cat>
          <c:val>
            <c:numRef>
              <c:f>גיליון1!$B$9:$I$9</c:f>
              <c:numCache>
                <c:formatCode>#,##0%</c:formatCode>
                <c:ptCount val="8"/>
                <c:pt idx="0">
                  <c:v>0.6270096463022512</c:v>
                </c:pt>
                <c:pt idx="1">
                  <c:v>0.67692307692307807</c:v>
                </c:pt>
                <c:pt idx="2">
                  <c:v>0.56591639871382637</c:v>
                </c:pt>
                <c:pt idx="3">
                  <c:v>0.52820512820512822</c:v>
                </c:pt>
                <c:pt idx="4">
                  <c:v>0.39228295819935727</c:v>
                </c:pt>
                <c:pt idx="5">
                  <c:v>0.48200000000000021</c:v>
                </c:pt>
                <c:pt idx="6">
                  <c:v>0.23151125401929276</c:v>
                </c:pt>
                <c:pt idx="7">
                  <c:v>0.24102564102564103</c:v>
                </c:pt>
              </c:numCache>
            </c:numRef>
          </c:val>
        </c:ser>
        <c:marker val="1"/>
        <c:axId val="111919104"/>
        <c:axId val="111920640"/>
      </c:lineChart>
      <c:catAx>
        <c:axId val="111919104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he-IL"/>
          </a:p>
        </c:txPr>
        <c:crossAx val="111920640"/>
        <c:crosses val="autoZero"/>
        <c:auto val="1"/>
        <c:lblAlgn val="ctr"/>
        <c:lblOffset val="100"/>
      </c:catAx>
      <c:valAx>
        <c:axId val="111920640"/>
        <c:scaling>
          <c:orientation val="minMax"/>
          <c:min val="-1"/>
        </c:scaling>
        <c:delete val="1"/>
        <c:axPos val="l"/>
        <c:numFmt formatCode="0%" sourceLinked="1"/>
        <c:tickLblPos val="none"/>
        <c:crossAx val="11191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6"/>
        <c:delete val="1"/>
      </c:legendEntry>
      <c:legendEntry>
        <c:idx val="7"/>
        <c:delete val="1"/>
      </c:legendEntry>
      <c:layout/>
      <c:txPr>
        <a:bodyPr/>
        <a:lstStyle/>
        <a:p>
          <a:pPr>
            <a:defRPr sz="1050">
              <a:solidFill>
                <a:schemeClr val="tx1"/>
              </a:solidFill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900">
          <a:solidFill>
            <a:schemeClr val="bg1"/>
          </a:solidFill>
        </a:defRPr>
      </a:pPr>
      <a:endParaRPr lang="he-IL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95242570100467E-4"/>
          <c:y val="5.1932054880008995E-2"/>
          <c:w val="0.92089830173517162"/>
          <c:h val="0.92928244432323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explosion val="11"/>
            <c:spPr>
              <a:solidFill>
                <a:schemeClr val="tx1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3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4"/>
            <c:spPr>
              <a:solidFill>
                <a:schemeClr val="accent4"/>
              </a:solidFill>
              <a:ln>
                <a:noFill/>
              </a:ln>
            </c:spPr>
          </c:dPt>
          <c:dLbls>
            <c:dLbl>
              <c:idx val="2"/>
              <c:layout>
                <c:manualLayout>
                  <c:x val="-7.7883816969350581E-2"/>
                  <c:y val="-9.6056882140710055E-17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סה"כ גלשו לאתר האוצר שלי</c:v>
                </c:pt>
                <c:pt idx="1">
                  <c:v>תכננתי להיכנס לאתר אך טרם הספקתי</c:v>
                </c:pt>
                <c:pt idx="2">
                  <c:v>לא, לא גלשתי לאתר האוצר שלי</c:v>
                </c:pt>
                <c:pt idx="3">
                  <c:v>לא, אך כעת שנחשפתי לקמפיין אני מתכוון להיכנס לאתר</c:v>
                </c:pt>
              </c:strCache>
            </c:strRef>
          </c:cat>
          <c:val>
            <c:numRef>
              <c:f>Sheet1!$B$2:$B$5</c:f>
              <c:numCache>
                <c:formatCode>#,##0%</c:formatCode>
                <c:ptCount val="4"/>
                <c:pt idx="0">
                  <c:v>8.4980237154150193E-2</c:v>
                </c:pt>
                <c:pt idx="1">
                  <c:v>0.12252964426877477</c:v>
                </c:pt>
                <c:pt idx="2">
                  <c:v>0.48023715415019724</c:v>
                </c:pt>
                <c:pt idx="3">
                  <c:v>0.31225296442687767</c:v>
                </c:pt>
              </c:numCache>
            </c:numRef>
          </c:val>
        </c:ser>
        <c:firstSliceAng val="0"/>
        <c:holeSize val="58"/>
      </c:doughnutChart>
    </c:plotArea>
    <c:plotVisOnly val="1"/>
    <c:dispBlanksAs val="zero"/>
  </c:chart>
  <c:txPr>
    <a:bodyPr/>
    <a:lstStyle/>
    <a:p>
      <a:pPr>
        <a:defRPr sz="1800" b="0">
          <a:solidFill>
            <a:schemeClr val="bg1"/>
          </a:solidFill>
        </a:defRPr>
      </a:pPr>
      <a:endParaRPr lang="he-IL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95242570100467E-4"/>
          <c:y val="5.1932054880008995E-2"/>
          <c:w val="0.92089830173517162"/>
          <c:h val="0.92928244432323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explosion val="11"/>
            <c:spPr>
              <a:solidFill>
                <a:schemeClr val="tx1"/>
              </a:solidFill>
              <a:ln>
                <a:noFill/>
              </a:ln>
            </c:spPr>
          </c:dPt>
          <c:dPt>
            <c:idx val="1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</c:spPr>
          </c:dPt>
          <c:dPt>
            <c:idx val="2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</c:dPt>
          <c:dPt>
            <c:idx val="3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</c:spPr>
          </c:dPt>
          <c:dPt>
            <c:idx val="4"/>
            <c:spPr>
              <a:solidFill>
                <a:schemeClr val="accent4"/>
              </a:solidFill>
              <a:ln>
                <a:noFill/>
              </a:ln>
            </c:spPr>
          </c:dPt>
          <c:dLbls>
            <c:dLbl>
              <c:idx val="2"/>
              <c:layout>
                <c:manualLayout>
                  <c:x val="-7.7883816969350581E-2"/>
                  <c:y val="-9.6056882140710055E-17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סה"כ גלשו לאתר האוצר שלי</c:v>
                </c:pt>
                <c:pt idx="1">
                  <c:v>תכננתי להיכנס לאתר אך טרם הספקתי</c:v>
                </c:pt>
                <c:pt idx="2">
                  <c:v>לא, לא גלשתי לאתר האוצר שלי</c:v>
                </c:pt>
                <c:pt idx="3">
                  <c:v>לא, אך כעת שנחשפתי לקמפיין אני מתכוון להיכנס לאתר</c:v>
                </c:pt>
              </c:strCache>
            </c:strRef>
          </c:cat>
          <c:val>
            <c:numRef>
              <c:f>Sheet1!$B$2:$B$5</c:f>
              <c:numCache>
                <c:formatCode>#,##0%</c:formatCode>
                <c:ptCount val="4"/>
                <c:pt idx="0">
                  <c:v>8.4980237154150193E-2</c:v>
                </c:pt>
                <c:pt idx="1">
                  <c:v>0.12252964426877477</c:v>
                </c:pt>
                <c:pt idx="2">
                  <c:v>0.48023715415019724</c:v>
                </c:pt>
                <c:pt idx="3">
                  <c:v>0.31225296442687767</c:v>
                </c:pt>
              </c:numCache>
            </c:numRef>
          </c:val>
        </c:ser>
        <c:firstSliceAng val="0"/>
        <c:holeSize val="58"/>
      </c:doughnutChart>
    </c:plotArea>
    <c:plotVisOnly val="1"/>
    <c:dispBlanksAs val="zero"/>
  </c:chart>
  <c:txPr>
    <a:bodyPr/>
    <a:lstStyle/>
    <a:p>
      <a:pPr>
        <a:defRPr sz="1800" b="0">
          <a:solidFill>
            <a:schemeClr val="bg1"/>
          </a:solidFill>
        </a:defRPr>
      </a:pPr>
      <a:endParaRPr lang="he-IL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dirty="0" err="1" smtClean="0"/>
              <a:t>בנצ'מארק</a:t>
            </a:r>
            <a:r>
              <a:rPr lang="he-IL" sz="1200" b="1" dirty="0" smtClean="0"/>
              <a:t>*</a:t>
            </a:r>
            <a:endParaRPr lang="he-IL" sz="12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858168042123181E-2"/>
          <c:y val="0.42062715246596871"/>
          <c:w val="0.8542836639157535"/>
          <c:h val="0.30563682042814494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זכירה חצי נעזרת</c:v>
                </c:pt>
              </c:strCache>
            </c:strRef>
          </c:cat>
          <c:val>
            <c:numRef>
              <c:f>גיליון1!$B$2</c:f>
              <c:numCache>
                <c:formatCode>#,##0%</c:formatCode>
                <c:ptCount val="1"/>
                <c:pt idx="0">
                  <c:v>0.36363636363636381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זכירה חצי נעזרת</c:v>
                </c:pt>
              </c:strCache>
            </c:strRef>
          </c:cat>
          <c:val>
            <c:numRef>
              <c:f>גיליון1!$C$2</c:f>
              <c:numCache>
                <c:formatCode>0%</c:formatCode>
                <c:ptCount val="1"/>
                <c:pt idx="0">
                  <c:v>0.31285714285714306</c:v>
                </c:pt>
              </c:numCache>
            </c:numRef>
          </c:val>
        </c:ser>
        <c:gapWidth val="75"/>
        <c:overlap val="-25"/>
        <c:axId val="38171392"/>
        <c:axId val="38172928"/>
      </c:barChart>
      <c:catAx>
        <c:axId val="38171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172928"/>
        <c:crosses val="autoZero"/>
        <c:auto val="1"/>
        <c:lblAlgn val="ctr"/>
        <c:lblOffset val="100"/>
      </c:catAx>
      <c:valAx>
        <c:axId val="3817292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1"/>
        <c:majorTickMark val="none"/>
        <c:tickLblPos val="none"/>
        <c:crossAx val="3817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plotArea>
      <c:layout/>
      <c:barChart>
        <c:barDir val="bar"/>
        <c:grouping val="percentStack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כן, הכלים באתר סייעו לי - אנא פרט איזה כלי סייע לך: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Val val="1"/>
          </c:dLbls>
          <c:cat>
            <c:strRef>
              <c:f>גיליון1!$A$2</c:f>
              <c:strCache>
                <c:ptCount val="1"/>
                <c:pt idx="0">
                  <c:v>האם המידע באתר סייע בקריאת הדוח</c:v>
                </c:pt>
              </c:strCache>
            </c:strRef>
          </c:cat>
          <c:val>
            <c:numRef>
              <c:f>גיליון1!$B$2</c:f>
              <c:numCache>
                <c:formatCode>#,##0%</c:formatCode>
                <c:ptCount val="1"/>
                <c:pt idx="0">
                  <c:v>0.32558139534883773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לא, ניסיתי לקרוא את הדוח אך הכלים באתר לא סייעו</c:v>
                </c:pt>
              </c:strCache>
            </c:strRef>
          </c:tx>
          <c:spPr>
            <a:solidFill>
              <a:srgbClr val="FF99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Val val="1"/>
          </c:dLbls>
          <c:cat>
            <c:strRef>
              <c:f>גיליון1!$A$2</c:f>
              <c:strCache>
                <c:ptCount val="1"/>
                <c:pt idx="0">
                  <c:v>האם המידע באתר סייע בקריאת הדוח</c:v>
                </c:pt>
              </c:strCache>
            </c:strRef>
          </c:cat>
          <c:val>
            <c:numRef>
              <c:f>גיליון1!$C$2</c:f>
              <c:numCache>
                <c:formatCode>#,##0%</c:formatCode>
                <c:ptCount val="1"/>
                <c:pt idx="0">
                  <c:v>0.39534883720930286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לא, גלשתי ויצאתי מיד מהאתר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Val val="1"/>
          </c:dLbls>
          <c:cat>
            <c:strRef>
              <c:f>גיליון1!$A$2</c:f>
              <c:strCache>
                <c:ptCount val="1"/>
                <c:pt idx="0">
                  <c:v>האם המידע באתר סייע בקריאת הדוח</c:v>
                </c:pt>
              </c:strCache>
            </c:strRef>
          </c:cat>
          <c:val>
            <c:numRef>
              <c:f>גיליון1!$D$2</c:f>
              <c:numCache>
                <c:formatCode>#,##0%</c:formatCode>
                <c:ptCount val="1"/>
                <c:pt idx="0">
                  <c:v>0.27906976744186074</c:v>
                </c:pt>
              </c:numCache>
            </c:numRef>
          </c:val>
        </c:ser>
        <c:overlap val="100"/>
        <c:axId val="112112768"/>
        <c:axId val="112114304"/>
      </c:barChart>
      <c:catAx>
        <c:axId val="11211276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solidFill>
                  <a:srgbClr val="3B679B"/>
                </a:solidFill>
              </a:defRPr>
            </a:pPr>
            <a:endParaRPr lang="he-IL"/>
          </a:p>
        </c:txPr>
        <c:crossAx val="112114304"/>
        <c:crosses val="autoZero"/>
        <c:auto val="1"/>
        <c:lblAlgn val="ctr"/>
        <c:lblOffset val="100"/>
      </c:catAx>
      <c:valAx>
        <c:axId val="112114304"/>
        <c:scaling>
          <c:orientation val="minMax"/>
        </c:scaling>
        <c:delete val="1"/>
        <c:axPos val="b"/>
        <c:numFmt formatCode="0%" sourceLinked="1"/>
        <c:tickLblPos val="none"/>
        <c:crossAx val="112112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e-IL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 smtClean="0"/>
              <a:t>השקעה</a:t>
            </a:r>
            <a:r>
              <a:rPr lang="he-IL" sz="1600" baseline="0" dirty="0" smtClean="0"/>
              <a:t> כספית כוללת</a:t>
            </a:r>
            <a:endParaRPr lang="he-IL" sz="1600" dirty="0"/>
          </a:p>
        </c:rich>
      </c:tx>
      <c:layout>
        <c:manualLayout>
          <c:xMode val="edge"/>
          <c:yMode val="edge"/>
          <c:x val="0.40115020778652666"/>
          <c:y val="3.429271941264944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9097222222222224E-2"/>
          <c:y val="0.24690757977107591"/>
          <c:w val="0.82585233486439191"/>
          <c:h val="0.61662359825134161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BM</c:v>
                </c:pt>
              </c:strCache>
            </c:strRef>
          </c:tx>
          <c:spPr>
            <a:solidFill>
              <a:srgbClr val="364EA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9.2043045415923005E-3"/>
                  <c:y val="1.95958396643711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634436332738447E-3"/>
                  <c:y val="3.91916793287421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רדיו</c:v>
                </c:pt>
                <c:pt idx="1">
                  <c:v>אינטרנט</c:v>
                </c:pt>
                <c:pt idx="2">
                  <c:v>עיתון</c:v>
                </c:pt>
                <c:pt idx="3">
                  <c:v>השקעה כוללת</c:v>
                </c:pt>
              </c:strCache>
            </c:strRef>
          </c:cat>
          <c:val>
            <c:numRef>
              <c:f>גיליון1!$B$2:$B$5</c:f>
              <c:numCache>
                <c:formatCode>_ "₪"\ * #,##0_ ;_ "₪"\ * \-#,##0_ ;_ "₪"\ * "-"??_ ;_ @_ </c:formatCode>
                <c:ptCount val="4"/>
                <c:pt idx="0">
                  <c:v>467726.71428571455</c:v>
                </c:pt>
                <c:pt idx="1">
                  <c:v>485166.66666666669</c:v>
                </c:pt>
                <c:pt idx="2">
                  <c:v>291250</c:v>
                </c:pt>
                <c:pt idx="3">
                  <c:v>1118583.857142858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מחקר נוכחי</c:v>
                </c:pt>
              </c:strCache>
            </c:strRef>
          </c:tx>
          <c:spPr>
            <a:solidFill>
              <a:srgbClr val="00ADA8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4.8940809219263351E-3"/>
                  <c:y val="4.898959916092867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612913624776931E-2"/>
                  <c:y val="-3.429271941264944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רדיו</c:v>
                </c:pt>
                <c:pt idx="1">
                  <c:v>אינטרנט</c:v>
                </c:pt>
                <c:pt idx="2">
                  <c:v>עיתון</c:v>
                </c:pt>
                <c:pt idx="3">
                  <c:v>השקעה כוללת</c:v>
                </c:pt>
              </c:strCache>
            </c:strRef>
          </c:cat>
          <c:val>
            <c:numRef>
              <c:f>גיליון1!$C$2:$C$5</c:f>
              <c:numCache>
                <c:formatCode>#,##0</c:formatCode>
                <c:ptCount val="4"/>
                <c:pt idx="0">
                  <c:v>218000</c:v>
                </c:pt>
                <c:pt idx="1">
                  <c:v>316000</c:v>
                </c:pt>
                <c:pt idx="2" formatCode="_ &quot;₪&quot;\ * #,##0_ ;_ &quot;₪&quot;\ * \-#,##0_ ;_ &quot;₪&quot;\ * &quot;-&quot;??_ ;_ @_ ">
                  <c:v>50000</c:v>
                </c:pt>
                <c:pt idx="3" formatCode="_(&quot;₪&quot;* #,##0.00_);_(&quot;₪&quot;* \(#,##0.00\);_(&quot;₪&quot;* &quot;-&quot;??_);_(@_)">
                  <c:v>584000</c:v>
                </c:pt>
              </c:numCache>
            </c:numRef>
          </c:val>
        </c:ser>
        <c:axId val="112404736"/>
        <c:axId val="112414720"/>
      </c:barChart>
      <c:catAx>
        <c:axId val="112404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2414720"/>
        <c:crosses val="autoZero"/>
        <c:auto val="1"/>
        <c:lblAlgn val="ctr"/>
        <c:lblOffset val="100"/>
      </c:catAx>
      <c:valAx>
        <c:axId val="112414720"/>
        <c:scaling>
          <c:orientation val="minMax"/>
        </c:scaling>
        <c:delete val="1"/>
        <c:axPos val="l"/>
        <c:numFmt formatCode="_ &quot;₪&quot;\ * #,##0_ ;_ &quot;₪&quot;\ * \-#,##0_ ;_ &quot;₪&quot;\ * &quot;-&quot;??_ ;_ @_ " sourceLinked="1"/>
        <c:majorTickMark val="none"/>
        <c:tickLblPos val="none"/>
        <c:crossAx val="11240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 smtClean="0"/>
              <a:t>עלות השקעה להשגת 1% זכירות</a:t>
            </a:r>
            <a:endParaRPr lang="he-IL" sz="1600" dirty="0"/>
          </a:p>
        </c:rich>
      </c:tx>
      <c:layout>
        <c:manualLayout>
          <c:xMode val="edge"/>
          <c:yMode val="edge"/>
          <c:x val="0.31933343433127881"/>
          <c:y val="6.198013637721570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5634219713630584E-3"/>
          <c:y val="0.25155081063952833"/>
          <c:w val="0.77312551123719064"/>
          <c:h val="0.62136027923829273"/>
        </c:manualLayout>
      </c:layout>
      <c:lineChart>
        <c:grouping val="standard"/>
        <c:ser>
          <c:idx val="0"/>
          <c:order val="0"/>
          <c:tx>
            <c:strRef>
              <c:f>גיליון1!$B$1</c:f>
              <c:strCache>
                <c:ptCount val="1"/>
                <c:pt idx="0">
                  <c:v>ROI ממוצע עבור המדיה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rgbClr val="364EA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370066260608192E-2"/>
                  <c:y val="-6.11166673231867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631930628775855E-2"/>
                  <c:y val="-0.1319511088971475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377443340139244E-2"/>
                  <c:y val="-9.65338881101671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גיליון1!$A$2:$A$5</c:f>
              <c:strCache>
                <c:ptCount val="4"/>
                <c:pt idx="0">
                  <c:v>רדיו</c:v>
                </c:pt>
                <c:pt idx="1">
                  <c:v>אינטרנט</c:v>
                </c:pt>
                <c:pt idx="2">
                  <c:v>עיתון</c:v>
                </c:pt>
                <c:pt idx="3">
                  <c:v>השקעה כוללת</c:v>
                </c:pt>
              </c:strCache>
            </c:strRef>
          </c:cat>
          <c:val>
            <c:numRef>
              <c:f>גיליון1!$B$2:$B$5</c:f>
              <c:numCache>
                <c:formatCode>_ "₪"\ * #,##0_ ;_ "₪"\ * \-#,##0_ ;_ "₪"\ * "-"??_ ;_ @_ </c:formatCode>
                <c:ptCount val="4"/>
                <c:pt idx="0">
                  <c:v>8558.2588857684423</c:v>
                </c:pt>
                <c:pt idx="1">
                  <c:v>14334.053824094843</c:v>
                </c:pt>
                <c:pt idx="2">
                  <c:v>10279.335715125359</c:v>
                </c:pt>
                <c:pt idx="3">
                  <c:v>17565.483881575521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ROI עבור הקמפיין הנוכחי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rgbClr val="00ADA8"/>
              </a:solidFill>
              <a:ln w="9525">
                <a:noFill/>
              </a:ln>
              <a:effectLst/>
            </c:spPr>
          </c:marker>
          <c:dPt>
            <c:idx val="2"/>
            <c:marker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</c:dPt>
          <c:dLbls>
            <c:dLbl>
              <c:idx val="0"/>
              <c:layout>
                <c:manualLayout>
                  <c:x val="-6.2614533450959894E-2"/>
                  <c:y val="4.5134995037754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20462438121164E-2"/>
                  <c:y val="4.95621476361271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696516173399979E-2"/>
                  <c:y val="5.75529837788432E-2"/>
                </c:manualLayout>
              </c:layout>
              <c:showVal val="1"/>
            </c:dLbl>
            <c:dLbl>
              <c:idx val="3"/>
              <c:layout>
                <c:manualLayout>
                  <c:x val="-6.0866515370900154E-2"/>
                  <c:y val="6.2843605431244801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גיליון1!$A$2:$A$5</c:f>
              <c:strCache>
                <c:ptCount val="4"/>
                <c:pt idx="0">
                  <c:v>רדיו</c:v>
                </c:pt>
                <c:pt idx="1">
                  <c:v>אינטרנט</c:v>
                </c:pt>
                <c:pt idx="2">
                  <c:v>עיתון</c:v>
                </c:pt>
                <c:pt idx="3">
                  <c:v>השקעה כוללת</c:v>
                </c:pt>
              </c:strCache>
            </c:strRef>
          </c:cat>
          <c:val>
            <c:numRef>
              <c:f>גיליון1!$C$2:$C$5</c:f>
              <c:numCache>
                <c:formatCode>_ "₪"\ * #,##0_ ;_ "₪"\ * \-#,##0_ ;_ "₪"\ * "-"??_ ;_ @_ </c:formatCode>
                <c:ptCount val="4"/>
                <c:pt idx="0">
                  <c:v>4162.5660377358527</c:v>
                </c:pt>
                <c:pt idx="1">
                  <c:v>10184.458598726113</c:v>
                </c:pt>
                <c:pt idx="2">
                  <c:v>2108.333333333338</c:v>
                </c:pt>
                <c:pt idx="3">
                  <c:v>9419.3548387096707</c:v>
                </c:pt>
              </c:numCache>
            </c:numRef>
          </c:val>
        </c:ser>
        <c:marker val="1"/>
        <c:axId val="112494848"/>
        <c:axId val="112508928"/>
      </c:lineChart>
      <c:catAx>
        <c:axId val="112494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2508928"/>
        <c:crosses val="autoZero"/>
        <c:auto val="1"/>
        <c:lblAlgn val="ctr"/>
        <c:lblOffset val="100"/>
      </c:catAx>
      <c:valAx>
        <c:axId val="112508928"/>
        <c:scaling>
          <c:orientation val="minMax"/>
        </c:scaling>
        <c:delete val="1"/>
        <c:axPos val="l"/>
        <c:numFmt formatCode="_ &quot;₪&quot;\ * #,##0_ ;_ &quot;₪&quot;\ * \-#,##0_ ;_ &quot;₪&quot;\ * &quot;-&quot;??_ ;_ @_ " sourceLinked="1"/>
        <c:majorTickMark val="none"/>
        <c:tickLblPos val="none"/>
        <c:crossAx val="11249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90482371639512"/>
          <c:y val="0.26512195062435051"/>
          <c:w val="0.19799603865539475"/>
          <c:h val="0.4379687945002915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שיעור הנחשפים</c:v>
                </c:pt>
              </c:strCache>
            </c:strRef>
          </c:tx>
          <c:spPr>
            <a:solidFill>
              <a:srgbClr val="3B679B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רדיו</c:v>
                </c:pt>
                <c:pt idx="1">
                  <c:v>אינטרנט</c:v>
                </c:pt>
                <c:pt idx="2">
                  <c:v>עיתון</c:v>
                </c:pt>
              </c:strCache>
            </c:strRef>
          </c:cat>
          <c:val>
            <c:numRef>
              <c:f>גיליון1!$B$2:$B$4</c:f>
              <c:numCache>
                <c:formatCode>#,##0%</c:formatCode>
                <c:ptCount val="3"/>
                <c:pt idx="0">
                  <c:v>0.52371541501976282</c:v>
                </c:pt>
                <c:pt idx="1">
                  <c:v>0.31027667984189766</c:v>
                </c:pt>
                <c:pt idx="2">
                  <c:v>0.23715415019762859</c:v>
                </c:pt>
              </c:numCache>
            </c:numRef>
          </c:val>
        </c:ser>
        <c:gapWidth val="80"/>
        <c:overlap val="-27"/>
        <c:axId val="35988608"/>
        <c:axId val="35990144"/>
      </c:barChart>
      <c:catAx>
        <c:axId val="35988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990144"/>
        <c:crosses val="autoZero"/>
        <c:auto val="1"/>
        <c:lblAlgn val="ctr"/>
        <c:lblOffset val="100"/>
      </c:catAx>
      <c:valAx>
        <c:axId val="35990144"/>
        <c:scaling>
          <c:orientation val="minMax"/>
        </c:scaling>
        <c:delete val="1"/>
        <c:axPos val="l"/>
        <c:numFmt formatCode="#,##0%" sourceLinked="1"/>
        <c:majorTickMark val="none"/>
        <c:tickLblPos val="none"/>
        <c:crossAx val="3598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dirty="0" err="1" smtClean="0"/>
              <a:t>בנצ'מארק</a:t>
            </a:r>
            <a:r>
              <a:rPr lang="he-IL" sz="1200" b="1" dirty="0" smtClean="0"/>
              <a:t>*</a:t>
            </a:r>
            <a:endParaRPr lang="he-IL" sz="1200" b="1" dirty="0"/>
          </a:p>
        </c:rich>
      </c:tx>
      <c:layout>
        <c:manualLayout>
          <c:xMode val="edge"/>
          <c:yMode val="edge"/>
          <c:x val="0.35459435140425616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9412964072135036E-2"/>
          <c:y val="0.14318632519795471"/>
          <c:w val="0.93179227117610064"/>
          <c:h val="0.6696484978115226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רדיו</c:v>
                </c:pt>
                <c:pt idx="1">
                  <c:v>אינטרנט</c:v>
                </c:pt>
                <c:pt idx="2">
                  <c:v>עיתון</c:v>
                </c:pt>
                <c:pt idx="3">
                  <c:v>סה"כ חשיפה</c:v>
                </c:pt>
              </c:strCache>
            </c:strRef>
          </c:cat>
          <c:val>
            <c:numRef>
              <c:f>גיליון1!$B$2:$B$5</c:f>
              <c:numCache>
                <c:formatCode>#,##0%</c:formatCode>
                <c:ptCount val="4"/>
                <c:pt idx="0">
                  <c:v>0.52371541501976282</c:v>
                </c:pt>
                <c:pt idx="1">
                  <c:v>0.31027667984189766</c:v>
                </c:pt>
                <c:pt idx="2">
                  <c:v>0.23715415019762859</c:v>
                </c:pt>
                <c:pt idx="3">
                  <c:v>0.62000000000000044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גיליון1!$A$2:$A$5</c:f>
              <c:strCache>
                <c:ptCount val="4"/>
                <c:pt idx="0">
                  <c:v>רדיו</c:v>
                </c:pt>
                <c:pt idx="1">
                  <c:v>אינטרנט</c:v>
                </c:pt>
                <c:pt idx="2">
                  <c:v>עיתון</c:v>
                </c:pt>
                <c:pt idx="3">
                  <c:v>סה"כ חשיפה</c:v>
                </c:pt>
              </c:strCache>
            </c:strRef>
          </c:cat>
          <c:val>
            <c:numRef>
              <c:f>גיליון1!$C$2:$C$5</c:f>
              <c:numCache>
                <c:formatCode>0%</c:formatCode>
                <c:ptCount val="4"/>
                <c:pt idx="0">
                  <c:v>0.53016233833600557</c:v>
                </c:pt>
                <c:pt idx="1">
                  <c:v>0.28402411314409393</c:v>
                </c:pt>
                <c:pt idx="2">
                  <c:v>0.29013234436394891</c:v>
                </c:pt>
                <c:pt idx="3">
                  <c:v>0.63012873689070958</c:v>
                </c:pt>
              </c:numCache>
            </c:numRef>
          </c:val>
        </c:ser>
        <c:axId val="74130944"/>
        <c:axId val="38270080"/>
      </c:barChart>
      <c:catAx>
        <c:axId val="74130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270080"/>
        <c:crosses val="autoZero"/>
        <c:auto val="1"/>
        <c:lblAlgn val="ctr"/>
        <c:lblOffset val="100"/>
      </c:catAx>
      <c:valAx>
        <c:axId val="38270080"/>
        <c:scaling>
          <c:orientation val="minMax"/>
        </c:scaling>
        <c:delete val="1"/>
        <c:axPos val="l"/>
        <c:numFmt formatCode="#,##0%" sourceLinked="1"/>
        <c:majorTickMark val="none"/>
        <c:tickLblPos val="none"/>
        <c:crossAx val="7413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3.9412964072135036E-2"/>
          <c:y val="0.14318632519795471"/>
          <c:w val="0.92117407185572997"/>
          <c:h val="0.6696484978115226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</c:ser>
        <c:axId val="75462528"/>
        <c:axId val="75464064"/>
      </c:barChart>
      <c:catAx>
        <c:axId val="754625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5464064"/>
        <c:crosses val="autoZero"/>
        <c:auto val="1"/>
        <c:lblAlgn val="ctr"/>
        <c:lblOffset val="100"/>
      </c:catAx>
      <c:valAx>
        <c:axId val="754640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546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92902978162401E-2"/>
          <c:y val="0.11378125000000006"/>
          <c:w val="0.86380998673219944"/>
          <c:h val="0.823716372714145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0.52370347138476703"/>
          <c:y val="3.5181224860660186E-2"/>
          <c:w val="0.45662244245681877"/>
          <c:h val="0.92963755027868011"/>
        </c:manualLayout>
      </c:layout>
      <c:barChart>
        <c:barDir val="bar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dPt>
            <c:idx val="7"/>
            <c:spPr>
              <a:solidFill>
                <a:srgbClr val="3B679B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3B679B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3B679B"/>
              </a:solidFill>
              <a:ln>
                <a:noFill/>
              </a:ln>
              <a:effectLst/>
            </c:spPr>
          </c:dPt>
          <c:dPt>
            <c:idx val="12"/>
            <c:spPr>
              <a:solidFill>
                <a:srgbClr val="3B679B"/>
              </a:solidFill>
              <a:ln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6.2499999999999327E-3"/>
                  <c:y val="-3.61863636195254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440444344235335E-2"/>
                  <c:y val="2.99617746164959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גיליון1!$A$2:$A$13</c:f>
              <c:strCache>
                <c:ptCount val="12"/>
                <c:pt idx="0">
                  <c:v>לא סינית/הבנת הדוח פשוטה יותר/ הדוח נגיש יותר</c:v>
                </c:pt>
                <c:pt idx="1">
                  <c:v>שקיפות בפנסיה</c:v>
                </c:pt>
                <c:pt idx="2">
                  <c:v>יש לבדוק את הדוח לעומק/לקרוא אותיות קטנות</c:v>
                </c:pt>
                <c:pt idx="3">
                  <c:v>השוואת דמי ניהול/מעבר בין קרנות</c:v>
                </c:pt>
                <c:pt idx="4">
                  <c:v>הסבר באתר משרד האוצר/ משרד האוצר עוזר בהבנת הדוח</c:v>
                </c:pt>
                <c:pt idx="5">
                  <c:v>כספים אבודים/חיפוש באתר</c:v>
                </c:pt>
                <c:pt idx="6">
                  <c:v>עידוד חסכון</c:v>
                </c:pt>
                <c:pt idx="7">
                  <c:v>קרן פנסיה- ללא פירוט</c:v>
                </c:pt>
                <c:pt idx="8">
                  <c:v>דוחות פנסיה- ללא פירוט</c:v>
                </c:pt>
                <c:pt idx="9">
                  <c:v>אחר</c:v>
                </c:pt>
                <c:pt idx="10">
                  <c:v>סה"כ ציינו מסר נכון</c:v>
                </c:pt>
                <c:pt idx="11">
                  <c:v>לא זוכר</c:v>
                </c:pt>
              </c:strCache>
            </c:strRef>
          </c:cat>
          <c:val>
            <c:numRef>
              <c:f>גיליון1!$B$2:$B$13</c:f>
              <c:numCache>
                <c:formatCode>#,##0%</c:formatCode>
                <c:ptCount val="12"/>
                <c:pt idx="0">
                  <c:v>0.54347826086956519</c:v>
                </c:pt>
                <c:pt idx="1">
                  <c:v>6.5217391304347824E-2</c:v>
                </c:pt>
                <c:pt idx="2">
                  <c:v>6.5217391304347824E-2</c:v>
                </c:pt>
                <c:pt idx="3">
                  <c:v>4.8913043478260865E-2</c:v>
                </c:pt>
                <c:pt idx="4">
                  <c:v>4.3478260869565223E-2</c:v>
                </c:pt>
                <c:pt idx="5">
                  <c:v>4.3478260869565223E-2</c:v>
                </c:pt>
                <c:pt idx="6">
                  <c:v>3.2608695652173954E-2</c:v>
                </c:pt>
                <c:pt idx="7">
                  <c:v>1.0869565217391318E-2</c:v>
                </c:pt>
                <c:pt idx="8">
                  <c:v>5.434782608695652E-3</c:v>
                </c:pt>
                <c:pt idx="9">
                  <c:v>6.5217391304347824E-2</c:v>
                </c:pt>
                <c:pt idx="10">
                  <c:v>0.70108695652173902</c:v>
                </c:pt>
                <c:pt idx="11">
                  <c:v>0.13586956521739141</c:v>
                </c:pt>
              </c:numCache>
            </c:numRef>
          </c:val>
        </c:ser>
        <c:gapWidth val="30"/>
        <c:axId val="76556160"/>
        <c:axId val="76557696"/>
      </c:barChart>
      <c:catAx>
        <c:axId val="7655616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6557696"/>
        <c:crosses val="autoZero"/>
        <c:auto val="1"/>
        <c:lblAlgn val="ctr"/>
        <c:lblOffset val="100"/>
      </c:catAx>
      <c:valAx>
        <c:axId val="76557696"/>
        <c:scaling>
          <c:orientation val="minMax"/>
        </c:scaling>
        <c:delete val="1"/>
        <c:axPos val="t"/>
        <c:numFmt formatCode="#,##0%" sourceLinked="1"/>
        <c:majorTickMark val="none"/>
        <c:tickLblPos val="none"/>
        <c:crossAx val="7655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3.9412964072135036E-2"/>
          <c:y val="0.14318632519795471"/>
          <c:w val="0.92117407185572997"/>
          <c:h val="0.66964849781152269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סה"כ חשיפה לקטגוריה</c:v>
                </c:pt>
                <c:pt idx="1">
                  <c:v>חשיפה ב"נ לקמפיין דווקא עכשיו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</c:numCache>
            </c:numRef>
          </c:val>
        </c:ser>
        <c:axId val="37810560"/>
        <c:axId val="37812096"/>
      </c:barChart>
      <c:catAx>
        <c:axId val="378105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7812096"/>
        <c:crosses val="autoZero"/>
        <c:auto val="1"/>
        <c:lblAlgn val="ctr"/>
        <c:lblOffset val="100"/>
      </c:catAx>
      <c:valAx>
        <c:axId val="37812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781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492902978162401E-2"/>
          <c:y val="0.11378125000000006"/>
          <c:w val="0.86380998673219944"/>
          <c:h val="0.823716372714145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b="1" dirty="0" err="1" smtClean="0"/>
              <a:t>בנצ'מארק</a:t>
            </a:r>
            <a:r>
              <a:rPr lang="he-IL" sz="1200" b="1" dirty="0" smtClean="0"/>
              <a:t>*</a:t>
            </a:r>
            <a:endParaRPr lang="he-IL" sz="12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858168042123181E-2"/>
          <c:y val="0.26340186921672881"/>
          <c:w val="0.8542836639157535"/>
          <c:h val="0.46286210367738506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הישגי קמפיין נוכחי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זכירת מסר</c:v>
                </c:pt>
              </c:strCache>
            </c:strRef>
          </c:cat>
          <c:val>
            <c:numRef>
              <c:f>גיליון1!$B$2</c:f>
              <c:numCache>
                <c:formatCode>#,##0%</c:formatCode>
                <c:ptCount val="1"/>
                <c:pt idx="0">
                  <c:v>0.7000000000000004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ממוצע לפרסומות לפ"מ</c:v>
                </c:pt>
              </c:strCache>
            </c:strRef>
          </c:tx>
          <c:spPr>
            <a:solidFill>
              <a:srgbClr val="00ADA8"/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</c:f>
              <c:strCache>
                <c:ptCount val="1"/>
                <c:pt idx="0">
                  <c:v>זכירת מסר</c:v>
                </c:pt>
              </c:strCache>
            </c:strRef>
          </c:cat>
          <c:val>
            <c:numRef>
              <c:f>גיליון1!$C$2</c:f>
              <c:numCache>
                <c:formatCode>0%</c:formatCode>
                <c:ptCount val="1"/>
                <c:pt idx="0">
                  <c:v>0.36043521594684408</c:v>
                </c:pt>
              </c:numCache>
            </c:numRef>
          </c:val>
        </c:ser>
        <c:gapWidth val="75"/>
        <c:overlap val="-25"/>
        <c:axId val="76647040"/>
        <c:axId val="76657024"/>
      </c:barChart>
      <c:catAx>
        <c:axId val="76647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6657024"/>
        <c:crosses val="autoZero"/>
        <c:auto val="1"/>
        <c:lblAlgn val="ctr"/>
        <c:lblOffset val="100"/>
      </c:catAx>
      <c:valAx>
        <c:axId val="76657024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1"/>
        <c:majorTickMark val="none"/>
        <c:tickLblPos val="none"/>
        <c:crossAx val="7664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1"/>
</c:chartSpac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0.22404</cdr:y>
    </cdr:from>
    <cdr:to>
      <cdr:x>0.06071</cdr:x>
      <cdr:y>0.29749</cdr:y>
    </cdr:to>
    <cdr:sp macro="" textlink="">
      <cdr:nvSpPr>
        <cdr:cNvPr id="3" name="אליפסה 2"/>
        <cdr:cNvSpPr/>
      </cdr:nvSpPr>
      <cdr:spPr>
        <a:xfrm xmlns:a="http://schemas.openxmlformats.org/drawingml/2006/main">
          <a:off x="0" y="1079847"/>
          <a:ext cx="495300" cy="3540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0.07628</cdr:x>
      <cdr:y>0.30817</cdr:y>
    </cdr:from>
    <cdr:to>
      <cdr:x>0.13699</cdr:x>
      <cdr:y>0.38162</cdr:y>
    </cdr:to>
    <cdr:sp macro="" textlink="">
      <cdr:nvSpPr>
        <cdr:cNvPr id="4" name="אליפסה 3"/>
        <cdr:cNvSpPr/>
      </cdr:nvSpPr>
      <cdr:spPr>
        <a:xfrm xmlns:a="http://schemas.openxmlformats.org/drawingml/2006/main">
          <a:off x="622300" y="1485364"/>
          <a:ext cx="495300" cy="3540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0.63473</cdr:x>
      <cdr:y>0.49064</cdr:y>
    </cdr:from>
    <cdr:to>
      <cdr:x>0.69544</cdr:x>
      <cdr:y>0.56409</cdr:y>
    </cdr:to>
    <cdr:sp macro="" textlink="">
      <cdr:nvSpPr>
        <cdr:cNvPr id="5" name="אליפסה 4"/>
        <cdr:cNvSpPr/>
      </cdr:nvSpPr>
      <cdr:spPr>
        <a:xfrm xmlns:a="http://schemas.openxmlformats.org/drawingml/2006/main">
          <a:off x="5178425" y="2364839"/>
          <a:ext cx="495300" cy="3540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4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69FF2D-D9B3-451E-B8BE-973AEC5C284F}" type="datetimeFigureOut">
              <a:rPr lang="he-IL" smtClean="0"/>
              <a:pPr/>
              <a:t>כ"ח/סיון/תשע"ה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15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4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4B565E-E1C4-40BF-8409-3B3C9846D0D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03802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44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E9CC67-C900-4EF6-A1DA-53C6E0A99939}" type="datetimeFigureOut">
              <a:rPr lang="he-IL" smtClean="0"/>
              <a:pPr/>
              <a:t>כ"ח/סיון/תשע"ה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7915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44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E06D58-546F-40B3-A9AA-1ECDBF02D17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7241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4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GrayD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118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326382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lueNew_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4242FC-BD16-4F1B-BEB2-93C6AC449FC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3237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184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New_Quo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2F7127-F364-4DE8-8F0A-CA2BCBECE71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3237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804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New_1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2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8026400" cy="1447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D0326C-0F23-4330-B949-84EACBA9201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3237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779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New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E3226774-0B6E-4BB3-9D8C-D8B808F1A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3237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066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New_1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567EAFD8-DF94-46B4-9B37-C5E85A77D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3237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169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New_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120B66-B51C-42BB-99F4-9307A818196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3237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400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New_Divider7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5FCF07A-684E-4F3E-B565-4D8E4D9A9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3237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517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GreenBrigh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118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3034136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kGreenNew_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95DF9D-C11D-4F11-9F01-992725ECF10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39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enNew_Quo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2192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778528-4EEB-46F9-91B1-CAD3E6C01F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0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ay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kGrey_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2DD153-FC12-4E89-BA3B-5824DD7F02B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2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een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enNew_1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2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8026400" cy="1447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64825E-5909-47BF-B8A4-3921673EB90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92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een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enNew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8532C7A-B894-4945-B4BC-2CFA22001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439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ee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enNew_1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96A4E889-3029-4A30-9075-12C6FD64B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6972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een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enNew_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050813-05D5-4058-8C8F-C6E30E99EDD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149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enNew_7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36BB0556-778B-4A2D-9BEB-478E218D8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470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Aqu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118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1076361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ealNew_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979E72-3B38-4E6D-B234-5B5F56F853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3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lNew_Quo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2DCB7F-60CB-4EA6-9388-3E958D9BD79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495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lNew_1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2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8026400" cy="1447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FB76BE-ECA0-490E-BC70-0595F0B92DD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380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lNew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C0DC488D-ED77-419B-8851-659F08C1E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89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a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y_Quo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 bwMode="white">
          <a:xfrm>
            <a:off x="2221408" y="304800"/>
            <a:ext cx="9347200" cy="1143000"/>
          </a:xfrm>
          <a:prstGeom prst="rect">
            <a:avLst/>
          </a:prstGeom>
        </p:spPr>
        <p:txBody>
          <a:bodyPr/>
          <a:lstStyle>
            <a:lvl1pPr algn="r">
              <a:lnSpc>
                <a:spcPts val="3780"/>
              </a:lnSpc>
              <a:defRPr b="1" cap="all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2221408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47BFA7-DCE2-4F33-81E7-CBE3872D3A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899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lNew_1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A5DE2D1D-E32F-4BB9-96B7-1D4D92C50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8943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lNew_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0668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B0A6DF-1220-4DF1-9475-FF86316469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20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lNew_Divider7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F524F41-FD69-4A9F-A726-1C66B3E43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5605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Gree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118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3813625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een_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16F43E-70DB-47C2-93DE-A336E218665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623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n_Quo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5F338B-F9FF-4DB7-ADE3-D6A6E63B1F1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519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een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nSlides1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2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8026400" cy="1447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121057-868F-4132-AD6F-ACB5CD4CC0C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196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een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tGreen_1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05E79C5-5F99-4F3E-BBAF-40572A373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324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ee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nSlides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371BBFF8-D617-4E12-97C5-233AEBC0E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0302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een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nSlides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0668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7FEFE9-27D9-4192-8245-EE3AE77B58D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12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ay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ySlides1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8026400" cy="14478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186BB7-BB18-45B3-A2F1-8E0DBA814C4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348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r Jill\062811\PPT Slides 8\Slides8_Gre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E235665-A1BC-4D48-8F2F-159371DDD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430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Orang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09663" cy="48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1446634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range_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83966-95CD-4F3F-A205-F235BAE271C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229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range_Quo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66EC20-2213-46EC-A931-5C8D884ABCD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036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rangeSlides1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2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8026400" cy="1447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419043-9FC4-4A2F-AE15-D7173562E74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534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range_1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CFB8B6C1-8AF8-4F50-98BE-F39BD5BA0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2317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rangeSlides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FD8A636-F4A9-41E4-8F9D-56E5F39985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7485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rangeSlides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EC98A1-FABC-4219-AA7B-BE29CAD93DB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71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5cutout_Orang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72755962-4B06-4EE2-85A7-B8F5A1D8F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4519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Purple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8" y="132318"/>
            <a:ext cx="661657" cy="45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4327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ay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ey_1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r">
              <a:defRPr b="1" cap="all">
                <a:solidFill>
                  <a:srgbClr val="595959"/>
                </a:solidFill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8F82C91D-44EA-45FD-B145-2BD534DFF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6151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urpleNew_Divider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497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rpleNew_Quote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9" y="5329240"/>
            <a:ext cx="6211388" cy="3013218"/>
          </a:xfrm>
          <a:prstGeom prst="chord">
            <a:avLst>
              <a:gd name="adj1" fmla="val 10780454"/>
              <a:gd name="adj2" fmla="val 28975"/>
            </a:avLst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4994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rpleNew_13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2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8026400" cy="1447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1133989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rpleNew_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2230818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rpleNew_14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0668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2336175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rpleNew_4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202666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rpleNew_7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1640791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Yello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52637"/>
            <a:ext cx="627423" cy="4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3271838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Yellow_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E6B665-2745-4ED6-A596-6B5C575B2F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632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ellow_Quo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8527F3-A628-4692-B337-83E85B28CC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1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ay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kGray_Slide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r">
              <a:defRPr b="1" cap="all">
                <a:solidFill>
                  <a:srgbClr val="595959"/>
                </a:solidFill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800B4A46-DDEE-4BAD-A9E9-80738F9B0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6542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ellowSlides1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2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8026400" cy="1447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DCBDDE-2E15-46A3-A981-FA7A6D44B6B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753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ellow_1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D5F0346-C993-40B2-BB50-EA0909B6E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73143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ellowSlides1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331C459D-D820-413C-9F10-8172ABA2C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7849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ellowSlides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154F0B-E726-46F2-B9D7-362BAB87B50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412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5cutout_Yello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FE6DB15-95C1-493D-B23A-3D8E362FB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74547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GrayL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1181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3991390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ay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tGrey_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04800" y="2286000"/>
            <a:ext cx="5283200" cy="2286000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437837-2F64-4739-AFA6-A1D9D29C3D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181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 Gra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tGrey_Quo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9347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28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28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28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62FB8A-A69E-479F-877B-14BE62E9305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407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ay Spec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tGreySlides1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2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8026400" cy="1447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3962400"/>
            <a:ext cx="93472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FFFFFF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702893-CEE8-4122-9755-55F664673FD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65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ay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tGrey_1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ADF44B99-0BC0-4884-AA9D-F94FB267F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664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ay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or Jill\062811\PPT DkGrey Slides\DkGreySlides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066800"/>
          </a:xfrm>
          <a:prstGeom prst="rect">
            <a:avLst/>
          </a:prstGeom>
        </p:spPr>
        <p:txBody>
          <a:bodyPr/>
          <a:lstStyle>
            <a:lvl1pPr algn="r">
              <a:defRPr b="1" cap="all">
                <a:solidFill>
                  <a:srgbClr val="595959"/>
                </a:solidFill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4D8FF6-6060-4855-93B8-3AAAF1E9F58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05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ay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tGreySlides1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934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50FE44B3-4030-4FF8-B96C-00FA99480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4729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ay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tGreySlides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1117600" y="304800"/>
            <a:ext cx="9347200" cy="10668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95959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1117600" y="1600200"/>
            <a:ext cx="6604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A07718-E9B2-4027-A67C-6056D67CBBC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8551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Gra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r Jill\062811\PPT Slides 8\Slides8_Lt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1430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9B14545E-E8A0-4F93-804E-7C63C4907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630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4"/>
          <p:cNvSpPr txBox="1">
            <a:spLocks/>
          </p:cNvSpPr>
          <p:nvPr userDrawn="1"/>
        </p:nvSpPr>
        <p:spPr>
          <a:xfrm>
            <a:off x="9245600" y="6400801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98F8382-FB9D-4F91-86EA-5FD9A1505616}" type="slidenum">
              <a:rPr lang="en-US" sz="1200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58595B"/>
              </a:solidFill>
            </a:endParaRPr>
          </a:p>
        </p:txBody>
      </p:sp>
      <p:pic>
        <p:nvPicPr>
          <p:cNvPr id="7" name="Picture 5" descr="Pantone ipso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2192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58595B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rgbClr val="58595B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rgbClr val="58595B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rgbClr val="58595B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96DA-B7FD-4F33-BDD7-13B3B6A09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2445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4"/>
          <p:cNvSpPr txBox="1">
            <a:spLocks/>
          </p:cNvSpPr>
          <p:nvPr userDrawn="1"/>
        </p:nvSpPr>
        <p:spPr>
          <a:xfrm>
            <a:off x="9245600" y="6400801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C4CC709-849F-4412-874C-9A08E8DF6D2F}" type="slidenum">
              <a:rPr lang="en-US" sz="1200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58595B"/>
              </a:solidFill>
            </a:endParaRPr>
          </a:p>
        </p:txBody>
      </p:sp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828800" y="4038600"/>
            <a:ext cx="9144000" cy="137160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 bwMode="white">
          <a:xfrm>
            <a:off x="1828800" y="5562600"/>
            <a:ext cx="8026400" cy="106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98EE-9A6F-4EA7-AF2B-DD0FCB4E7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4175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CC7418C-204F-4B60-83DC-21BCC8CF8245}" type="datetime1">
              <a:rPr lang="en-US">
                <a:solidFill>
                  <a:prstClr val="black"/>
                </a:solidFill>
              </a:rPr>
              <a:pPr/>
              <a:t>6/15/2015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A266-4BFF-4D56-B0AF-E71C827B0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431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08A064A-3798-4905-AB4C-FFFE8CD26793}" type="datetimeFigureOut">
              <a:rPr lang="he-IL">
                <a:solidFill>
                  <a:prstClr val="black"/>
                </a:solidFill>
              </a:rPr>
              <a:pPr/>
              <a:t>כ"ח/סיון/תשע"ה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045F-F213-4699-AF79-4DABE22E435E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53597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D01E-6667-4834-B1CE-AA14B31B07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82378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35989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שקופית כותרת">
    <p:bg>
      <p:bgPr>
        <a:solidFill>
          <a:srgbClr val="677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7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4828" y="2599554"/>
            <a:ext cx="10363200" cy="1185269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grpSp>
        <p:nvGrpSpPr>
          <p:cNvPr id="4" name="Group 60"/>
          <p:cNvGrpSpPr>
            <a:grpSpLocks noChangeAspect="1"/>
          </p:cNvGrpSpPr>
          <p:nvPr/>
        </p:nvGrpSpPr>
        <p:grpSpPr bwMode="auto">
          <a:xfrm>
            <a:off x="304802" y="123827"/>
            <a:ext cx="928077" cy="638175"/>
            <a:chOff x="1020" y="346"/>
            <a:chExt cx="4114" cy="3756"/>
          </a:xfrm>
        </p:grpSpPr>
        <p:sp>
          <p:nvSpPr>
            <p:cNvPr id="5" name="Freeform 61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>
                <a:gd name="T0" fmla="*/ 0 w 4114"/>
                <a:gd name="T1" fmla="*/ 3756 h 3756"/>
                <a:gd name="T2" fmla="*/ 0 w 4114"/>
                <a:gd name="T3" fmla="*/ 0 h 3756"/>
                <a:gd name="T4" fmla="*/ 4022 w 4114"/>
                <a:gd name="T5" fmla="*/ 0 h 3756"/>
                <a:gd name="T6" fmla="*/ 4022 w 4114"/>
                <a:gd name="T7" fmla="*/ 0 h 3756"/>
                <a:gd name="T8" fmla="*/ 4040 w 4114"/>
                <a:gd name="T9" fmla="*/ 118 h 3756"/>
                <a:gd name="T10" fmla="*/ 4054 w 4114"/>
                <a:gd name="T11" fmla="*/ 234 h 3756"/>
                <a:gd name="T12" fmla="*/ 4068 w 4114"/>
                <a:gd name="T13" fmla="*/ 350 h 3756"/>
                <a:gd name="T14" fmla="*/ 4078 w 4114"/>
                <a:gd name="T15" fmla="*/ 468 h 3756"/>
                <a:gd name="T16" fmla="*/ 4088 w 4114"/>
                <a:gd name="T17" fmla="*/ 584 h 3756"/>
                <a:gd name="T18" fmla="*/ 4096 w 4114"/>
                <a:gd name="T19" fmla="*/ 700 h 3756"/>
                <a:gd name="T20" fmla="*/ 4104 w 4114"/>
                <a:gd name="T21" fmla="*/ 814 h 3756"/>
                <a:gd name="T22" fmla="*/ 4108 w 4114"/>
                <a:gd name="T23" fmla="*/ 930 h 3756"/>
                <a:gd name="T24" fmla="*/ 4112 w 4114"/>
                <a:gd name="T25" fmla="*/ 1046 h 3756"/>
                <a:gd name="T26" fmla="*/ 4114 w 4114"/>
                <a:gd name="T27" fmla="*/ 1162 h 3756"/>
                <a:gd name="T28" fmla="*/ 4112 w 4114"/>
                <a:gd name="T29" fmla="*/ 1276 h 3756"/>
                <a:gd name="T30" fmla="*/ 4110 w 4114"/>
                <a:gd name="T31" fmla="*/ 1392 h 3756"/>
                <a:gd name="T32" fmla="*/ 4106 w 4114"/>
                <a:gd name="T33" fmla="*/ 1508 h 3756"/>
                <a:gd name="T34" fmla="*/ 4100 w 4114"/>
                <a:gd name="T35" fmla="*/ 1622 h 3756"/>
                <a:gd name="T36" fmla="*/ 4092 w 4114"/>
                <a:gd name="T37" fmla="*/ 1738 h 3756"/>
                <a:gd name="T38" fmla="*/ 4082 w 4114"/>
                <a:gd name="T39" fmla="*/ 1854 h 3756"/>
                <a:gd name="T40" fmla="*/ 4070 w 4114"/>
                <a:gd name="T41" fmla="*/ 1970 h 3756"/>
                <a:gd name="T42" fmla="*/ 4056 w 4114"/>
                <a:gd name="T43" fmla="*/ 2086 h 3756"/>
                <a:gd name="T44" fmla="*/ 4040 w 4114"/>
                <a:gd name="T45" fmla="*/ 2202 h 3756"/>
                <a:gd name="T46" fmla="*/ 4020 w 4114"/>
                <a:gd name="T47" fmla="*/ 2320 h 3756"/>
                <a:gd name="T48" fmla="*/ 4000 w 4114"/>
                <a:gd name="T49" fmla="*/ 2436 h 3756"/>
                <a:gd name="T50" fmla="*/ 3978 w 4114"/>
                <a:gd name="T51" fmla="*/ 2554 h 3756"/>
                <a:gd name="T52" fmla="*/ 3952 w 4114"/>
                <a:gd name="T53" fmla="*/ 2672 h 3756"/>
                <a:gd name="T54" fmla="*/ 3926 w 4114"/>
                <a:gd name="T55" fmla="*/ 2790 h 3756"/>
                <a:gd name="T56" fmla="*/ 3896 w 4114"/>
                <a:gd name="T57" fmla="*/ 2908 h 3756"/>
                <a:gd name="T58" fmla="*/ 3864 w 4114"/>
                <a:gd name="T59" fmla="*/ 3028 h 3756"/>
                <a:gd name="T60" fmla="*/ 3830 w 4114"/>
                <a:gd name="T61" fmla="*/ 3148 h 3756"/>
                <a:gd name="T62" fmla="*/ 3792 w 4114"/>
                <a:gd name="T63" fmla="*/ 3268 h 3756"/>
                <a:gd name="T64" fmla="*/ 3754 w 4114"/>
                <a:gd name="T65" fmla="*/ 3388 h 3756"/>
                <a:gd name="T66" fmla="*/ 3712 w 4114"/>
                <a:gd name="T67" fmla="*/ 3510 h 3756"/>
                <a:gd name="T68" fmla="*/ 3668 w 4114"/>
                <a:gd name="T69" fmla="*/ 3632 h 3756"/>
                <a:gd name="T70" fmla="*/ 3620 w 4114"/>
                <a:gd name="T71" fmla="*/ 3756 h 3756"/>
                <a:gd name="T72" fmla="*/ 0 w 4114"/>
                <a:gd name="T73" fmla="*/ 3756 h 37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62"/>
            <p:cNvSpPr>
              <a:spLocks/>
            </p:cNvSpPr>
            <p:nvPr userDrawn="1"/>
          </p:nvSpPr>
          <p:spPr bwMode="auto">
            <a:xfrm>
              <a:off x="2636" y="1719"/>
              <a:ext cx="85" cy="65"/>
            </a:xfrm>
            <a:custGeom>
              <a:avLst/>
              <a:gdLst>
                <a:gd name="T0" fmla="*/ 14 w 88"/>
                <a:gd name="T1" fmla="*/ 73 h 62"/>
                <a:gd name="T2" fmla="*/ 0 w 88"/>
                <a:gd name="T3" fmla="*/ 98 h 62"/>
                <a:gd name="T4" fmla="*/ 0 w 88"/>
                <a:gd name="T5" fmla="*/ 98 h 62"/>
                <a:gd name="T6" fmla="*/ 14 w 88"/>
                <a:gd name="T7" fmla="*/ 100 h 62"/>
                <a:gd name="T8" fmla="*/ 17 w 88"/>
                <a:gd name="T9" fmla="*/ 104 h 62"/>
                <a:gd name="T10" fmla="*/ 31 w 88"/>
                <a:gd name="T11" fmla="*/ 98 h 62"/>
                <a:gd name="T12" fmla="*/ 38 w 88"/>
                <a:gd name="T13" fmla="*/ 91 h 62"/>
                <a:gd name="T14" fmla="*/ 44 w 88"/>
                <a:gd name="T15" fmla="*/ 81 h 62"/>
                <a:gd name="T16" fmla="*/ 53 w 88"/>
                <a:gd name="T17" fmla="*/ 67 h 62"/>
                <a:gd name="T18" fmla="*/ 57 w 88"/>
                <a:gd name="T19" fmla="*/ 55 h 62"/>
                <a:gd name="T20" fmla="*/ 61 w 88"/>
                <a:gd name="T21" fmla="*/ 39 h 62"/>
                <a:gd name="T22" fmla="*/ 61 w 88"/>
                <a:gd name="T23" fmla="*/ 0 h 62"/>
                <a:gd name="T24" fmla="*/ 61 w 88"/>
                <a:gd name="T25" fmla="*/ 0 h 62"/>
                <a:gd name="T26" fmla="*/ 44 w 88"/>
                <a:gd name="T27" fmla="*/ 6 h 62"/>
                <a:gd name="T28" fmla="*/ 34 w 88"/>
                <a:gd name="T29" fmla="*/ 27 h 62"/>
                <a:gd name="T30" fmla="*/ 27 w 88"/>
                <a:gd name="T31" fmla="*/ 35 h 62"/>
                <a:gd name="T32" fmla="*/ 19 w 88"/>
                <a:gd name="T33" fmla="*/ 47 h 62"/>
                <a:gd name="T34" fmla="*/ 14 w 88"/>
                <a:gd name="T35" fmla="*/ 61 h 62"/>
                <a:gd name="T36" fmla="*/ 14 w 88"/>
                <a:gd name="T37" fmla="*/ 73 h 62"/>
                <a:gd name="T38" fmla="*/ 14 w 88"/>
                <a:gd name="T39" fmla="*/ 73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/>
            </p:cNvSpPr>
            <p:nvPr userDrawn="1"/>
          </p:nvSpPr>
          <p:spPr bwMode="auto">
            <a:xfrm>
              <a:off x="2823" y="1878"/>
              <a:ext cx="66" cy="75"/>
            </a:xfrm>
            <a:custGeom>
              <a:avLst/>
              <a:gdLst>
                <a:gd name="T0" fmla="*/ 17 w 68"/>
                <a:gd name="T1" fmla="*/ 2 h 68"/>
                <a:gd name="T2" fmla="*/ 0 w 68"/>
                <a:gd name="T3" fmla="*/ 0 h 68"/>
                <a:gd name="T4" fmla="*/ 0 w 68"/>
                <a:gd name="T5" fmla="*/ 0 h 68"/>
                <a:gd name="T6" fmla="*/ 2 w 68"/>
                <a:gd name="T7" fmla="*/ 52 h 68"/>
                <a:gd name="T8" fmla="*/ 4 w 68"/>
                <a:gd name="T9" fmla="*/ 83 h 68"/>
                <a:gd name="T10" fmla="*/ 6 w 68"/>
                <a:gd name="T11" fmla="*/ 108 h 68"/>
                <a:gd name="T12" fmla="*/ 12 w 68"/>
                <a:gd name="T13" fmla="*/ 131 h 68"/>
                <a:gd name="T14" fmla="*/ 17 w 68"/>
                <a:gd name="T15" fmla="*/ 146 h 68"/>
                <a:gd name="T16" fmla="*/ 17 w 68"/>
                <a:gd name="T17" fmla="*/ 172 h 68"/>
                <a:gd name="T18" fmla="*/ 25 w 68"/>
                <a:gd name="T19" fmla="*/ 190 h 68"/>
                <a:gd name="T20" fmla="*/ 43 w 68"/>
                <a:gd name="T21" fmla="*/ 200 h 68"/>
                <a:gd name="T22" fmla="*/ 43 w 68"/>
                <a:gd name="T23" fmla="*/ 200 h 68"/>
                <a:gd name="T24" fmla="*/ 47 w 68"/>
                <a:gd name="T25" fmla="*/ 175 h 68"/>
                <a:gd name="T26" fmla="*/ 48 w 68"/>
                <a:gd name="T27" fmla="*/ 159 h 68"/>
                <a:gd name="T28" fmla="*/ 48 w 68"/>
                <a:gd name="T29" fmla="*/ 146 h 68"/>
                <a:gd name="T30" fmla="*/ 47 w 68"/>
                <a:gd name="T31" fmla="*/ 119 h 68"/>
                <a:gd name="T32" fmla="*/ 45 w 68"/>
                <a:gd name="T33" fmla="*/ 93 h 68"/>
                <a:gd name="T34" fmla="*/ 41 w 68"/>
                <a:gd name="T35" fmla="*/ 63 h 68"/>
                <a:gd name="T36" fmla="*/ 35 w 68"/>
                <a:gd name="T37" fmla="*/ 42 h 68"/>
                <a:gd name="T38" fmla="*/ 17 w 68"/>
                <a:gd name="T39" fmla="*/ 2 h 68"/>
                <a:gd name="T40" fmla="*/ 17 w 68"/>
                <a:gd name="T41" fmla="*/ 2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64"/>
            <p:cNvSpPr>
              <a:spLocks/>
            </p:cNvSpPr>
            <p:nvPr userDrawn="1"/>
          </p:nvSpPr>
          <p:spPr bwMode="auto">
            <a:xfrm>
              <a:off x="2532" y="1215"/>
              <a:ext cx="103" cy="75"/>
            </a:xfrm>
            <a:custGeom>
              <a:avLst/>
              <a:gdLst>
                <a:gd name="T0" fmla="*/ 17 w 106"/>
                <a:gd name="T1" fmla="*/ 43 h 76"/>
                <a:gd name="T2" fmla="*/ 0 w 106"/>
                <a:gd name="T3" fmla="*/ 59 h 76"/>
                <a:gd name="T4" fmla="*/ 0 w 106"/>
                <a:gd name="T5" fmla="*/ 59 h 76"/>
                <a:gd name="T6" fmla="*/ 16 w 106"/>
                <a:gd name="T7" fmla="*/ 63 h 76"/>
                <a:gd name="T8" fmla="*/ 21 w 106"/>
                <a:gd name="T9" fmla="*/ 65 h 76"/>
                <a:gd name="T10" fmla="*/ 35 w 106"/>
                <a:gd name="T11" fmla="*/ 63 h 76"/>
                <a:gd name="T12" fmla="*/ 45 w 106"/>
                <a:gd name="T13" fmla="*/ 57 h 76"/>
                <a:gd name="T14" fmla="*/ 51 w 106"/>
                <a:gd name="T15" fmla="*/ 51 h 76"/>
                <a:gd name="T16" fmla="*/ 60 w 106"/>
                <a:gd name="T17" fmla="*/ 41 h 76"/>
                <a:gd name="T18" fmla="*/ 67 w 106"/>
                <a:gd name="T19" fmla="*/ 38 h 76"/>
                <a:gd name="T20" fmla="*/ 72 w 106"/>
                <a:gd name="T21" fmla="*/ 30 h 76"/>
                <a:gd name="T22" fmla="*/ 78 w 106"/>
                <a:gd name="T23" fmla="*/ 0 h 76"/>
                <a:gd name="T24" fmla="*/ 78 w 106"/>
                <a:gd name="T25" fmla="*/ 0 h 76"/>
                <a:gd name="T26" fmla="*/ 58 w 106"/>
                <a:gd name="T27" fmla="*/ 6 h 76"/>
                <a:gd name="T28" fmla="*/ 49 w 106"/>
                <a:gd name="T29" fmla="*/ 10 h 76"/>
                <a:gd name="T30" fmla="*/ 44 w 106"/>
                <a:gd name="T31" fmla="*/ 14 h 76"/>
                <a:gd name="T32" fmla="*/ 37 w 106"/>
                <a:gd name="T33" fmla="*/ 20 h 76"/>
                <a:gd name="T34" fmla="*/ 27 w 106"/>
                <a:gd name="T35" fmla="*/ 28 h 76"/>
                <a:gd name="T36" fmla="*/ 19 w 106"/>
                <a:gd name="T37" fmla="*/ 38 h 76"/>
                <a:gd name="T38" fmla="*/ 17 w 106"/>
                <a:gd name="T39" fmla="*/ 43 h 76"/>
                <a:gd name="T40" fmla="*/ 17 w 106"/>
                <a:gd name="T41" fmla="*/ 43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65"/>
            <p:cNvSpPr>
              <a:spLocks/>
            </p:cNvSpPr>
            <p:nvPr userDrawn="1"/>
          </p:nvSpPr>
          <p:spPr bwMode="auto">
            <a:xfrm>
              <a:off x="2476" y="1392"/>
              <a:ext cx="85" cy="75"/>
            </a:xfrm>
            <a:custGeom>
              <a:avLst/>
              <a:gdLst>
                <a:gd name="T0" fmla="*/ 121 w 82"/>
                <a:gd name="T1" fmla="*/ 35 h 72"/>
                <a:gd name="T2" fmla="*/ 113 w 82"/>
                <a:gd name="T3" fmla="*/ 0 h 72"/>
                <a:gd name="T4" fmla="*/ 113 w 82"/>
                <a:gd name="T5" fmla="*/ 0 h 72"/>
                <a:gd name="T6" fmla="*/ 73 w 82"/>
                <a:gd name="T7" fmla="*/ 8 h 72"/>
                <a:gd name="T8" fmla="*/ 41 w 82"/>
                <a:gd name="T9" fmla="*/ 29 h 72"/>
                <a:gd name="T10" fmla="*/ 31 w 82"/>
                <a:gd name="T11" fmla="*/ 35 h 72"/>
                <a:gd name="T12" fmla="*/ 12 w 82"/>
                <a:gd name="T13" fmla="*/ 46 h 72"/>
                <a:gd name="T14" fmla="*/ 6 w 82"/>
                <a:gd name="T15" fmla="*/ 63 h 72"/>
                <a:gd name="T16" fmla="*/ 0 w 82"/>
                <a:gd name="T17" fmla="*/ 75 h 72"/>
                <a:gd name="T18" fmla="*/ 0 w 82"/>
                <a:gd name="T19" fmla="*/ 106 h 72"/>
                <a:gd name="T20" fmla="*/ 0 w 82"/>
                <a:gd name="T21" fmla="*/ 106 h 72"/>
                <a:gd name="T22" fmla="*/ 27 w 82"/>
                <a:gd name="T23" fmla="*/ 113 h 72"/>
                <a:gd name="T24" fmla="*/ 41 w 82"/>
                <a:gd name="T25" fmla="*/ 109 h 72"/>
                <a:gd name="T26" fmla="*/ 64 w 82"/>
                <a:gd name="T27" fmla="*/ 104 h 72"/>
                <a:gd name="T28" fmla="*/ 76 w 82"/>
                <a:gd name="T29" fmla="*/ 96 h 72"/>
                <a:gd name="T30" fmla="*/ 91 w 82"/>
                <a:gd name="T31" fmla="*/ 81 h 72"/>
                <a:gd name="T32" fmla="*/ 105 w 82"/>
                <a:gd name="T33" fmla="*/ 66 h 72"/>
                <a:gd name="T34" fmla="*/ 121 w 82"/>
                <a:gd name="T35" fmla="*/ 35 h 72"/>
                <a:gd name="T36" fmla="*/ 121 w 82"/>
                <a:gd name="T37" fmla="*/ 35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66"/>
            <p:cNvSpPr>
              <a:spLocks/>
            </p:cNvSpPr>
            <p:nvPr userDrawn="1"/>
          </p:nvSpPr>
          <p:spPr bwMode="auto">
            <a:xfrm>
              <a:off x="2448" y="1589"/>
              <a:ext cx="103" cy="65"/>
            </a:xfrm>
            <a:custGeom>
              <a:avLst/>
              <a:gdLst>
                <a:gd name="T0" fmla="*/ 0 w 98"/>
                <a:gd name="T1" fmla="*/ 85 h 62"/>
                <a:gd name="T2" fmla="*/ 25 w 98"/>
                <a:gd name="T3" fmla="*/ 98 h 62"/>
                <a:gd name="T4" fmla="*/ 25 w 98"/>
                <a:gd name="T5" fmla="*/ 98 h 62"/>
                <a:gd name="T6" fmla="*/ 53 w 98"/>
                <a:gd name="T7" fmla="*/ 104 h 62"/>
                <a:gd name="T8" fmla="*/ 75 w 98"/>
                <a:gd name="T9" fmla="*/ 100 h 62"/>
                <a:gd name="T10" fmla="*/ 94 w 98"/>
                <a:gd name="T11" fmla="*/ 94 h 62"/>
                <a:gd name="T12" fmla="*/ 104 w 98"/>
                <a:gd name="T13" fmla="*/ 85 h 62"/>
                <a:gd name="T14" fmla="*/ 115 w 98"/>
                <a:gd name="T15" fmla="*/ 70 h 62"/>
                <a:gd name="T16" fmla="*/ 122 w 98"/>
                <a:gd name="T17" fmla="*/ 58 h 62"/>
                <a:gd name="T18" fmla="*/ 135 w 98"/>
                <a:gd name="T19" fmla="*/ 29 h 62"/>
                <a:gd name="T20" fmla="*/ 169 w 98"/>
                <a:gd name="T21" fmla="*/ 2 h 62"/>
                <a:gd name="T22" fmla="*/ 169 w 98"/>
                <a:gd name="T23" fmla="*/ 2 h 62"/>
                <a:gd name="T24" fmla="*/ 137 w 98"/>
                <a:gd name="T25" fmla="*/ 0 h 62"/>
                <a:gd name="T26" fmla="*/ 110 w 98"/>
                <a:gd name="T27" fmla="*/ 2 h 62"/>
                <a:gd name="T28" fmla="*/ 87 w 98"/>
                <a:gd name="T29" fmla="*/ 6 h 62"/>
                <a:gd name="T30" fmla="*/ 62 w 98"/>
                <a:gd name="T31" fmla="*/ 25 h 62"/>
                <a:gd name="T32" fmla="*/ 40 w 98"/>
                <a:gd name="T33" fmla="*/ 35 h 62"/>
                <a:gd name="T34" fmla="*/ 25 w 98"/>
                <a:gd name="T35" fmla="*/ 51 h 62"/>
                <a:gd name="T36" fmla="*/ 6 w 98"/>
                <a:gd name="T37" fmla="*/ 67 h 62"/>
                <a:gd name="T38" fmla="*/ 0 w 98"/>
                <a:gd name="T39" fmla="*/ 85 h 62"/>
                <a:gd name="T40" fmla="*/ 0 w 98"/>
                <a:gd name="T41" fmla="*/ 85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67"/>
            <p:cNvSpPr>
              <a:spLocks/>
            </p:cNvSpPr>
            <p:nvPr userDrawn="1"/>
          </p:nvSpPr>
          <p:spPr bwMode="auto">
            <a:xfrm>
              <a:off x="2720" y="944"/>
              <a:ext cx="103" cy="47"/>
            </a:xfrm>
            <a:custGeom>
              <a:avLst/>
              <a:gdLst>
                <a:gd name="T0" fmla="*/ 38 w 96"/>
                <a:gd name="T1" fmla="*/ 0 h 58"/>
                <a:gd name="T2" fmla="*/ 0 w 96"/>
                <a:gd name="T3" fmla="*/ 2 h 58"/>
                <a:gd name="T4" fmla="*/ 0 w 96"/>
                <a:gd name="T5" fmla="*/ 2 h 58"/>
                <a:gd name="T6" fmla="*/ 2 w 96"/>
                <a:gd name="T7" fmla="*/ 2 h 58"/>
                <a:gd name="T8" fmla="*/ 4 w 96"/>
                <a:gd name="T9" fmla="*/ 2 h 58"/>
                <a:gd name="T10" fmla="*/ 29 w 96"/>
                <a:gd name="T11" fmla="*/ 3 h 58"/>
                <a:gd name="T12" fmla="*/ 56 w 96"/>
                <a:gd name="T13" fmla="*/ 4 h 58"/>
                <a:gd name="T14" fmla="*/ 91 w 96"/>
                <a:gd name="T15" fmla="*/ 5 h 58"/>
                <a:gd name="T16" fmla="*/ 126 w 96"/>
                <a:gd name="T17" fmla="*/ 5 h 58"/>
                <a:gd name="T18" fmla="*/ 156 w 96"/>
                <a:gd name="T19" fmla="*/ 6 h 58"/>
                <a:gd name="T20" fmla="*/ 171 w 96"/>
                <a:gd name="T21" fmla="*/ 6 h 58"/>
                <a:gd name="T22" fmla="*/ 183 w 96"/>
                <a:gd name="T23" fmla="*/ 5 h 58"/>
                <a:gd name="T24" fmla="*/ 196 w 96"/>
                <a:gd name="T25" fmla="*/ 5 h 58"/>
                <a:gd name="T26" fmla="*/ 203 w 96"/>
                <a:gd name="T27" fmla="*/ 5 h 58"/>
                <a:gd name="T28" fmla="*/ 209 w 96"/>
                <a:gd name="T29" fmla="*/ 2 h 58"/>
                <a:gd name="T30" fmla="*/ 209 w 96"/>
                <a:gd name="T31" fmla="*/ 2 h 58"/>
                <a:gd name="T32" fmla="*/ 171 w 96"/>
                <a:gd name="T33" fmla="*/ 2 h 58"/>
                <a:gd name="T34" fmla="*/ 130 w 96"/>
                <a:gd name="T35" fmla="*/ 2 h 58"/>
                <a:gd name="T36" fmla="*/ 86 w 96"/>
                <a:gd name="T37" fmla="*/ 0 h 58"/>
                <a:gd name="T38" fmla="*/ 38 w 96"/>
                <a:gd name="T39" fmla="*/ 0 h 58"/>
                <a:gd name="T40" fmla="*/ 38 w 96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68"/>
            <p:cNvSpPr>
              <a:spLocks/>
            </p:cNvSpPr>
            <p:nvPr userDrawn="1"/>
          </p:nvSpPr>
          <p:spPr bwMode="auto">
            <a:xfrm>
              <a:off x="2946" y="851"/>
              <a:ext cx="66" cy="103"/>
            </a:xfrm>
            <a:custGeom>
              <a:avLst/>
              <a:gdLst>
                <a:gd name="T0" fmla="*/ 58 w 64"/>
                <a:gd name="T1" fmla="*/ 8 h 102"/>
                <a:gd name="T2" fmla="*/ 14 w 64"/>
                <a:gd name="T3" fmla="*/ 0 h 102"/>
                <a:gd name="T4" fmla="*/ 14 w 64"/>
                <a:gd name="T5" fmla="*/ 0 h 102"/>
                <a:gd name="T6" fmla="*/ 6 w 64"/>
                <a:gd name="T7" fmla="*/ 16 h 102"/>
                <a:gd name="T8" fmla="*/ 2 w 64"/>
                <a:gd name="T9" fmla="*/ 22 h 102"/>
                <a:gd name="T10" fmla="*/ 0 w 64"/>
                <a:gd name="T11" fmla="*/ 30 h 102"/>
                <a:gd name="T12" fmla="*/ 0 w 64"/>
                <a:gd name="T13" fmla="*/ 40 h 102"/>
                <a:gd name="T14" fmla="*/ 0 w 64"/>
                <a:gd name="T15" fmla="*/ 50 h 102"/>
                <a:gd name="T16" fmla="*/ 4 w 64"/>
                <a:gd name="T17" fmla="*/ 71 h 102"/>
                <a:gd name="T18" fmla="*/ 8 w 64"/>
                <a:gd name="T19" fmla="*/ 83 h 102"/>
                <a:gd name="T20" fmla="*/ 33 w 64"/>
                <a:gd name="T21" fmla="*/ 113 h 102"/>
                <a:gd name="T22" fmla="*/ 33 w 64"/>
                <a:gd name="T23" fmla="*/ 113 h 102"/>
                <a:gd name="T24" fmla="*/ 62 w 64"/>
                <a:gd name="T25" fmla="*/ 89 h 102"/>
                <a:gd name="T26" fmla="*/ 76 w 64"/>
                <a:gd name="T27" fmla="*/ 77 h 102"/>
                <a:gd name="T28" fmla="*/ 83 w 64"/>
                <a:gd name="T29" fmla="*/ 65 h 102"/>
                <a:gd name="T30" fmla="*/ 89 w 64"/>
                <a:gd name="T31" fmla="*/ 44 h 102"/>
                <a:gd name="T32" fmla="*/ 89 w 64"/>
                <a:gd name="T33" fmla="*/ 38 h 102"/>
                <a:gd name="T34" fmla="*/ 86 w 64"/>
                <a:gd name="T35" fmla="*/ 32 h 102"/>
                <a:gd name="T36" fmla="*/ 83 w 64"/>
                <a:gd name="T37" fmla="*/ 26 h 102"/>
                <a:gd name="T38" fmla="*/ 78 w 64"/>
                <a:gd name="T39" fmla="*/ 20 h 102"/>
                <a:gd name="T40" fmla="*/ 58 w 64"/>
                <a:gd name="T41" fmla="*/ 8 h 102"/>
                <a:gd name="T42" fmla="*/ 58 w 64"/>
                <a:gd name="T43" fmla="*/ 8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69"/>
            <p:cNvSpPr>
              <a:spLocks noEditPoints="1"/>
            </p:cNvSpPr>
            <p:nvPr userDrawn="1"/>
          </p:nvSpPr>
          <p:spPr bwMode="auto">
            <a:xfrm>
              <a:off x="3171" y="664"/>
              <a:ext cx="770" cy="1981"/>
            </a:xfrm>
            <a:custGeom>
              <a:avLst/>
              <a:gdLst>
                <a:gd name="T0" fmla="*/ 614 w 772"/>
                <a:gd name="T1" fmla="*/ 796 h 1976"/>
                <a:gd name="T2" fmla="*/ 666 w 772"/>
                <a:gd name="T3" fmla="*/ 712 h 1976"/>
                <a:gd name="T4" fmla="*/ 664 w 772"/>
                <a:gd name="T5" fmla="*/ 499 h 1976"/>
                <a:gd name="T6" fmla="*/ 672 w 772"/>
                <a:gd name="T7" fmla="*/ 441 h 1976"/>
                <a:gd name="T8" fmla="*/ 672 w 772"/>
                <a:gd name="T9" fmla="*/ 387 h 1976"/>
                <a:gd name="T10" fmla="*/ 654 w 772"/>
                <a:gd name="T11" fmla="*/ 331 h 1976"/>
                <a:gd name="T12" fmla="*/ 624 w 772"/>
                <a:gd name="T13" fmla="*/ 291 h 1976"/>
                <a:gd name="T14" fmla="*/ 626 w 772"/>
                <a:gd name="T15" fmla="*/ 249 h 1976"/>
                <a:gd name="T16" fmla="*/ 588 w 772"/>
                <a:gd name="T17" fmla="*/ 237 h 1976"/>
                <a:gd name="T18" fmla="*/ 568 w 772"/>
                <a:gd name="T19" fmla="*/ 190 h 1976"/>
                <a:gd name="T20" fmla="*/ 557 w 772"/>
                <a:gd name="T21" fmla="*/ 180 h 1976"/>
                <a:gd name="T22" fmla="*/ 515 w 772"/>
                <a:gd name="T23" fmla="*/ 182 h 1976"/>
                <a:gd name="T24" fmla="*/ 507 w 772"/>
                <a:gd name="T25" fmla="*/ 138 h 1976"/>
                <a:gd name="T26" fmla="*/ 461 w 772"/>
                <a:gd name="T27" fmla="*/ 156 h 1976"/>
                <a:gd name="T28" fmla="*/ 463 w 772"/>
                <a:gd name="T29" fmla="*/ 116 h 1976"/>
                <a:gd name="T30" fmla="*/ 421 w 772"/>
                <a:gd name="T31" fmla="*/ 120 h 1976"/>
                <a:gd name="T32" fmla="*/ 377 w 772"/>
                <a:gd name="T33" fmla="*/ 132 h 1976"/>
                <a:gd name="T34" fmla="*/ 377 w 772"/>
                <a:gd name="T35" fmla="*/ 80 h 1976"/>
                <a:gd name="T36" fmla="*/ 365 w 772"/>
                <a:gd name="T37" fmla="*/ 68 h 1976"/>
                <a:gd name="T38" fmla="*/ 335 w 772"/>
                <a:gd name="T39" fmla="*/ 44 h 1976"/>
                <a:gd name="T40" fmla="*/ 303 w 772"/>
                <a:gd name="T41" fmla="*/ 88 h 1976"/>
                <a:gd name="T42" fmla="*/ 295 w 772"/>
                <a:gd name="T43" fmla="*/ 64 h 1976"/>
                <a:gd name="T44" fmla="*/ 319 w 772"/>
                <a:gd name="T45" fmla="*/ 46 h 1976"/>
                <a:gd name="T46" fmla="*/ 245 w 772"/>
                <a:gd name="T47" fmla="*/ 122 h 1976"/>
                <a:gd name="T48" fmla="*/ 225 w 772"/>
                <a:gd name="T49" fmla="*/ 92 h 1976"/>
                <a:gd name="T50" fmla="*/ 279 w 772"/>
                <a:gd name="T51" fmla="*/ 18 h 1976"/>
                <a:gd name="T52" fmla="*/ 207 w 772"/>
                <a:gd name="T53" fmla="*/ 62 h 1976"/>
                <a:gd name="T54" fmla="*/ 203 w 772"/>
                <a:gd name="T55" fmla="*/ 90 h 1976"/>
                <a:gd name="T56" fmla="*/ 197 w 772"/>
                <a:gd name="T57" fmla="*/ 60 h 1976"/>
                <a:gd name="T58" fmla="*/ 201 w 772"/>
                <a:gd name="T59" fmla="*/ 8 h 1976"/>
                <a:gd name="T60" fmla="*/ 184 w 772"/>
                <a:gd name="T61" fmla="*/ 40 h 1976"/>
                <a:gd name="T62" fmla="*/ 162 w 772"/>
                <a:gd name="T63" fmla="*/ 0 h 1976"/>
                <a:gd name="T64" fmla="*/ 156 w 772"/>
                <a:gd name="T65" fmla="*/ 94 h 1976"/>
                <a:gd name="T66" fmla="*/ 138 w 772"/>
                <a:gd name="T67" fmla="*/ 12 h 1976"/>
                <a:gd name="T68" fmla="*/ 84 w 772"/>
                <a:gd name="T69" fmla="*/ 74 h 1976"/>
                <a:gd name="T70" fmla="*/ 62 w 772"/>
                <a:gd name="T71" fmla="*/ 98 h 1976"/>
                <a:gd name="T72" fmla="*/ 54 w 772"/>
                <a:gd name="T73" fmla="*/ 20 h 1976"/>
                <a:gd name="T74" fmla="*/ 86 w 772"/>
                <a:gd name="T75" fmla="*/ 760 h 1976"/>
                <a:gd name="T76" fmla="*/ 38 w 772"/>
                <a:gd name="T77" fmla="*/ 1744 h 1976"/>
                <a:gd name="T78" fmla="*/ 176 w 772"/>
                <a:gd name="T79" fmla="*/ 2009 h 1976"/>
                <a:gd name="T80" fmla="*/ 565 w 772"/>
                <a:gd name="T81" fmla="*/ 2031 h 1976"/>
                <a:gd name="T82" fmla="*/ 634 w 772"/>
                <a:gd name="T83" fmla="*/ 1993 h 1976"/>
                <a:gd name="T84" fmla="*/ 461 w 772"/>
                <a:gd name="T85" fmla="*/ 1965 h 1976"/>
                <a:gd name="T86" fmla="*/ 357 w 772"/>
                <a:gd name="T87" fmla="*/ 1929 h 1976"/>
                <a:gd name="T88" fmla="*/ 255 w 772"/>
                <a:gd name="T89" fmla="*/ 1766 h 1976"/>
                <a:gd name="T90" fmla="*/ 249 w 772"/>
                <a:gd name="T91" fmla="*/ 1612 h 1976"/>
                <a:gd name="T92" fmla="*/ 293 w 772"/>
                <a:gd name="T93" fmla="*/ 1540 h 1976"/>
                <a:gd name="T94" fmla="*/ 541 w 772"/>
                <a:gd name="T95" fmla="*/ 1538 h 1976"/>
                <a:gd name="T96" fmla="*/ 660 w 772"/>
                <a:gd name="T97" fmla="*/ 1496 h 1976"/>
                <a:gd name="T98" fmla="*/ 632 w 772"/>
                <a:gd name="T99" fmla="*/ 1385 h 1976"/>
                <a:gd name="T100" fmla="*/ 670 w 772"/>
                <a:gd name="T101" fmla="*/ 1297 h 1976"/>
                <a:gd name="T102" fmla="*/ 588 w 772"/>
                <a:gd name="T103" fmla="*/ 1253 h 1976"/>
                <a:gd name="T104" fmla="*/ 672 w 772"/>
                <a:gd name="T105" fmla="*/ 1221 h 1976"/>
                <a:gd name="T106" fmla="*/ 676 w 772"/>
                <a:gd name="T107" fmla="*/ 1157 h 1976"/>
                <a:gd name="T108" fmla="*/ 692 w 772"/>
                <a:gd name="T109" fmla="*/ 1085 h 1976"/>
                <a:gd name="T110" fmla="*/ 750 w 772"/>
                <a:gd name="T111" fmla="*/ 1035 h 1976"/>
                <a:gd name="T112" fmla="*/ 481 w 772"/>
                <a:gd name="T113" fmla="*/ 872 h 1976"/>
                <a:gd name="T114" fmla="*/ 351 w 772"/>
                <a:gd name="T115" fmla="*/ 848 h 1976"/>
                <a:gd name="T116" fmla="*/ 413 w 772"/>
                <a:gd name="T117" fmla="*/ 804 h 1976"/>
                <a:gd name="T118" fmla="*/ 521 w 772"/>
                <a:gd name="T119" fmla="*/ 816 h 1976"/>
                <a:gd name="T120" fmla="*/ 505 w 772"/>
                <a:gd name="T121" fmla="*/ 868 h 19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70"/>
            <p:cNvSpPr>
              <a:spLocks/>
            </p:cNvSpPr>
            <p:nvPr userDrawn="1"/>
          </p:nvSpPr>
          <p:spPr bwMode="auto">
            <a:xfrm>
              <a:off x="1020" y="346"/>
              <a:ext cx="2189" cy="3756"/>
            </a:xfrm>
            <a:custGeom>
              <a:avLst/>
              <a:gdLst>
                <a:gd name="T0" fmla="*/ 1919 w 2188"/>
                <a:gd name="T1" fmla="*/ 3290 h 3756"/>
                <a:gd name="T2" fmla="*/ 2199 w 2188"/>
                <a:gd name="T3" fmla="*/ 336 h 3756"/>
                <a:gd name="T4" fmla="*/ 2169 w 2188"/>
                <a:gd name="T5" fmla="*/ 426 h 3756"/>
                <a:gd name="T6" fmla="*/ 2099 w 2188"/>
                <a:gd name="T7" fmla="*/ 368 h 3756"/>
                <a:gd name="T8" fmla="*/ 2091 w 2188"/>
                <a:gd name="T9" fmla="*/ 432 h 3756"/>
                <a:gd name="T10" fmla="*/ 2043 w 2188"/>
                <a:gd name="T11" fmla="*/ 374 h 3756"/>
                <a:gd name="T12" fmla="*/ 2003 w 2188"/>
                <a:gd name="T13" fmla="*/ 446 h 3756"/>
                <a:gd name="T14" fmla="*/ 1973 w 2188"/>
                <a:gd name="T15" fmla="*/ 396 h 3756"/>
                <a:gd name="T16" fmla="*/ 1927 w 2188"/>
                <a:gd name="T17" fmla="*/ 472 h 3756"/>
                <a:gd name="T18" fmla="*/ 1893 w 2188"/>
                <a:gd name="T19" fmla="*/ 416 h 3756"/>
                <a:gd name="T20" fmla="*/ 1863 w 2188"/>
                <a:gd name="T21" fmla="*/ 538 h 3756"/>
                <a:gd name="T22" fmla="*/ 1839 w 2188"/>
                <a:gd name="T23" fmla="*/ 458 h 3756"/>
                <a:gd name="T24" fmla="*/ 1783 w 2188"/>
                <a:gd name="T25" fmla="*/ 502 h 3756"/>
                <a:gd name="T26" fmla="*/ 1761 w 2188"/>
                <a:gd name="T27" fmla="*/ 544 h 3756"/>
                <a:gd name="T28" fmla="*/ 1675 w 2188"/>
                <a:gd name="T29" fmla="*/ 534 h 3756"/>
                <a:gd name="T30" fmla="*/ 1681 w 2188"/>
                <a:gd name="T31" fmla="*/ 594 h 3756"/>
                <a:gd name="T32" fmla="*/ 1569 w 2188"/>
                <a:gd name="T33" fmla="*/ 570 h 3756"/>
                <a:gd name="T34" fmla="*/ 1631 w 2188"/>
                <a:gd name="T35" fmla="*/ 638 h 3756"/>
                <a:gd name="T36" fmla="*/ 1643 w 2188"/>
                <a:gd name="T37" fmla="*/ 668 h 3756"/>
                <a:gd name="T38" fmla="*/ 1551 w 2188"/>
                <a:gd name="T39" fmla="*/ 638 h 3756"/>
                <a:gd name="T40" fmla="*/ 1557 w 2188"/>
                <a:gd name="T41" fmla="*/ 702 h 3756"/>
                <a:gd name="T42" fmla="*/ 1605 w 2188"/>
                <a:gd name="T43" fmla="*/ 762 h 3756"/>
                <a:gd name="T44" fmla="*/ 1433 w 2188"/>
                <a:gd name="T45" fmla="*/ 704 h 3756"/>
                <a:gd name="T46" fmla="*/ 1525 w 2188"/>
                <a:gd name="T47" fmla="*/ 784 h 3756"/>
                <a:gd name="T48" fmla="*/ 1545 w 2188"/>
                <a:gd name="T49" fmla="*/ 848 h 3756"/>
                <a:gd name="T50" fmla="*/ 1515 w 2188"/>
                <a:gd name="T51" fmla="*/ 890 h 3756"/>
                <a:gd name="T52" fmla="*/ 1437 w 2188"/>
                <a:gd name="T53" fmla="*/ 844 h 3756"/>
                <a:gd name="T54" fmla="*/ 1373 w 2188"/>
                <a:gd name="T55" fmla="*/ 830 h 3756"/>
                <a:gd name="T56" fmla="*/ 1321 w 2188"/>
                <a:gd name="T57" fmla="*/ 904 h 3756"/>
                <a:gd name="T58" fmla="*/ 1483 w 2188"/>
                <a:gd name="T59" fmla="*/ 920 h 3756"/>
                <a:gd name="T60" fmla="*/ 1397 w 2188"/>
                <a:gd name="T61" fmla="*/ 982 h 3756"/>
                <a:gd name="T62" fmla="*/ 1433 w 2188"/>
                <a:gd name="T63" fmla="*/ 1038 h 3756"/>
                <a:gd name="T64" fmla="*/ 1465 w 2188"/>
                <a:gd name="T65" fmla="*/ 1058 h 3756"/>
                <a:gd name="T66" fmla="*/ 1447 w 2188"/>
                <a:gd name="T67" fmla="*/ 1156 h 3756"/>
                <a:gd name="T68" fmla="*/ 1379 w 2188"/>
                <a:gd name="T69" fmla="*/ 1182 h 3756"/>
                <a:gd name="T70" fmla="*/ 1385 w 2188"/>
                <a:gd name="T71" fmla="*/ 1242 h 3756"/>
                <a:gd name="T72" fmla="*/ 1407 w 2188"/>
                <a:gd name="T73" fmla="*/ 1290 h 3756"/>
                <a:gd name="T74" fmla="*/ 1403 w 2188"/>
                <a:gd name="T75" fmla="*/ 1342 h 3756"/>
                <a:gd name="T76" fmla="*/ 1421 w 2188"/>
                <a:gd name="T77" fmla="*/ 1384 h 3756"/>
                <a:gd name="T78" fmla="*/ 1449 w 2188"/>
                <a:gd name="T79" fmla="*/ 1404 h 3756"/>
                <a:gd name="T80" fmla="*/ 1495 w 2188"/>
                <a:gd name="T81" fmla="*/ 1472 h 3756"/>
                <a:gd name="T82" fmla="*/ 1551 w 2188"/>
                <a:gd name="T83" fmla="*/ 1486 h 3756"/>
                <a:gd name="T84" fmla="*/ 1587 w 2188"/>
                <a:gd name="T85" fmla="*/ 1588 h 3756"/>
                <a:gd name="T86" fmla="*/ 1643 w 2188"/>
                <a:gd name="T87" fmla="*/ 1496 h 3756"/>
                <a:gd name="T88" fmla="*/ 1655 w 2188"/>
                <a:gd name="T89" fmla="*/ 1570 h 3756"/>
                <a:gd name="T90" fmla="*/ 1743 w 2188"/>
                <a:gd name="T91" fmla="*/ 1560 h 3756"/>
                <a:gd name="T92" fmla="*/ 1731 w 2188"/>
                <a:gd name="T93" fmla="*/ 1614 h 3756"/>
                <a:gd name="T94" fmla="*/ 1735 w 2188"/>
                <a:gd name="T95" fmla="*/ 1660 h 3756"/>
                <a:gd name="T96" fmla="*/ 1771 w 2188"/>
                <a:gd name="T97" fmla="*/ 1698 h 3756"/>
                <a:gd name="T98" fmla="*/ 1807 w 2188"/>
                <a:gd name="T99" fmla="*/ 1742 h 3756"/>
                <a:gd name="T100" fmla="*/ 1863 w 2188"/>
                <a:gd name="T101" fmla="*/ 1692 h 3756"/>
                <a:gd name="T102" fmla="*/ 1897 w 2188"/>
                <a:gd name="T103" fmla="*/ 1682 h 3756"/>
                <a:gd name="T104" fmla="*/ 1927 w 2188"/>
                <a:gd name="T105" fmla="*/ 1748 h 3756"/>
                <a:gd name="T106" fmla="*/ 1947 w 2188"/>
                <a:gd name="T107" fmla="*/ 1794 h 3756"/>
                <a:gd name="T108" fmla="*/ 1977 w 2188"/>
                <a:gd name="T109" fmla="*/ 1864 h 3756"/>
                <a:gd name="T110" fmla="*/ 2043 w 2188"/>
                <a:gd name="T111" fmla="*/ 1936 h 3756"/>
                <a:gd name="T112" fmla="*/ 1971 w 2188"/>
                <a:gd name="T113" fmla="*/ 2136 h 3756"/>
                <a:gd name="T114" fmla="*/ 1763 w 2188"/>
                <a:gd name="T115" fmla="*/ 2224 h 3756"/>
                <a:gd name="T116" fmla="*/ 1635 w 2188"/>
                <a:gd name="T117" fmla="*/ 2286 h 3756"/>
                <a:gd name="T118" fmla="*/ 1831 w 2188"/>
                <a:gd name="T119" fmla="*/ 2290 h 37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71"/>
            <p:cNvSpPr>
              <a:spLocks noEditPoints="1"/>
            </p:cNvSpPr>
            <p:nvPr userDrawn="1"/>
          </p:nvSpPr>
          <p:spPr bwMode="auto">
            <a:xfrm>
              <a:off x="3265" y="2813"/>
              <a:ext cx="695" cy="682"/>
            </a:xfrm>
            <a:custGeom>
              <a:avLst/>
              <a:gdLst>
                <a:gd name="T0" fmla="*/ 176 w 696"/>
                <a:gd name="T1" fmla="*/ 345 h 676"/>
                <a:gd name="T2" fmla="*/ 186 w 696"/>
                <a:gd name="T3" fmla="*/ 274 h 676"/>
                <a:gd name="T4" fmla="*/ 208 w 696"/>
                <a:gd name="T5" fmla="*/ 226 h 676"/>
                <a:gd name="T6" fmla="*/ 242 w 696"/>
                <a:gd name="T7" fmla="*/ 189 h 676"/>
                <a:gd name="T8" fmla="*/ 290 w 696"/>
                <a:gd name="T9" fmla="*/ 155 h 676"/>
                <a:gd name="T10" fmla="*/ 348 w 696"/>
                <a:gd name="T11" fmla="*/ 147 h 676"/>
                <a:gd name="T12" fmla="*/ 377 w 696"/>
                <a:gd name="T13" fmla="*/ 151 h 676"/>
                <a:gd name="T14" fmla="*/ 427 w 696"/>
                <a:gd name="T15" fmla="*/ 169 h 676"/>
                <a:gd name="T16" fmla="*/ 465 w 696"/>
                <a:gd name="T17" fmla="*/ 210 h 676"/>
                <a:gd name="T18" fmla="*/ 491 w 696"/>
                <a:gd name="T19" fmla="*/ 254 h 676"/>
                <a:gd name="T20" fmla="*/ 505 w 696"/>
                <a:gd name="T21" fmla="*/ 323 h 676"/>
                <a:gd name="T22" fmla="*/ 507 w 696"/>
                <a:gd name="T23" fmla="*/ 367 h 676"/>
                <a:gd name="T24" fmla="*/ 501 w 696"/>
                <a:gd name="T25" fmla="*/ 440 h 676"/>
                <a:gd name="T26" fmla="*/ 483 w 696"/>
                <a:gd name="T27" fmla="*/ 494 h 676"/>
                <a:gd name="T28" fmla="*/ 455 w 696"/>
                <a:gd name="T29" fmla="*/ 543 h 676"/>
                <a:gd name="T30" fmla="*/ 413 w 696"/>
                <a:gd name="T31" fmla="*/ 577 h 676"/>
                <a:gd name="T32" fmla="*/ 359 w 696"/>
                <a:gd name="T33" fmla="*/ 593 h 676"/>
                <a:gd name="T34" fmla="*/ 328 w 696"/>
                <a:gd name="T35" fmla="*/ 593 h 676"/>
                <a:gd name="T36" fmla="*/ 276 w 696"/>
                <a:gd name="T37" fmla="*/ 579 h 676"/>
                <a:gd name="T38" fmla="*/ 232 w 696"/>
                <a:gd name="T39" fmla="*/ 545 h 676"/>
                <a:gd name="T40" fmla="*/ 202 w 696"/>
                <a:gd name="T41" fmla="*/ 494 h 676"/>
                <a:gd name="T42" fmla="*/ 182 w 696"/>
                <a:gd name="T43" fmla="*/ 440 h 676"/>
                <a:gd name="T44" fmla="*/ 176 w 696"/>
                <a:gd name="T45" fmla="*/ 367 h 676"/>
                <a:gd name="T46" fmla="*/ 348 w 696"/>
                <a:gd name="T47" fmla="*/ 743 h 676"/>
                <a:gd name="T48" fmla="*/ 447 w 696"/>
                <a:gd name="T49" fmla="*/ 726 h 676"/>
                <a:gd name="T50" fmla="*/ 539 w 696"/>
                <a:gd name="T51" fmla="*/ 683 h 676"/>
                <a:gd name="T52" fmla="*/ 611 w 696"/>
                <a:gd name="T53" fmla="*/ 607 h 676"/>
                <a:gd name="T54" fmla="*/ 659 w 696"/>
                <a:gd name="T55" fmla="*/ 510 h 676"/>
                <a:gd name="T56" fmla="*/ 683 w 696"/>
                <a:gd name="T57" fmla="*/ 403 h 676"/>
                <a:gd name="T58" fmla="*/ 683 w 696"/>
                <a:gd name="T59" fmla="*/ 331 h 676"/>
                <a:gd name="T60" fmla="*/ 659 w 696"/>
                <a:gd name="T61" fmla="*/ 220 h 676"/>
                <a:gd name="T62" fmla="*/ 609 w 696"/>
                <a:gd name="T63" fmla="*/ 127 h 676"/>
                <a:gd name="T64" fmla="*/ 537 w 696"/>
                <a:gd name="T65" fmla="*/ 52 h 676"/>
                <a:gd name="T66" fmla="*/ 447 w 696"/>
                <a:gd name="T67" fmla="*/ 14 h 676"/>
                <a:gd name="T68" fmla="*/ 348 w 696"/>
                <a:gd name="T69" fmla="*/ 0 h 676"/>
                <a:gd name="T70" fmla="*/ 274 w 696"/>
                <a:gd name="T71" fmla="*/ 6 h 676"/>
                <a:gd name="T72" fmla="*/ 176 w 696"/>
                <a:gd name="T73" fmla="*/ 36 h 676"/>
                <a:gd name="T74" fmla="*/ 96 w 696"/>
                <a:gd name="T75" fmla="*/ 101 h 676"/>
                <a:gd name="T76" fmla="*/ 38 w 696"/>
                <a:gd name="T77" fmla="*/ 185 h 676"/>
                <a:gd name="T78" fmla="*/ 6 w 696"/>
                <a:gd name="T79" fmla="*/ 285 h 676"/>
                <a:gd name="T80" fmla="*/ 0 w 696"/>
                <a:gd name="T81" fmla="*/ 367 h 676"/>
                <a:gd name="T82" fmla="*/ 14 w 696"/>
                <a:gd name="T83" fmla="*/ 482 h 676"/>
                <a:gd name="T84" fmla="*/ 56 w 696"/>
                <a:gd name="T85" fmla="*/ 585 h 676"/>
                <a:gd name="T86" fmla="*/ 122 w 696"/>
                <a:gd name="T87" fmla="*/ 662 h 676"/>
                <a:gd name="T88" fmla="*/ 208 w 696"/>
                <a:gd name="T89" fmla="*/ 716 h 676"/>
                <a:gd name="T90" fmla="*/ 310 w 696"/>
                <a:gd name="T91" fmla="*/ 741 h 6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72"/>
            <p:cNvSpPr>
              <a:spLocks/>
            </p:cNvSpPr>
            <p:nvPr userDrawn="1"/>
          </p:nvSpPr>
          <p:spPr bwMode="auto">
            <a:xfrm>
              <a:off x="4054" y="2813"/>
              <a:ext cx="479" cy="682"/>
            </a:xfrm>
            <a:custGeom>
              <a:avLst/>
              <a:gdLst>
                <a:gd name="T0" fmla="*/ 401 w 480"/>
                <a:gd name="T1" fmla="*/ 149 h 676"/>
                <a:gd name="T2" fmla="*/ 313 w 480"/>
                <a:gd name="T3" fmla="*/ 137 h 676"/>
                <a:gd name="T4" fmla="*/ 283 w 480"/>
                <a:gd name="T5" fmla="*/ 135 h 676"/>
                <a:gd name="T6" fmla="*/ 240 w 480"/>
                <a:gd name="T7" fmla="*/ 137 h 676"/>
                <a:gd name="T8" fmla="*/ 210 w 480"/>
                <a:gd name="T9" fmla="*/ 147 h 676"/>
                <a:gd name="T10" fmla="*/ 186 w 480"/>
                <a:gd name="T11" fmla="*/ 163 h 676"/>
                <a:gd name="T12" fmla="*/ 178 w 480"/>
                <a:gd name="T13" fmla="*/ 196 h 676"/>
                <a:gd name="T14" fmla="*/ 178 w 480"/>
                <a:gd name="T15" fmla="*/ 202 h 676"/>
                <a:gd name="T16" fmla="*/ 188 w 480"/>
                <a:gd name="T17" fmla="*/ 224 h 676"/>
                <a:gd name="T18" fmla="*/ 220 w 480"/>
                <a:gd name="T19" fmla="*/ 250 h 676"/>
                <a:gd name="T20" fmla="*/ 253 w 480"/>
                <a:gd name="T21" fmla="*/ 276 h 676"/>
                <a:gd name="T22" fmla="*/ 305 w 480"/>
                <a:gd name="T23" fmla="*/ 315 h 676"/>
                <a:gd name="T24" fmla="*/ 359 w 480"/>
                <a:gd name="T25" fmla="*/ 347 h 676"/>
                <a:gd name="T26" fmla="*/ 413 w 480"/>
                <a:gd name="T27" fmla="*/ 387 h 676"/>
                <a:gd name="T28" fmla="*/ 435 w 480"/>
                <a:gd name="T29" fmla="*/ 419 h 676"/>
                <a:gd name="T30" fmla="*/ 453 w 480"/>
                <a:gd name="T31" fmla="*/ 454 h 676"/>
                <a:gd name="T32" fmla="*/ 465 w 480"/>
                <a:gd name="T33" fmla="*/ 488 h 676"/>
                <a:gd name="T34" fmla="*/ 469 w 480"/>
                <a:gd name="T35" fmla="*/ 530 h 676"/>
                <a:gd name="T36" fmla="*/ 469 w 480"/>
                <a:gd name="T37" fmla="*/ 558 h 676"/>
                <a:gd name="T38" fmla="*/ 459 w 480"/>
                <a:gd name="T39" fmla="*/ 601 h 676"/>
                <a:gd name="T40" fmla="*/ 439 w 480"/>
                <a:gd name="T41" fmla="*/ 640 h 676"/>
                <a:gd name="T42" fmla="*/ 411 w 480"/>
                <a:gd name="T43" fmla="*/ 676 h 676"/>
                <a:gd name="T44" fmla="*/ 375 w 480"/>
                <a:gd name="T45" fmla="*/ 702 h 676"/>
                <a:gd name="T46" fmla="*/ 331 w 480"/>
                <a:gd name="T47" fmla="*/ 722 h 676"/>
                <a:gd name="T48" fmla="*/ 281 w 480"/>
                <a:gd name="T49" fmla="*/ 734 h 676"/>
                <a:gd name="T50" fmla="*/ 234 w 480"/>
                <a:gd name="T51" fmla="*/ 741 h 676"/>
                <a:gd name="T52" fmla="*/ 204 w 480"/>
                <a:gd name="T53" fmla="*/ 743 h 676"/>
                <a:gd name="T54" fmla="*/ 150 w 480"/>
                <a:gd name="T55" fmla="*/ 741 h 676"/>
                <a:gd name="T56" fmla="*/ 58 w 480"/>
                <a:gd name="T57" fmla="*/ 724 h 676"/>
                <a:gd name="T58" fmla="*/ 12 w 480"/>
                <a:gd name="T59" fmla="*/ 565 h 676"/>
                <a:gd name="T60" fmla="*/ 54 w 480"/>
                <a:gd name="T61" fmla="*/ 577 h 676"/>
                <a:gd name="T62" fmla="*/ 130 w 480"/>
                <a:gd name="T63" fmla="*/ 597 h 676"/>
                <a:gd name="T64" fmla="*/ 184 w 480"/>
                <a:gd name="T65" fmla="*/ 605 h 676"/>
                <a:gd name="T66" fmla="*/ 210 w 480"/>
                <a:gd name="T67" fmla="*/ 607 h 676"/>
                <a:gd name="T68" fmla="*/ 240 w 480"/>
                <a:gd name="T69" fmla="*/ 603 h 676"/>
                <a:gd name="T70" fmla="*/ 263 w 480"/>
                <a:gd name="T71" fmla="*/ 591 h 676"/>
                <a:gd name="T72" fmla="*/ 285 w 480"/>
                <a:gd name="T73" fmla="*/ 571 h 676"/>
                <a:gd name="T74" fmla="*/ 293 w 480"/>
                <a:gd name="T75" fmla="*/ 538 h 676"/>
                <a:gd name="T76" fmla="*/ 293 w 480"/>
                <a:gd name="T77" fmla="*/ 528 h 676"/>
                <a:gd name="T78" fmla="*/ 283 w 480"/>
                <a:gd name="T79" fmla="*/ 504 h 676"/>
                <a:gd name="T80" fmla="*/ 255 w 480"/>
                <a:gd name="T81" fmla="*/ 480 h 676"/>
                <a:gd name="T82" fmla="*/ 222 w 480"/>
                <a:gd name="T83" fmla="*/ 454 h 676"/>
                <a:gd name="T84" fmla="*/ 168 w 480"/>
                <a:gd name="T85" fmla="*/ 419 h 676"/>
                <a:gd name="T86" fmla="*/ 110 w 480"/>
                <a:gd name="T87" fmla="*/ 379 h 676"/>
                <a:gd name="T88" fmla="*/ 56 w 480"/>
                <a:gd name="T89" fmla="*/ 331 h 676"/>
                <a:gd name="T90" fmla="*/ 34 w 480"/>
                <a:gd name="T91" fmla="*/ 300 h 676"/>
                <a:gd name="T92" fmla="*/ 16 w 480"/>
                <a:gd name="T93" fmla="*/ 262 h 676"/>
                <a:gd name="T94" fmla="*/ 4 w 480"/>
                <a:gd name="T95" fmla="*/ 230 h 676"/>
                <a:gd name="T96" fmla="*/ 0 w 480"/>
                <a:gd name="T97" fmla="*/ 196 h 676"/>
                <a:gd name="T98" fmla="*/ 2 w 480"/>
                <a:gd name="T99" fmla="*/ 165 h 676"/>
                <a:gd name="T100" fmla="*/ 12 w 480"/>
                <a:gd name="T101" fmla="*/ 127 h 676"/>
                <a:gd name="T102" fmla="*/ 32 w 480"/>
                <a:gd name="T103" fmla="*/ 95 h 676"/>
                <a:gd name="T104" fmla="*/ 60 w 480"/>
                <a:gd name="T105" fmla="*/ 56 h 676"/>
                <a:gd name="T106" fmla="*/ 94 w 480"/>
                <a:gd name="T107" fmla="*/ 34 h 676"/>
                <a:gd name="T108" fmla="*/ 136 w 480"/>
                <a:gd name="T109" fmla="*/ 18 h 676"/>
                <a:gd name="T110" fmla="*/ 184 w 480"/>
                <a:gd name="T111" fmla="*/ 6 h 676"/>
                <a:gd name="T112" fmla="*/ 236 w 480"/>
                <a:gd name="T113" fmla="*/ 0 h 676"/>
                <a:gd name="T114" fmla="*/ 253 w 480"/>
                <a:gd name="T115" fmla="*/ 0 h 676"/>
                <a:gd name="T116" fmla="*/ 327 w 480"/>
                <a:gd name="T117" fmla="*/ 2 h 676"/>
                <a:gd name="T118" fmla="*/ 401 w 480"/>
                <a:gd name="T119" fmla="*/ 149 h 6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73"/>
            <p:cNvSpPr>
              <a:spLocks/>
            </p:cNvSpPr>
            <p:nvPr userDrawn="1"/>
          </p:nvSpPr>
          <p:spPr bwMode="auto">
            <a:xfrm>
              <a:off x="1527" y="2579"/>
              <a:ext cx="244" cy="888"/>
            </a:xfrm>
            <a:custGeom>
              <a:avLst/>
              <a:gdLst>
                <a:gd name="T0" fmla="*/ 20 w 250"/>
                <a:gd name="T1" fmla="*/ 868 h 890"/>
                <a:gd name="T2" fmla="*/ 20 w 250"/>
                <a:gd name="T3" fmla="*/ 868 h 890"/>
                <a:gd name="T4" fmla="*/ 20 w 250"/>
                <a:gd name="T5" fmla="*/ 764 h 890"/>
                <a:gd name="T6" fmla="*/ 20 w 250"/>
                <a:gd name="T7" fmla="*/ 649 h 890"/>
                <a:gd name="T8" fmla="*/ 20 w 250"/>
                <a:gd name="T9" fmla="*/ 303 h 890"/>
                <a:gd name="T10" fmla="*/ 20 w 250"/>
                <a:gd name="T11" fmla="*/ 303 h 890"/>
                <a:gd name="T12" fmla="*/ 20 w 250"/>
                <a:gd name="T13" fmla="*/ 222 h 890"/>
                <a:gd name="T14" fmla="*/ 20 w 250"/>
                <a:gd name="T15" fmla="*/ 144 h 890"/>
                <a:gd name="T16" fmla="*/ 12 w 250"/>
                <a:gd name="T17" fmla="*/ 72 h 890"/>
                <a:gd name="T18" fmla="*/ 0 w 250"/>
                <a:gd name="T19" fmla="*/ 0 h 890"/>
                <a:gd name="T20" fmla="*/ 176 w 250"/>
                <a:gd name="T21" fmla="*/ 0 h 890"/>
                <a:gd name="T22" fmla="*/ 176 w 250"/>
                <a:gd name="T23" fmla="*/ 0 h 890"/>
                <a:gd name="T24" fmla="*/ 176 w 250"/>
                <a:gd name="T25" fmla="*/ 54 h 890"/>
                <a:gd name="T26" fmla="*/ 174 w 250"/>
                <a:gd name="T27" fmla="*/ 114 h 890"/>
                <a:gd name="T28" fmla="*/ 172 w 250"/>
                <a:gd name="T29" fmla="*/ 180 h 890"/>
                <a:gd name="T30" fmla="*/ 172 w 250"/>
                <a:gd name="T31" fmla="*/ 243 h 890"/>
                <a:gd name="T32" fmla="*/ 172 w 250"/>
                <a:gd name="T33" fmla="*/ 567 h 890"/>
                <a:gd name="T34" fmla="*/ 172 w 250"/>
                <a:gd name="T35" fmla="*/ 567 h 890"/>
                <a:gd name="T36" fmla="*/ 174 w 250"/>
                <a:gd name="T37" fmla="*/ 643 h 890"/>
                <a:gd name="T38" fmla="*/ 178 w 250"/>
                <a:gd name="T39" fmla="*/ 714 h 890"/>
                <a:gd name="T40" fmla="*/ 183 w 250"/>
                <a:gd name="T41" fmla="*/ 796 h 890"/>
                <a:gd name="T42" fmla="*/ 191 w 250"/>
                <a:gd name="T43" fmla="*/ 868 h 890"/>
                <a:gd name="T44" fmla="*/ 20 w 250"/>
                <a:gd name="T45" fmla="*/ 868 h 8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74"/>
            <p:cNvSpPr>
              <a:spLocks noEditPoints="1"/>
            </p:cNvSpPr>
            <p:nvPr userDrawn="1"/>
          </p:nvSpPr>
          <p:spPr bwMode="auto">
            <a:xfrm>
              <a:off x="1903" y="2813"/>
              <a:ext cx="723" cy="944"/>
            </a:xfrm>
            <a:custGeom>
              <a:avLst/>
              <a:gdLst>
                <a:gd name="T0" fmla="*/ 204 w 722"/>
                <a:gd name="T1" fmla="*/ 350 h 938"/>
                <a:gd name="T2" fmla="*/ 214 w 722"/>
                <a:gd name="T3" fmla="*/ 286 h 938"/>
                <a:gd name="T4" fmla="*/ 236 w 722"/>
                <a:gd name="T5" fmla="*/ 223 h 938"/>
                <a:gd name="T6" fmla="*/ 268 w 722"/>
                <a:gd name="T7" fmla="*/ 181 h 938"/>
                <a:gd name="T8" fmla="*/ 312 w 722"/>
                <a:gd name="T9" fmla="*/ 157 h 938"/>
                <a:gd name="T10" fmla="*/ 381 w 722"/>
                <a:gd name="T11" fmla="*/ 147 h 938"/>
                <a:gd name="T12" fmla="*/ 417 w 722"/>
                <a:gd name="T13" fmla="*/ 151 h 938"/>
                <a:gd name="T14" fmla="*/ 467 w 722"/>
                <a:gd name="T15" fmla="*/ 171 h 938"/>
                <a:gd name="T16" fmla="*/ 507 w 722"/>
                <a:gd name="T17" fmla="*/ 207 h 938"/>
                <a:gd name="T18" fmla="*/ 537 w 722"/>
                <a:gd name="T19" fmla="*/ 268 h 938"/>
                <a:gd name="T20" fmla="*/ 553 w 722"/>
                <a:gd name="T21" fmla="*/ 328 h 938"/>
                <a:gd name="T22" fmla="*/ 557 w 722"/>
                <a:gd name="T23" fmla="*/ 374 h 938"/>
                <a:gd name="T24" fmla="*/ 551 w 722"/>
                <a:gd name="T25" fmla="*/ 443 h 938"/>
                <a:gd name="T26" fmla="*/ 533 w 722"/>
                <a:gd name="T27" fmla="*/ 493 h 938"/>
                <a:gd name="T28" fmla="*/ 503 w 722"/>
                <a:gd name="T29" fmla="*/ 531 h 938"/>
                <a:gd name="T30" fmla="*/ 461 w 722"/>
                <a:gd name="T31" fmla="*/ 562 h 938"/>
                <a:gd name="T32" fmla="*/ 409 w 722"/>
                <a:gd name="T33" fmla="*/ 578 h 938"/>
                <a:gd name="T34" fmla="*/ 358 w 722"/>
                <a:gd name="T35" fmla="*/ 578 h 938"/>
                <a:gd name="T36" fmla="*/ 304 w 722"/>
                <a:gd name="T37" fmla="*/ 562 h 938"/>
                <a:gd name="T38" fmla="*/ 260 w 722"/>
                <a:gd name="T39" fmla="*/ 535 h 938"/>
                <a:gd name="T40" fmla="*/ 230 w 722"/>
                <a:gd name="T41" fmla="*/ 499 h 938"/>
                <a:gd name="T42" fmla="*/ 210 w 722"/>
                <a:gd name="T43" fmla="*/ 447 h 938"/>
                <a:gd name="T44" fmla="*/ 204 w 722"/>
                <a:gd name="T45" fmla="*/ 374 h 938"/>
                <a:gd name="T46" fmla="*/ 230 w 722"/>
                <a:gd name="T47" fmla="*/ 992 h 938"/>
                <a:gd name="T48" fmla="*/ 218 w 722"/>
                <a:gd name="T49" fmla="*/ 781 h 938"/>
                <a:gd name="T50" fmla="*/ 218 w 722"/>
                <a:gd name="T51" fmla="*/ 658 h 938"/>
                <a:gd name="T52" fmla="*/ 296 w 722"/>
                <a:gd name="T53" fmla="*/ 698 h 938"/>
                <a:gd name="T54" fmla="*/ 395 w 722"/>
                <a:gd name="T55" fmla="*/ 721 h 938"/>
                <a:gd name="T56" fmla="*/ 465 w 722"/>
                <a:gd name="T57" fmla="*/ 721 h 938"/>
                <a:gd name="T58" fmla="*/ 555 w 722"/>
                <a:gd name="T59" fmla="*/ 696 h 938"/>
                <a:gd name="T60" fmla="*/ 629 w 722"/>
                <a:gd name="T61" fmla="*/ 648 h 938"/>
                <a:gd name="T62" fmla="*/ 685 w 722"/>
                <a:gd name="T63" fmla="*/ 576 h 938"/>
                <a:gd name="T64" fmla="*/ 721 w 722"/>
                <a:gd name="T65" fmla="*/ 483 h 938"/>
                <a:gd name="T66" fmla="*/ 733 w 722"/>
                <a:gd name="T67" fmla="*/ 372 h 938"/>
                <a:gd name="T68" fmla="*/ 727 w 722"/>
                <a:gd name="T69" fmla="*/ 298 h 938"/>
                <a:gd name="T70" fmla="*/ 697 w 722"/>
                <a:gd name="T71" fmla="*/ 189 h 938"/>
                <a:gd name="T72" fmla="*/ 647 w 722"/>
                <a:gd name="T73" fmla="*/ 109 h 938"/>
                <a:gd name="T74" fmla="*/ 577 w 722"/>
                <a:gd name="T75" fmla="*/ 40 h 938"/>
                <a:gd name="T76" fmla="*/ 489 w 722"/>
                <a:gd name="T77" fmla="*/ 6 h 938"/>
                <a:gd name="T78" fmla="*/ 423 w 722"/>
                <a:gd name="T79" fmla="*/ 0 h 938"/>
                <a:gd name="T80" fmla="*/ 348 w 722"/>
                <a:gd name="T81" fmla="*/ 6 h 938"/>
                <a:gd name="T82" fmla="*/ 298 w 722"/>
                <a:gd name="T83" fmla="*/ 22 h 938"/>
                <a:gd name="T84" fmla="*/ 226 w 722"/>
                <a:gd name="T85" fmla="*/ 70 h 938"/>
                <a:gd name="T86" fmla="*/ 190 w 722"/>
                <a:gd name="T87" fmla="*/ 117 h 938"/>
                <a:gd name="T88" fmla="*/ 168 w 722"/>
                <a:gd name="T89" fmla="*/ 16 h 938"/>
                <a:gd name="T90" fmla="*/ 16 w 722"/>
                <a:gd name="T91" fmla="*/ 121 h 938"/>
                <a:gd name="T92" fmla="*/ 38 w 722"/>
                <a:gd name="T93" fmla="*/ 292 h 938"/>
                <a:gd name="T94" fmla="*/ 40 w 722"/>
                <a:gd name="T95" fmla="*/ 658 h 938"/>
                <a:gd name="T96" fmla="*/ 38 w 722"/>
                <a:gd name="T97" fmla="*/ 746 h 938"/>
                <a:gd name="T98" fmla="*/ 230 w 722"/>
                <a:gd name="T99" fmla="*/ 992 h 9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75"/>
            <p:cNvSpPr>
              <a:spLocks/>
            </p:cNvSpPr>
            <p:nvPr userDrawn="1"/>
          </p:nvSpPr>
          <p:spPr bwMode="auto">
            <a:xfrm>
              <a:off x="2711" y="2813"/>
              <a:ext cx="488" cy="682"/>
            </a:xfrm>
            <a:custGeom>
              <a:avLst/>
              <a:gdLst>
                <a:gd name="T0" fmla="*/ 476 w 480"/>
                <a:gd name="T1" fmla="*/ 147 h 676"/>
                <a:gd name="T2" fmla="*/ 386 w 480"/>
                <a:gd name="T3" fmla="*/ 135 h 676"/>
                <a:gd name="T4" fmla="*/ 352 w 480"/>
                <a:gd name="T5" fmla="*/ 135 h 676"/>
                <a:gd name="T6" fmla="*/ 297 w 480"/>
                <a:gd name="T7" fmla="*/ 137 h 676"/>
                <a:gd name="T8" fmla="*/ 254 w 480"/>
                <a:gd name="T9" fmla="*/ 147 h 676"/>
                <a:gd name="T10" fmla="*/ 222 w 480"/>
                <a:gd name="T11" fmla="*/ 163 h 676"/>
                <a:gd name="T12" fmla="*/ 211 w 480"/>
                <a:gd name="T13" fmla="*/ 196 h 676"/>
                <a:gd name="T14" fmla="*/ 211 w 480"/>
                <a:gd name="T15" fmla="*/ 202 h 676"/>
                <a:gd name="T16" fmla="*/ 224 w 480"/>
                <a:gd name="T17" fmla="*/ 224 h 676"/>
                <a:gd name="T18" fmla="*/ 264 w 480"/>
                <a:gd name="T19" fmla="*/ 250 h 676"/>
                <a:gd name="T20" fmla="*/ 317 w 480"/>
                <a:gd name="T21" fmla="*/ 276 h 676"/>
                <a:gd name="T22" fmla="*/ 379 w 480"/>
                <a:gd name="T23" fmla="*/ 315 h 676"/>
                <a:gd name="T24" fmla="*/ 443 w 480"/>
                <a:gd name="T25" fmla="*/ 347 h 676"/>
                <a:gd name="T26" fmla="*/ 508 w 480"/>
                <a:gd name="T27" fmla="*/ 387 h 676"/>
                <a:gd name="T28" fmla="*/ 535 w 480"/>
                <a:gd name="T29" fmla="*/ 419 h 676"/>
                <a:gd name="T30" fmla="*/ 557 w 480"/>
                <a:gd name="T31" fmla="*/ 454 h 676"/>
                <a:gd name="T32" fmla="*/ 570 w 480"/>
                <a:gd name="T33" fmla="*/ 488 h 676"/>
                <a:gd name="T34" fmla="*/ 575 w 480"/>
                <a:gd name="T35" fmla="*/ 530 h 676"/>
                <a:gd name="T36" fmla="*/ 575 w 480"/>
                <a:gd name="T37" fmla="*/ 558 h 676"/>
                <a:gd name="T38" fmla="*/ 564 w 480"/>
                <a:gd name="T39" fmla="*/ 601 h 676"/>
                <a:gd name="T40" fmla="*/ 541 w 480"/>
                <a:gd name="T41" fmla="*/ 640 h 676"/>
                <a:gd name="T42" fmla="*/ 506 w 480"/>
                <a:gd name="T43" fmla="*/ 676 h 676"/>
                <a:gd name="T44" fmla="*/ 463 w 480"/>
                <a:gd name="T45" fmla="*/ 702 h 676"/>
                <a:gd name="T46" fmla="*/ 411 w 480"/>
                <a:gd name="T47" fmla="*/ 722 h 676"/>
                <a:gd name="T48" fmla="*/ 350 w 480"/>
                <a:gd name="T49" fmla="*/ 734 h 676"/>
                <a:gd name="T50" fmla="*/ 280 w 480"/>
                <a:gd name="T51" fmla="*/ 741 h 676"/>
                <a:gd name="T52" fmla="*/ 246 w 480"/>
                <a:gd name="T53" fmla="*/ 743 h 676"/>
                <a:gd name="T54" fmla="*/ 183 w 480"/>
                <a:gd name="T55" fmla="*/ 741 h 676"/>
                <a:gd name="T56" fmla="*/ 69 w 480"/>
                <a:gd name="T57" fmla="*/ 724 h 676"/>
                <a:gd name="T58" fmla="*/ 12 w 480"/>
                <a:gd name="T59" fmla="*/ 565 h 676"/>
                <a:gd name="T60" fmla="*/ 65 w 480"/>
                <a:gd name="T61" fmla="*/ 577 h 676"/>
                <a:gd name="T62" fmla="*/ 153 w 480"/>
                <a:gd name="T63" fmla="*/ 597 h 676"/>
                <a:gd name="T64" fmla="*/ 219 w 480"/>
                <a:gd name="T65" fmla="*/ 605 h 676"/>
                <a:gd name="T66" fmla="*/ 254 w 480"/>
                <a:gd name="T67" fmla="*/ 607 h 676"/>
                <a:gd name="T68" fmla="*/ 292 w 480"/>
                <a:gd name="T69" fmla="*/ 603 h 676"/>
                <a:gd name="T70" fmla="*/ 329 w 480"/>
                <a:gd name="T71" fmla="*/ 591 h 676"/>
                <a:gd name="T72" fmla="*/ 355 w 480"/>
                <a:gd name="T73" fmla="*/ 571 h 676"/>
                <a:gd name="T74" fmla="*/ 364 w 480"/>
                <a:gd name="T75" fmla="*/ 538 h 676"/>
                <a:gd name="T76" fmla="*/ 364 w 480"/>
                <a:gd name="T77" fmla="*/ 528 h 676"/>
                <a:gd name="T78" fmla="*/ 352 w 480"/>
                <a:gd name="T79" fmla="*/ 504 h 676"/>
                <a:gd name="T80" fmla="*/ 320 w 480"/>
                <a:gd name="T81" fmla="*/ 480 h 676"/>
                <a:gd name="T82" fmla="*/ 266 w 480"/>
                <a:gd name="T83" fmla="*/ 454 h 676"/>
                <a:gd name="T84" fmla="*/ 199 w 480"/>
                <a:gd name="T85" fmla="*/ 419 h 676"/>
                <a:gd name="T86" fmla="*/ 132 w 480"/>
                <a:gd name="T87" fmla="*/ 379 h 676"/>
                <a:gd name="T88" fmla="*/ 67 w 480"/>
                <a:gd name="T89" fmla="*/ 331 h 676"/>
                <a:gd name="T90" fmla="*/ 45 w 480"/>
                <a:gd name="T91" fmla="*/ 300 h 676"/>
                <a:gd name="T92" fmla="*/ 16 w 480"/>
                <a:gd name="T93" fmla="*/ 262 h 676"/>
                <a:gd name="T94" fmla="*/ 4 w 480"/>
                <a:gd name="T95" fmla="*/ 230 h 676"/>
                <a:gd name="T96" fmla="*/ 0 w 480"/>
                <a:gd name="T97" fmla="*/ 196 h 676"/>
                <a:gd name="T98" fmla="*/ 2 w 480"/>
                <a:gd name="T99" fmla="*/ 165 h 676"/>
                <a:gd name="T100" fmla="*/ 12 w 480"/>
                <a:gd name="T101" fmla="*/ 127 h 676"/>
                <a:gd name="T102" fmla="*/ 43 w 480"/>
                <a:gd name="T103" fmla="*/ 95 h 676"/>
                <a:gd name="T104" fmla="*/ 71 w 480"/>
                <a:gd name="T105" fmla="*/ 56 h 676"/>
                <a:gd name="T106" fmla="*/ 116 w 480"/>
                <a:gd name="T107" fmla="*/ 34 h 676"/>
                <a:gd name="T108" fmla="*/ 162 w 480"/>
                <a:gd name="T109" fmla="*/ 18 h 676"/>
                <a:gd name="T110" fmla="*/ 219 w 480"/>
                <a:gd name="T111" fmla="*/ 6 h 676"/>
                <a:gd name="T112" fmla="*/ 282 w 480"/>
                <a:gd name="T113" fmla="*/ 0 h 676"/>
                <a:gd name="T114" fmla="*/ 317 w 480"/>
                <a:gd name="T115" fmla="*/ 0 h 676"/>
                <a:gd name="T116" fmla="*/ 413 w 480"/>
                <a:gd name="T117" fmla="*/ 4 h 676"/>
                <a:gd name="T118" fmla="*/ 476 w 480"/>
                <a:gd name="T119" fmla="*/ 147 h 6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sz="1800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2" descr="MWlogo2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520" y="295486"/>
            <a:ext cx="1253093" cy="4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665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a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5cutout_GreyD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69426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white">
          <a:xfrm>
            <a:off x="1117600" y="304800"/>
            <a:ext cx="9347200" cy="1219200"/>
          </a:xfrm>
          <a:prstGeom prst="rect">
            <a:avLst/>
          </a:prstGeom>
        </p:spPr>
        <p:txBody>
          <a:bodyPr/>
          <a:lstStyle>
            <a:lvl1pPr algn="r">
              <a:defRPr b="1" cap="all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white">
          <a:xfrm>
            <a:off x="1117600" y="1600200"/>
            <a:ext cx="375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400" b="0" cap="none" baseline="0">
                <a:solidFill>
                  <a:schemeClr val="bg1"/>
                </a:solidFill>
                <a:latin typeface="Arial"/>
              </a:defRPr>
            </a:lvl1pPr>
            <a:lvl2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2pPr>
            <a:lvl3pPr>
              <a:lnSpc>
                <a:spcPct val="150000"/>
              </a:lnSpc>
              <a:buFont typeface="Lucida Grande"/>
              <a:buChar char="–"/>
              <a:defRPr sz="1400" cap="none" baseline="0">
                <a:solidFill>
                  <a:schemeClr val="bg1"/>
                </a:solidFill>
                <a:latin typeface="Arial"/>
              </a:defRPr>
            </a:lvl3pPr>
            <a:lvl4pPr>
              <a:lnSpc>
                <a:spcPct val="150000"/>
              </a:lnSpc>
              <a:buFont typeface="Arial"/>
              <a:buChar char="•"/>
              <a:defRPr sz="1400" cap="none" baseline="0">
                <a:solidFill>
                  <a:schemeClr val="bg1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519EA1C3-0500-4388-A5DE-748622B5A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98115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3189818" y="6675438"/>
            <a:ext cx="2906183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Ipsos-ASI Prague EMEA Conference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6E2D78-9E28-41CA-8BD7-FC17F76B5B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153438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_Blu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20893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ntone ipso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188913"/>
            <a:ext cx="73237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1011936" y="1600200"/>
            <a:ext cx="10972800" cy="1371600"/>
          </a:xfrm>
          <a:prstGeom prst="rect">
            <a:avLst/>
          </a:prstGeom>
        </p:spPr>
        <p:txBody>
          <a:bodyPr anchor="b"/>
          <a:lstStyle>
            <a:lvl1pPr algn="l"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16000" y="3962400"/>
            <a:ext cx="6299200" cy="685800"/>
          </a:xfrm>
        </p:spPr>
        <p:txBody>
          <a:bodyPr/>
          <a:lstStyle>
            <a:lvl1pPr>
              <a:buNone/>
              <a:defRPr cap="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16000" y="3048000"/>
            <a:ext cx="10566400" cy="6858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buNone/>
              <a:defRPr sz="2000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="" xmlns:p14="http://schemas.microsoft.com/office/powerpoint/2010/main" val="362723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 bwMode="gray">
          <a:xfrm>
            <a:off x="1117600" y="381000"/>
            <a:ext cx="100584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27" name="Text Placeholder 13"/>
          <p:cNvSpPr>
            <a:spLocks noGrp="1"/>
          </p:cNvSpPr>
          <p:nvPr>
            <p:ph type="body" idx="1"/>
          </p:nvPr>
        </p:nvSpPr>
        <p:spPr bwMode="gray">
          <a:xfrm>
            <a:off x="1117600" y="1524000"/>
            <a:ext cx="10566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 bwMode="gray">
          <a:xfrm>
            <a:off x="9245600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595959"/>
                </a:solidFill>
                <a:latin typeface="+mn-lt"/>
              </a:defRPr>
            </a:lvl1pPr>
          </a:lstStyle>
          <a:p>
            <a:pPr>
              <a:defRPr/>
            </a:pPr>
            <a:fld id="{31E3D5C4-2B3B-4920-BA36-3E8276D9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66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  <p:sldLayoutId id="2147483748" r:id="rId76"/>
    <p:sldLayoutId id="2147483749" r:id="rId77"/>
    <p:sldLayoutId id="2147483750" r:id="rId78"/>
    <p:sldLayoutId id="2147483751" r:id="rId79"/>
    <p:sldLayoutId id="2147483752" r:id="rId80"/>
  </p:sldLayoutIdLst>
  <p:hf hdr="0" ftr="0" dt="0"/>
  <p:txStyles>
    <p:titleStyle>
      <a:lvl1pPr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 kern="1200" cap="all">
          <a:solidFill>
            <a:srgbClr val="595959"/>
          </a:solidFill>
          <a:latin typeface="+mj-lt"/>
          <a:ea typeface="+mj-ea"/>
          <a:cs typeface="+mj-cs"/>
        </a:defRPr>
      </a:lvl1pPr>
      <a:lvl2pPr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pitchFamily="34" charset="0"/>
        </a:defRPr>
      </a:lvl2pPr>
      <a:lvl3pPr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pitchFamily="34" charset="0"/>
        </a:defRPr>
      </a:lvl3pPr>
      <a:lvl4pPr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pitchFamily="34" charset="0"/>
        </a:defRPr>
      </a:lvl4pPr>
      <a:lvl5pPr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pitchFamily="34" charset="0"/>
        </a:defRPr>
      </a:lvl5pPr>
      <a:lvl6pPr marL="457200"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pitchFamily="34" charset="0"/>
        </a:defRPr>
      </a:lvl6pPr>
      <a:lvl7pPr marL="914400"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pitchFamily="34" charset="0"/>
        </a:defRPr>
      </a:lvl7pPr>
      <a:lvl8pPr marL="1371600"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pitchFamily="34" charset="0"/>
        </a:defRPr>
      </a:lvl8pPr>
      <a:lvl9pPr marL="1828800" algn="l" rtl="1" eaLnBrk="1" fontAlgn="base" hangingPunct="1">
        <a:lnSpc>
          <a:spcPts val="3775"/>
        </a:lnSpc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rtl="1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rtl="1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rtl="1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rtl="1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7.png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7.png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7.png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7.png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7.pn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chart" Target="../charts/chart5.xml"/><Relationship Id="rId7" Type="http://schemas.openxmlformats.org/officeDocument/2006/relationships/image" Target="../media/image8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7.png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7.png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108140" y="1976718"/>
            <a:ext cx="8229600" cy="1371600"/>
          </a:xfrm>
        </p:spPr>
        <p:txBody>
          <a:bodyPr anchor="ctr">
            <a:noAutofit/>
          </a:bodyPr>
          <a:lstStyle/>
          <a:p>
            <a:pPr algn="ctr"/>
            <a:r>
              <a:rPr lang="he-IL" sz="4000" dirty="0" smtClean="0">
                <a:solidFill>
                  <a:schemeClr val="bg1"/>
                </a:solidFill>
                <a:cs typeface="+mn-cs"/>
              </a:rPr>
              <a:t>משרד האוצר- אגף שוק ההון</a:t>
            </a:r>
            <a:endParaRPr lang="he-IL" sz="4400" dirty="0">
              <a:cs typeface="+mn-cs"/>
            </a:endParaRPr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sz="quarter" idx="10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he-IL" dirty="0" smtClean="0">
                <a:cs typeface="+mn-cs"/>
              </a:rPr>
              <a:t>מוגש ללשכת הפרסום הממשלתית</a:t>
            </a:r>
          </a:p>
          <a:p>
            <a:pPr algn="ctr"/>
            <a:r>
              <a:rPr lang="he-IL" dirty="0" smtClean="0">
                <a:cs typeface="+mn-cs"/>
              </a:rPr>
              <a:t>מאי 2015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6371590"/>
            <a:ext cx="1216025" cy="4864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544961"/>
            <a:ext cx="2514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90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8841669" y="606067"/>
            <a:ext cx="2847825" cy="1277556"/>
            <a:chOff x="-350839" y="2024063"/>
            <a:chExt cx="9099551" cy="3684587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-350839" y="2024063"/>
              <a:ext cx="9099551" cy="3684587"/>
              <a:chOff x="-350839" y="2024063"/>
              <a:chExt cx="9099551" cy="3684587"/>
            </a:xfrm>
          </p:grpSpPr>
          <p:grpSp>
            <p:nvGrpSpPr>
              <p:cNvPr id="24" name="קבוצה 23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799" y="2481263"/>
                  <a:ext cx="1590676" cy="535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3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6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" name="Group 11"/>
              <p:cNvGrpSpPr>
                <a:grpSpLocks/>
              </p:cNvGrpSpPr>
              <p:nvPr/>
            </p:nvGrpSpPr>
            <p:grpSpPr bwMode="auto">
              <a:xfrm flipH="1">
                <a:off x="-350839" y="2024063"/>
                <a:ext cx="2970213" cy="3684587"/>
                <a:chOff x="4014" y="1104"/>
                <a:chExt cx="1871" cy="2321"/>
              </a:xfrm>
            </p:grpSpPr>
            <p:sp>
              <p:nvSpPr>
                <p:cNvPr id="26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8" name="Group 14"/>
                <p:cNvGrpSpPr>
                  <a:grpSpLocks/>
                </p:cNvGrpSpPr>
                <p:nvPr/>
              </p:nvGrpSpPr>
              <p:grpSpPr bwMode="auto">
                <a:xfrm>
                  <a:off x="4014" y="1104"/>
                  <a:ext cx="1871" cy="2321"/>
                  <a:chOff x="4014" y="1104"/>
                  <a:chExt cx="1871" cy="2321"/>
                </a:xfrm>
              </p:grpSpPr>
              <p:sp>
                <p:nvSpPr>
                  <p:cNvPr id="2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087"/>
                    <a:ext cx="525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3" y="1462"/>
                    <a:ext cx="1762" cy="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7" name="תרשים 6"/>
          <p:cNvGraphicFramePr/>
          <p:nvPr>
            <p:extLst>
              <p:ext uri="{D42A27DB-BD31-4B8C-83A1-F6EECF244321}">
                <p14:modId xmlns="" xmlns:p14="http://schemas.microsoft.com/office/powerpoint/2010/main" val="1650865402"/>
              </p:ext>
            </p:extLst>
          </p:nvPr>
        </p:nvGraphicFramePr>
        <p:xfrm>
          <a:off x="1917700" y="1112465"/>
          <a:ext cx="3966210" cy="414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משושה 15"/>
          <p:cNvSpPr/>
          <p:nvPr/>
        </p:nvSpPr>
        <p:spPr>
          <a:xfrm>
            <a:off x="9648018" y="683719"/>
            <a:ext cx="990599" cy="441512"/>
          </a:xfrm>
          <a:prstGeom prst="hexagon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4"/>
          <p:cNvSpPr txBox="1">
            <a:spLocks/>
          </p:cNvSpPr>
          <p:nvPr/>
        </p:nvSpPr>
        <p:spPr bwMode="gray">
          <a:xfrm>
            <a:off x="1228725" y="100404"/>
            <a:ext cx="10703631" cy="8785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595959"/>
                </a:solidFill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defRPr>
            </a:lvl1pPr>
            <a:lvl2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he-IL" dirty="0" smtClean="0"/>
              <a:t>"עד </a:t>
            </a:r>
            <a:r>
              <a:rPr lang="he-IL" dirty="0"/>
              <a:t>כמה הפרסומות </a:t>
            </a:r>
            <a:r>
              <a:rPr lang="he-IL" dirty="0" smtClean="0"/>
              <a:t>של משרד האוצר בנושא שינוי מבנה דוח הפנסיה שראית, קראת או שמעת </a:t>
            </a:r>
            <a:r>
              <a:rPr lang="he-IL" dirty="0"/>
              <a:t>מצאו או לא מצאו חן </a:t>
            </a:r>
            <a:r>
              <a:rPr lang="he-IL" dirty="0" smtClean="0"/>
              <a:t>בעיניך?"</a:t>
            </a:r>
            <a:endParaRPr lang="en-US" altLang="he-IL" dirty="0"/>
          </a:p>
          <a:p>
            <a:endParaRPr lang="he-IL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508999" y="3314671"/>
            <a:ext cx="358978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אטרקטיביות הקמפיין בינונית אך גבוהה  מהממוצע.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כותרת 4"/>
          <p:cNvSpPr>
            <a:spLocks noGrp="1"/>
          </p:cNvSpPr>
          <p:nvPr>
            <p:ph type="title"/>
          </p:nvPr>
        </p:nvSpPr>
        <p:spPr>
          <a:xfrm>
            <a:off x="2133602" y="834673"/>
            <a:ext cx="2968978" cy="594077"/>
          </a:xfrm>
        </p:spPr>
        <p:txBody>
          <a:bodyPr>
            <a:normAutofit/>
          </a:bodyPr>
          <a:lstStyle/>
          <a:p>
            <a:pPr algn="r"/>
            <a:r>
              <a:rPr lang="he-IL" sz="3200" dirty="0" smtClean="0">
                <a:cs typeface="+mn-cs"/>
              </a:rPr>
              <a:t>אהדה לקמפיין</a:t>
            </a:r>
            <a:endParaRPr lang="he-IL" sz="3200" dirty="0">
              <a:cs typeface="+mn-cs"/>
            </a:endParaRPr>
          </a:p>
        </p:txBody>
      </p:sp>
      <p:graphicFrame>
        <p:nvGraphicFramePr>
          <p:cNvPr id="41" name="טבלה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0365436"/>
              </p:ext>
            </p:extLst>
          </p:nvPr>
        </p:nvGraphicFramePr>
        <p:xfrm>
          <a:off x="5861903" y="1565687"/>
          <a:ext cx="2647097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6102"/>
                <a:gridCol w="2430995"/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מאוד מצא חן</a:t>
                      </a:r>
                      <a:r>
                        <a:rPr lang="he-IL" sz="1050" b="0" baseline="0" dirty="0" smtClean="0">
                          <a:solidFill>
                            <a:schemeClr val="tx1"/>
                          </a:solidFill>
                        </a:rPr>
                        <a:t> ( נתנו ציון בין 7.5 ל-10)</a:t>
                      </a:r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די מצא חן (נתנו ציון בין 5 ל- 7.49)</a:t>
                      </a:r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366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לא</a:t>
                      </a:r>
                      <a:r>
                        <a:rPr lang="he-IL" sz="1050" b="0" baseline="0" dirty="0" smtClean="0">
                          <a:solidFill>
                            <a:schemeClr val="tx1"/>
                          </a:solidFill>
                        </a:rPr>
                        <a:t> כל כך מצא חן </a:t>
                      </a:r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he-IL" sz="1050" b="0" baseline="0" dirty="0" smtClean="0">
                          <a:solidFill>
                            <a:schemeClr val="tx1"/>
                          </a:solidFill>
                        </a:rPr>
                        <a:t>נתנו ציון בין 2.5 ל- 4.99)</a:t>
                      </a:r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כלל לא מצא חן (</a:t>
                      </a:r>
                      <a:r>
                        <a:rPr lang="he-IL" sz="1050" b="0" baseline="0" dirty="0" smtClean="0">
                          <a:solidFill>
                            <a:schemeClr val="tx1"/>
                          </a:solidFill>
                        </a:rPr>
                        <a:t>נתנו ציון בין 0 ל- 2.49)</a:t>
                      </a:r>
                      <a:endParaRPr lang="he-IL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תרשים 43"/>
          <p:cNvGraphicFramePr/>
          <p:nvPr>
            <p:extLst>
              <p:ext uri="{D42A27DB-BD31-4B8C-83A1-F6EECF244321}">
                <p14:modId xmlns="" xmlns:p14="http://schemas.microsoft.com/office/powerpoint/2010/main" val="1804566473"/>
              </p:ext>
            </p:extLst>
          </p:nvPr>
        </p:nvGraphicFramePr>
        <p:xfrm>
          <a:off x="322399" y="5336987"/>
          <a:ext cx="1917424" cy="12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תרשים 38"/>
          <p:cNvGraphicFramePr/>
          <p:nvPr>
            <p:extLst>
              <p:ext uri="{D42A27DB-BD31-4B8C-83A1-F6EECF244321}">
                <p14:modId xmlns="" xmlns:p14="http://schemas.microsoft.com/office/powerpoint/2010/main" val="1124748215"/>
              </p:ext>
            </p:extLst>
          </p:nvPr>
        </p:nvGraphicFramePr>
        <p:xfrm>
          <a:off x="2235201" y="5867028"/>
          <a:ext cx="1917424" cy="8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80974" y="6629400"/>
            <a:ext cx="2200275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*עבור קמפיינים שלא שודרו </a:t>
            </a:r>
            <a:r>
              <a:rPr lang="he-IL" sz="1000" dirty="0" err="1" smtClean="0"/>
              <a:t>בטלויזיה</a:t>
            </a:r>
            <a:endParaRPr lang="he-IL" sz="1000" dirty="0"/>
          </a:p>
        </p:txBody>
      </p:sp>
      <p:pic>
        <p:nvPicPr>
          <p:cNvPr id="42" name="תמונה 41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0" y="6565174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3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117600" y="182013"/>
            <a:ext cx="1081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1400" b="1" dirty="0" smtClean="0">
                <a:solidFill>
                  <a:srgbClr val="10253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האם </a:t>
            </a:r>
            <a:r>
              <a:rPr lang="he-IL" altLang="he-IL" sz="1400" b="1" dirty="0">
                <a:solidFill>
                  <a:srgbClr val="10253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היו דברים שאהבת במיוחד בקמפיין זה</a:t>
            </a:r>
            <a:r>
              <a:rPr lang="he-IL" altLang="he-IL" sz="1400" b="1" dirty="0" smtClean="0">
                <a:solidFill>
                  <a:srgbClr val="10253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 </a:t>
            </a:r>
            <a:r>
              <a:rPr lang="he-IL" altLang="he-IL" sz="14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האם </a:t>
            </a:r>
            <a:r>
              <a:rPr lang="he-IL" altLang="he-IL" sz="1400" b="1" dirty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היו דברים שהפריעו לך, הרגיזו אותך או שהיו לא מובנים בקמפיין זה</a:t>
            </a:r>
            <a:r>
              <a:rPr lang="he-IL" altLang="he-IL" sz="14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  <a:endParaRPr lang="he-IL" sz="14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1086044"/>
              </p:ext>
            </p:extLst>
          </p:nvPr>
        </p:nvGraphicFramePr>
        <p:xfrm>
          <a:off x="4334933" y="783373"/>
          <a:ext cx="3465688" cy="40120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1954"/>
                <a:gridCol w="1083734"/>
              </a:tblGrid>
              <a:tr h="654756">
                <a:tc>
                  <a:txBody>
                    <a:bodyPr/>
                    <a:lstStyle/>
                    <a:p>
                      <a:pPr algn="r" rtl="1" fontAlgn="t"/>
                      <a:endParaRPr lang="he-IL" sz="1100" b="1" i="0" u="none" strike="noStrike" dirty="0">
                        <a:solidFill>
                          <a:srgbClr val="99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1" i="0" u="none" strike="noStrike" dirty="0">
                        <a:solidFill>
                          <a:srgbClr val="99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200" b="1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לא ברור/אין הסבר/פירוט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1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צורם</a:t>
                      </a:r>
                      <a:r>
                        <a:rPr lang="he-IL" sz="1050" b="0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/ סינית/ קולני</a:t>
                      </a:r>
                      <a:endParaRPr lang="he-IL" sz="1050" b="0" i="0" u="none" strike="noStrike" dirty="0">
                        <a:solidFill>
                          <a:srgbClr val="990000"/>
                        </a:solidFill>
                        <a:effectLst/>
                        <a:latin typeface="Arial (Hebrew)"/>
                      </a:endParaRP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לא יעיל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בזבוז כספי ציבור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קמפיין מעפן</a:t>
                      </a:r>
                      <a:r>
                        <a:rPr lang="he-IL" sz="1050" b="0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/ ילדותי</a:t>
                      </a:r>
                      <a:endParaRPr lang="he-IL" sz="1050" b="0" i="0" u="none" strike="noStrike" dirty="0">
                        <a:solidFill>
                          <a:srgbClr val="990000"/>
                        </a:solidFill>
                        <a:effectLst/>
                        <a:latin typeface="Arial (Hebrew)"/>
                      </a:endParaRP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זלזול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הנפשות/ דמויות מצוירות</a:t>
                      </a:r>
                      <a:endParaRPr lang="he-IL" sz="1050" b="0" i="0" u="none" strike="noStrike" dirty="0">
                        <a:solidFill>
                          <a:srgbClr val="990000"/>
                        </a:solidFill>
                        <a:effectLst/>
                        <a:latin typeface="Arial (Hebrew)"/>
                      </a:endParaRP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משעמם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מיותר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 dirty="0">
                          <a:solidFill>
                            <a:srgbClr val="99000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B3666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936" y="853629"/>
            <a:ext cx="877708" cy="519289"/>
          </a:xfrm>
          <a:prstGeom prst="rect">
            <a:avLst/>
          </a:prstGeom>
        </p:spPr>
      </p:pic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3268977"/>
              </p:ext>
            </p:extLst>
          </p:nvPr>
        </p:nvGraphicFramePr>
        <p:xfrm>
          <a:off x="372535" y="705233"/>
          <a:ext cx="3736622" cy="54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24544"/>
                <a:gridCol w="1012078"/>
              </a:tblGrid>
              <a:tr h="792000">
                <a:tc>
                  <a:txBody>
                    <a:bodyPr/>
                    <a:lstStyle/>
                    <a:p>
                      <a:pPr algn="r" rtl="1" fontAlgn="t"/>
                      <a:endParaRPr lang="he-IL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he-IL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he-IL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נחמד/ משעשע/ מצחיק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קצר וקולע</a:t>
                      </a:r>
                      <a:r>
                        <a:rPr lang="he-IL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/ ענייני/ מתומצת</a:t>
                      </a:r>
                      <a:endParaRPr lang="he-IL" sz="1400" b="1" i="0" u="none" strike="noStrike" dirty="0">
                        <a:solidFill>
                          <a:srgbClr val="002060"/>
                        </a:solidFill>
                        <a:effectLst/>
                        <a:latin typeface="Arial (Hebrew)"/>
                      </a:endParaRP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חשוב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20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מוגש יפה/רעיון נחמד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20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פישוט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מבינים אותנו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לטובתינו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שקיפות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מקסים/חמוד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קליט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הנפשה/אנימציה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קליל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50" b="0" i="0" u="none" strike="noStrike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עוזר/שימושי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(Hebrew)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769" y="871767"/>
            <a:ext cx="868321" cy="536822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83600" y="2582382"/>
            <a:ext cx="3708401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הקמפיין היה אהוד בעיקר כי היה משעשע אך עם זאת ענייני.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עיקר התגובות השליליות נסבו </a:t>
            </a:r>
            <a:r>
              <a:rPr lang="he-IL" altLang="he-I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סביב חוסר </a:t>
            </a:r>
            <a:r>
              <a:rPr lang="he-IL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הפירוט, אך באופן כללי הקמפיין לא העלה יותר מידיי רגשות שליליים.</a:t>
            </a:r>
            <a:endParaRPr lang="he-IL" altLang="he-I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8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תרשים 8"/>
          <p:cNvGraphicFramePr/>
          <p:nvPr>
            <p:extLst>
              <p:ext uri="{D42A27DB-BD31-4B8C-83A1-F6EECF244321}">
                <p14:modId xmlns="" xmlns:p14="http://schemas.microsoft.com/office/powerpoint/2010/main" val="3422722563"/>
              </p:ext>
            </p:extLst>
          </p:nvPr>
        </p:nvGraphicFramePr>
        <p:xfrm>
          <a:off x="2179206" y="1104961"/>
          <a:ext cx="3024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156389" y="530271"/>
            <a:ext cx="4752622" cy="584947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תפיסת חשיבות הקמפיין</a:t>
            </a:r>
            <a:endParaRPr lang="he-IL" dirty="0">
              <a:cs typeface="+mn-cs"/>
            </a:endParaRPr>
          </a:p>
        </p:txBody>
      </p:sp>
      <p:sp>
        <p:nvSpPr>
          <p:cNvPr id="15" name="כותרת 4"/>
          <p:cNvSpPr txBox="1">
            <a:spLocks/>
          </p:cNvSpPr>
          <p:nvPr/>
        </p:nvSpPr>
        <p:spPr bwMode="gray">
          <a:xfrm>
            <a:off x="1693333" y="100405"/>
            <a:ext cx="10239023" cy="395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595959"/>
                </a:solidFill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defRPr>
            </a:lvl1pPr>
            <a:lvl2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he-IL" dirty="0" smtClean="0"/>
              <a:t>"עד </a:t>
            </a:r>
            <a:r>
              <a:rPr lang="he-IL" dirty="0"/>
              <a:t>כמה אתה חושב שהקמפיין </a:t>
            </a:r>
            <a:r>
              <a:rPr lang="he-IL" dirty="0" smtClean="0"/>
              <a:t>של משרד האוצר בנושא שינוי מבנה דוח הפנסיה חשוב </a:t>
            </a:r>
            <a:r>
              <a:rPr lang="he-IL" dirty="0"/>
              <a:t>ותורם לציבור</a:t>
            </a:r>
            <a:r>
              <a:rPr lang="he-IL" dirty="0" smtClean="0"/>
              <a:t>?"</a:t>
            </a:r>
            <a:endParaRPr lang="he-IL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643652" y="3167806"/>
            <a:ext cx="354834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הקמפיין נתפס כחשוב ותורם במידה רבה.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תפיסת החשיבות עולה ככל שרמת ההשכלה יורדת.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8841669" y="606067"/>
            <a:ext cx="2847825" cy="1277556"/>
            <a:chOff x="-350839" y="2024063"/>
            <a:chExt cx="9099551" cy="3684587"/>
          </a:xfrm>
        </p:grpSpPr>
        <p:grpSp>
          <p:nvGrpSpPr>
            <p:cNvPr id="12" name="קבוצה 11"/>
            <p:cNvGrpSpPr/>
            <p:nvPr/>
          </p:nvGrpSpPr>
          <p:grpSpPr>
            <a:xfrm>
              <a:off x="-350839" y="2024063"/>
              <a:ext cx="9099551" cy="3684587"/>
              <a:chOff x="-350839" y="2024063"/>
              <a:chExt cx="9099551" cy="3684587"/>
            </a:xfrm>
          </p:grpSpPr>
          <p:grpSp>
            <p:nvGrpSpPr>
              <p:cNvPr id="22" name="קבוצה 21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31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799" y="2481263"/>
                  <a:ext cx="1590676" cy="535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3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3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4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" name="Group 11"/>
              <p:cNvGrpSpPr>
                <a:grpSpLocks/>
              </p:cNvGrpSpPr>
              <p:nvPr/>
            </p:nvGrpSpPr>
            <p:grpSpPr bwMode="auto">
              <a:xfrm flipH="1">
                <a:off x="-350839" y="2024063"/>
                <a:ext cx="2970213" cy="3684587"/>
                <a:chOff x="4014" y="1104"/>
                <a:chExt cx="1871" cy="2321"/>
              </a:xfrm>
            </p:grpSpPr>
            <p:sp>
              <p:nvSpPr>
                <p:cNvPr id="24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6" name="Group 14"/>
                <p:cNvGrpSpPr>
                  <a:grpSpLocks/>
                </p:cNvGrpSpPr>
                <p:nvPr/>
              </p:nvGrpSpPr>
              <p:grpSpPr bwMode="auto">
                <a:xfrm>
                  <a:off x="4014" y="1104"/>
                  <a:ext cx="1871" cy="2321"/>
                  <a:chOff x="4014" y="1104"/>
                  <a:chExt cx="1871" cy="2321"/>
                </a:xfrm>
              </p:grpSpPr>
              <p:sp>
                <p:nvSpPr>
                  <p:cNvPr id="2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087"/>
                    <a:ext cx="525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3" y="1462"/>
                    <a:ext cx="1762" cy="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" name="משושה 36"/>
          <p:cNvSpPr/>
          <p:nvPr/>
        </p:nvSpPr>
        <p:spPr>
          <a:xfrm>
            <a:off x="9693174" y="683719"/>
            <a:ext cx="990599" cy="441512"/>
          </a:xfrm>
          <a:prstGeom prst="hexagon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טבלה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255059"/>
              </p:ext>
            </p:extLst>
          </p:nvPr>
        </p:nvGraphicFramePr>
        <p:xfrm>
          <a:off x="5593301" y="1755922"/>
          <a:ext cx="2969063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386"/>
                <a:gridCol w="2726677"/>
              </a:tblGrid>
              <a:tr h="19504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מאוד חשוב ותורם </a:t>
                      </a:r>
                      <a:r>
                        <a:rPr lang="he-IL" sz="1050" b="0" baseline="0" dirty="0" smtClean="0">
                          <a:solidFill>
                            <a:schemeClr val="tx1"/>
                          </a:solidFill>
                        </a:rPr>
                        <a:t>( נתנו ציון בין 7.5 ל-10)</a:t>
                      </a:r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504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די חשוב ותורם (נתנו ציון בין 5 ל- 7.49)</a:t>
                      </a:r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504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366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לא</a:t>
                      </a:r>
                      <a:r>
                        <a:rPr lang="he-IL" sz="1050" b="0" baseline="0" dirty="0" smtClean="0">
                          <a:solidFill>
                            <a:schemeClr val="tx1"/>
                          </a:solidFill>
                        </a:rPr>
                        <a:t> כל כך חשוב ותורם </a:t>
                      </a:r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he-IL" sz="1050" b="0" baseline="0" dirty="0" smtClean="0">
                          <a:solidFill>
                            <a:schemeClr val="tx1"/>
                          </a:solidFill>
                        </a:rPr>
                        <a:t>נתנו ציון בין 2.5 ל- 4.99)</a:t>
                      </a:r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504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כלל לא חשוב ותורם (</a:t>
                      </a:r>
                      <a:r>
                        <a:rPr lang="he-IL" sz="1050" b="0" baseline="0" dirty="0" smtClean="0">
                          <a:solidFill>
                            <a:schemeClr val="tx1"/>
                          </a:solidFill>
                        </a:rPr>
                        <a:t>נתנו ציון בין 0 ל- 2.49)</a:t>
                      </a:r>
                      <a:endParaRPr lang="he-IL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תרשים 40"/>
          <p:cNvGraphicFramePr/>
          <p:nvPr>
            <p:extLst>
              <p:ext uri="{D42A27DB-BD31-4B8C-83A1-F6EECF244321}">
                <p14:modId xmlns="" xmlns:p14="http://schemas.microsoft.com/office/powerpoint/2010/main" val="2463615981"/>
              </p:ext>
            </p:extLst>
          </p:nvPr>
        </p:nvGraphicFramePr>
        <p:xfrm>
          <a:off x="228995" y="5358758"/>
          <a:ext cx="1917424" cy="12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תרשים 37"/>
          <p:cNvGraphicFramePr/>
          <p:nvPr>
            <p:extLst>
              <p:ext uri="{D42A27DB-BD31-4B8C-83A1-F6EECF244321}">
                <p14:modId xmlns="" xmlns:p14="http://schemas.microsoft.com/office/powerpoint/2010/main" val="2081335261"/>
              </p:ext>
            </p:extLst>
          </p:nvPr>
        </p:nvGraphicFramePr>
        <p:xfrm>
          <a:off x="2235201" y="5867028"/>
          <a:ext cx="1917424" cy="8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974" y="6629400"/>
            <a:ext cx="2200275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*עבור קמפיינים שלא שודרו </a:t>
            </a:r>
            <a:r>
              <a:rPr lang="he-IL" sz="1000" dirty="0" err="1" smtClean="0"/>
              <a:t>בטלויזיה</a:t>
            </a:r>
            <a:endParaRPr lang="he-IL" sz="1000" dirty="0"/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0" y="659130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23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/>
          <p:cNvGraphicFramePr/>
          <p:nvPr>
            <p:extLst>
              <p:ext uri="{D42A27DB-BD31-4B8C-83A1-F6EECF244321}">
                <p14:modId xmlns="" xmlns:p14="http://schemas.microsoft.com/office/powerpoint/2010/main" val="3293305065"/>
              </p:ext>
            </p:extLst>
          </p:nvPr>
        </p:nvGraphicFramePr>
        <p:xfrm>
          <a:off x="2146433" y="1526966"/>
          <a:ext cx="3023708" cy="391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כותרת 4"/>
          <p:cNvSpPr txBox="1">
            <a:spLocks/>
          </p:cNvSpPr>
          <p:nvPr/>
        </p:nvSpPr>
        <p:spPr bwMode="gray">
          <a:xfrm>
            <a:off x="1693333" y="100405"/>
            <a:ext cx="10239023" cy="395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595959"/>
                </a:solidFill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defRPr>
            </a:lvl1pPr>
            <a:lvl2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he-IL" dirty="0" smtClean="0"/>
              <a:t>"באיזו </a:t>
            </a:r>
            <a:r>
              <a:rPr lang="he-IL" dirty="0"/>
              <a:t>מידה לדעתך הקמפיין </a:t>
            </a:r>
            <a:r>
              <a:rPr lang="he-IL" dirty="0" smtClean="0"/>
              <a:t>משכנע את הציבור לקרוא את דוח הפנסיה שנשלח אליהם?"</a:t>
            </a:r>
            <a:endParaRPr lang="he-IL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756143" y="2671413"/>
            <a:ext cx="343323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מרבית הנחשפים מדווחים שהקמפיין משכנע בדומה לממוצע.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בדומה לתפיסת החשיבות והתרומה לציבור, מידת השכנוע עולה ככל שיורדת רמת ההשכלה .</a:t>
            </a:r>
            <a:endParaRPr lang="he-IL" altLang="he-I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כותרת 4"/>
          <p:cNvSpPr>
            <a:spLocks noGrp="1"/>
          </p:cNvSpPr>
          <p:nvPr>
            <p:ph type="title"/>
          </p:nvPr>
        </p:nvSpPr>
        <p:spPr>
          <a:xfrm>
            <a:off x="1367566" y="801172"/>
            <a:ext cx="4605867" cy="594077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תפיסת הקמפיין כמשכנע</a:t>
            </a:r>
            <a:endParaRPr lang="he-IL" dirty="0">
              <a:cs typeface="+mn-cs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8841669" y="606067"/>
            <a:ext cx="2847825" cy="1277556"/>
            <a:chOff x="-350839" y="2024063"/>
            <a:chExt cx="9099551" cy="3684587"/>
          </a:xfrm>
        </p:grpSpPr>
        <p:grpSp>
          <p:nvGrpSpPr>
            <p:cNvPr id="9" name="קבוצה 8"/>
            <p:cNvGrpSpPr/>
            <p:nvPr/>
          </p:nvGrpSpPr>
          <p:grpSpPr>
            <a:xfrm>
              <a:off x="-350839" y="2024063"/>
              <a:ext cx="9099551" cy="3684587"/>
              <a:chOff x="-350839" y="2024063"/>
              <a:chExt cx="9099551" cy="3684587"/>
            </a:xfrm>
          </p:grpSpPr>
          <p:grpSp>
            <p:nvGrpSpPr>
              <p:cNvPr id="14" name="קבוצה 13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28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799" y="2481263"/>
                  <a:ext cx="1590676" cy="535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3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1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11"/>
              <p:cNvGrpSpPr>
                <a:grpSpLocks/>
              </p:cNvGrpSpPr>
              <p:nvPr/>
            </p:nvGrpSpPr>
            <p:grpSpPr bwMode="auto">
              <a:xfrm flipH="1">
                <a:off x="-350839" y="2024063"/>
                <a:ext cx="2970213" cy="3684587"/>
                <a:chOff x="4014" y="1104"/>
                <a:chExt cx="1871" cy="2321"/>
              </a:xfrm>
            </p:grpSpPr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3" name="Group 14"/>
                <p:cNvGrpSpPr>
                  <a:grpSpLocks/>
                </p:cNvGrpSpPr>
                <p:nvPr/>
              </p:nvGrpSpPr>
              <p:grpSpPr bwMode="auto">
                <a:xfrm>
                  <a:off x="4014" y="1104"/>
                  <a:ext cx="1871" cy="2321"/>
                  <a:chOff x="4014" y="1104"/>
                  <a:chExt cx="1871" cy="2321"/>
                </a:xfrm>
              </p:grpSpPr>
              <p:sp>
                <p:nvSpPr>
                  <p:cNvPr id="2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087"/>
                    <a:ext cx="525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3" y="1462"/>
                    <a:ext cx="1762" cy="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4" name="משושה 33"/>
          <p:cNvSpPr/>
          <p:nvPr/>
        </p:nvSpPr>
        <p:spPr>
          <a:xfrm>
            <a:off x="9676893" y="683719"/>
            <a:ext cx="990599" cy="441512"/>
          </a:xfrm>
          <a:prstGeom prst="hexagon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5" name="תרשים 34"/>
          <p:cNvGraphicFramePr/>
          <p:nvPr>
            <p:extLst>
              <p:ext uri="{D42A27DB-BD31-4B8C-83A1-F6EECF244321}">
                <p14:modId xmlns="" xmlns:p14="http://schemas.microsoft.com/office/powerpoint/2010/main" val="2525460687"/>
              </p:ext>
            </p:extLst>
          </p:nvPr>
        </p:nvGraphicFramePr>
        <p:xfrm>
          <a:off x="2235201" y="5867028"/>
          <a:ext cx="1917424" cy="8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תרשים 35"/>
          <p:cNvGraphicFramePr/>
          <p:nvPr>
            <p:extLst>
              <p:ext uri="{D42A27DB-BD31-4B8C-83A1-F6EECF244321}">
                <p14:modId xmlns="" xmlns:p14="http://schemas.microsoft.com/office/powerpoint/2010/main" val="312089681"/>
              </p:ext>
            </p:extLst>
          </p:nvPr>
        </p:nvGraphicFramePr>
        <p:xfrm>
          <a:off x="250771" y="5473513"/>
          <a:ext cx="1917424" cy="12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7" name="תמונה 36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0" y="6525985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40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8458200" y="6400801"/>
            <a:ext cx="2133600" cy="365125"/>
          </a:xfrm>
        </p:spPr>
        <p:txBody>
          <a:bodyPr/>
          <a:lstStyle/>
          <a:p>
            <a:pPr>
              <a:defRPr/>
            </a:pPr>
            <a:fld id="{6FBEDFE0-5993-4A12-967F-266BEB8ED03B}" type="slidenum">
              <a:rPr lang="en-US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2" name="קבוצה 31"/>
          <p:cNvGrpSpPr/>
          <p:nvPr/>
        </p:nvGrpSpPr>
        <p:grpSpPr>
          <a:xfrm>
            <a:off x="1038578" y="2212622"/>
            <a:ext cx="9733844" cy="4788907"/>
            <a:chOff x="0" y="2024063"/>
            <a:chExt cx="8748712" cy="3484562"/>
          </a:xfrm>
        </p:grpSpPr>
        <p:grpSp>
          <p:nvGrpSpPr>
            <p:cNvPr id="31" name="קבוצה 30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2" name="קבוצה 1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8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0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2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1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7" name="אליפסה 26"/>
          <p:cNvSpPr/>
          <p:nvPr/>
        </p:nvSpPr>
        <p:spPr>
          <a:xfrm>
            <a:off x="1038578" y="2186736"/>
            <a:ext cx="2105379" cy="247815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8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קבוצה 34"/>
          <p:cNvGrpSpPr/>
          <p:nvPr/>
        </p:nvGrpSpPr>
        <p:grpSpPr>
          <a:xfrm>
            <a:off x="8478514" y="838844"/>
            <a:ext cx="2901741" cy="1230305"/>
            <a:chOff x="-454031" y="2024063"/>
            <a:chExt cx="9202743" cy="3738562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-454031" y="2024063"/>
              <a:ext cx="9202743" cy="3738562"/>
              <a:chOff x="-454031" y="2024063"/>
              <a:chExt cx="9202743" cy="3738562"/>
            </a:xfrm>
          </p:grpSpPr>
          <p:grpSp>
            <p:nvGrpSpPr>
              <p:cNvPr id="41" name="קבוצה 40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50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1" y="2481263"/>
                  <a:ext cx="1590676" cy="590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2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5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3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" name="Group 11"/>
              <p:cNvGrpSpPr>
                <a:grpSpLocks/>
              </p:cNvGrpSpPr>
              <p:nvPr/>
            </p:nvGrpSpPr>
            <p:grpSpPr bwMode="auto">
              <a:xfrm flipH="1">
                <a:off x="-454031" y="2024063"/>
                <a:ext cx="3019427" cy="3738562"/>
                <a:chOff x="4048" y="1104"/>
                <a:chExt cx="1902" cy="2355"/>
              </a:xfrm>
            </p:grpSpPr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>
                  <a:off x="4048" y="1104"/>
                  <a:ext cx="1902" cy="2355"/>
                  <a:chOff x="4048" y="1104"/>
                  <a:chExt cx="1902" cy="2355"/>
                </a:xfrm>
              </p:grpSpPr>
              <p:sp>
                <p:nvSpPr>
                  <p:cNvPr id="4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8" y="3087"/>
                    <a:ext cx="457" cy="3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4" y="1392"/>
                    <a:ext cx="1786" cy="5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433689" y="158043"/>
            <a:ext cx="10464800" cy="1143000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1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"האם אתה יודע אם אתה מקבל דוח אודות החסכונות הפנסיוניים שברשותך?"</a:t>
            </a:r>
            <a:endParaRPr lang="he-IL" sz="14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8612953" y="845265"/>
            <a:ext cx="585015" cy="57150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854991" y="2682465"/>
            <a:ext cx="330806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עלייה בשיעור המודעות לקבלת הדוח בתקופה שלאחר הקמפיין, וניראה כי החשיפה לקמפיין תורמת למודעות גבוהה יותר.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46501" y="6530359"/>
            <a:ext cx="42672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מציין פער מובהק</a:t>
            </a:r>
            <a:endParaRPr lang="he-IL" sz="1200" dirty="0"/>
          </a:p>
        </p:txBody>
      </p:sp>
      <p:graphicFrame>
        <p:nvGraphicFramePr>
          <p:cNvPr id="59" name="תרשים 58"/>
          <p:cNvGraphicFramePr/>
          <p:nvPr>
            <p:extLst>
              <p:ext uri="{D42A27DB-BD31-4B8C-83A1-F6EECF244321}">
                <p14:modId xmlns="" xmlns:p14="http://schemas.microsoft.com/office/powerpoint/2010/main" val="528172176"/>
              </p:ext>
            </p:extLst>
          </p:nvPr>
        </p:nvGraphicFramePr>
        <p:xfrm>
          <a:off x="2272916" y="745178"/>
          <a:ext cx="3518434" cy="271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333802" y="6484193"/>
            <a:ext cx="699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 &lt;</a:t>
            </a:r>
            <a:endParaRPr lang="he-IL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09240" y="619969"/>
            <a:ext cx="35337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bg1">
                    <a:lumMod val="50000"/>
                  </a:schemeClr>
                </a:solidFill>
              </a:rPr>
              <a:t>מודעות לקבלת הדוח הפנסיוני</a:t>
            </a: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70557" y="1494754"/>
            <a:ext cx="515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</a:t>
            </a:r>
            <a:endParaRPr lang="he-IL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4133999" y="989301"/>
            <a:ext cx="1514475" cy="2430174"/>
          </a:xfrm>
          <a:prstGeom prst="roundRect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למטה 8"/>
          <p:cNvSpPr/>
          <p:nvPr/>
        </p:nvSpPr>
        <p:spPr>
          <a:xfrm>
            <a:off x="4762796" y="3419476"/>
            <a:ext cx="242739" cy="392610"/>
          </a:xfrm>
          <a:prstGeom prst="downArrow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3" name="תרשים 62"/>
          <p:cNvGraphicFramePr/>
          <p:nvPr>
            <p:extLst>
              <p:ext uri="{D42A27DB-BD31-4B8C-83A1-F6EECF244321}">
                <p14:modId xmlns="" xmlns:p14="http://schemas.microsoft.com/office/powerpoint/2010/main" val="2178732977"/>
              </p:ext>
            </p:extLst>
          </p:nvPr>
        </p:nvGraphicFramePr>
        <p:xfrm>
          <a:off x="3124948" y="3931701"/>
          <a:ext cx="3518434" cy="271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381251" y="3859710"/>
            <a:ext cx="50192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bg1">
                    <a:lumMod val="50000"/>
                  </a:schemeClr>
                </a:solidFill>
              </a:rPr>
              <a:t>מודעות לקבלת הדוח הפנסיוני לפי חשיפה לקמפיין</a:t>
            </a: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26244" y="4618954"/>
            <a:ext cx="515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</a:t>
            </a:r>
            <a:endParaRPr lang="he-IL" b="1" dirty="0"/>
          </a:p>
        </p:txBody>
      </p:sp>
      <p:pic>
        <p:nvPicPr>
          <p:cNvPr id="56" name="תמונה 55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3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קבוצה 34"/>
          <p:cNvGrpSpPr/>
          <p:nvPr/>
        </p:nvGrpSpPr>
        <p:grpSpPr>
          <a:xfrm>
            <a:off x="8478514" y="838844"/>
            <a:ext cx="2901741" cy="1230305"/>
            <a:chOff x="-454031" y="2024063"/>
            <a:chExt cx="9202743" cy="3738562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-454031" y="2024063"/>
              <a:ext cx="9202743" cy="3738562"/>
              <a:chOff x="-454031" y="2024063"/>
              <a:chExt cx="9202743" cy="3738562"/>
            </a:xfrm>
          </p:grpSpPr>
          <p:grpSp>
            <p:nvGrpSpPr>
              <p:cNvPr id="41" name="קבוצה 40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50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1" y="2481263"/>
                  <a:ext cx="1590676" cy="590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2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5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3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" name="Group 11"/>
              <p:cNvGrpSpPr>
                <a:grpSpLocks/>
              </p:cNvGrpSpPr>
              <p:nvPr/>
            </p:nvGrpSpPr>
            <p:grpSpPr bwMode="auto">
              <a:xfrm flipH="1">
                <a:off x="-454031" y="2024063"/>
                <a:ext cx="3019427" cy="3738562"/>
                <a:chOff x="4048" y="1104"/>
                <a:chExt cx="1902" cy="2355"/>
              </a:xfrm>
            </p:grpSpPr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>
                  <a:off x="4048" y="1104"/>
                  <a:ext cx="1902" cy="2355"/>
                  <a:chOff x="4048" y="1104"/>
                  <a:chExt cx="1902" cy="2355"/>
                </a:xfrm>
              </p:grpSpPr>
              <p:sp>
                <p:nvSpPr>
                  <p:cNvPr id="4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8" y="3087"/>
                    <a:ext cx="457" cy="3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4" y="1392"/>
                    <a:ext cx="1786" cy="5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433689" y="158043"/>
            <a:ext cx="10464800" cy="1143000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14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מי שציין כי מקבל את הדוח- </a:t>
            </a:r>
            <a:r>
              <a:rPr lang="he-IL" sz="1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"מה אתה עושה עם הדוח שאתה מקבל?"</a:t>
            </a:r>
            <a:endParaRPr lang="he-IL" sz="14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8612953" y="845265"/>
            <a:ext cx="585015" cy="57150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854991" y="2968216"/>
            <a:ext cx="330806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לא חל שינוי בשיעור הקוראים לעומק את הדוח, עם זאת בקרב הנחשפים לקמפיין שיעורים גבוה יותר מאשר בקרב אלו שלא נחשפו.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46501" y="6530359"/>
            <a:ext cx="42672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מציין פער מובהק</a:t>
            </a:r>
            <a:endParaRPr lang="he-IL" sz="1200" dirty="0"/>
          </a:p>
        </p:txBody>
      </p:sp>
      <p:graphicFrame>
        <p:nvGraphicFramePr>
          <p:cNvPr id="59" name="תרשים 58"/>
          <p:cNvGraphicFramePr/>
          <p:nvPr>
            <p:extLst>
              <p:ext uri="{D42A27DB-BD31-4B8C-83A1-F6EECF244321}">
                <p14:modId xmlns="" xmlns:p14="http://schemas.microsoft.com/office/powerpoint/2010/main" val="3326038451"/>
              </p:ext>
            </p:extLst>
          </p:nvPr>
        </p:nvGraphicFramePr>
        <p:xfrm>
          <a:off x="2272916" y="745178"/>
          <a:ext cx="3518434" cy="271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333802" y="6484193"/>
            <a:ext cx="699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 &lt;</a:t>
            </a:r>
            <a:endParaRPr lang="he-IL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09240" y="619969"/>
            <a:ext cx="35337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bg1">
                    <a:lumMod val="50000"/>
                  </a:schemeClr>
                </a:solidFill>
              </a:rPr>
              <a:t>מה עושה עם הדוח?</a:t>
            </a: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4133999" y="989301"/>
            <a:ext cx="1514475" cy="2430174"/>
          </a:xfrm>
          <a:prstGeom prst="roundRect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למטה 8"/>
          <p:cNvSpPr/>
          <p:nvPr/>
        </p:nvSpPr>
        <p:spPr>
          <a:xfrm>
            <a:off x="4762796" y="3419476"/>
            <a:ext cx="242739" cy="392610"/>
          </a:xfrm>
          <a:prstGeom prst="downArrow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3" name="תרשים 62"/>
          <p:cNvGraphicFramePr/>
          <p:nvPr>
            <p:extLst>
              <p:ext uri="{D42A27DB-BD31-4B8C-83A1-F6EECF244321}">
                <p14:modId xmlns="" xmlns:p14="http://schemas.microsoft.com/office/powerpoint/2010/main" val="2282644910"/>
              </p:ext>
            </p:extLst>
          </p:nvPr>
        </p:nvGraphicFramePr>
        <p:xfrm>
          <a:off x="3124948" y="3931701"/>
          <a:ext cx="3518434" cy="271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381251" y="3859710"/>
            <a:ext cx="50192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bg1">
                    <a:lumMod val="50000"/>
                  </a:schemeClr>
                </a:solidFill>
              </a:rPr>
              <a:t>לפי חשיפה לקמפיין</a:t>
            </a: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26244" y="4443142"/>
            <a:ext cx="515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</a:t>
            </a:r>
            <a:endParaRPr lang="he-IL" b="1" dirty="0"/>
          </a:p>
        </p:txBody>
      </p:sp>
      <p:pic>
        <p:nvPicPr>
          <p:cNvPr id="56" name="תמונה 55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3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קבוצה 34"/>
          <p:cNvGrpSpPr/>
          <p:nvPr/>
        </p:nvGrpSpPr>
        <p:grpSpPr>
          <a:xfrm>
            <a:off x="8478514" y="838844"/>
            <a:ext cx="2901741" cy="1230305"/>
            <a:chOff x="-454031" y="2024063"/>
            <a:chExt cx="9202743" cy="3738562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-454031" y="2024063"/>
              <a:ext cx="9202743" cy="3738562"/>
              <a:chOff x="-454031" y="2024063"/>
              <a:chExt cx="9202743" cy="3738562"/>
            </a:xfrm>
          </p:grpSpPr>
          <p:grpSp>
            <p:nvGrpSpPr>
              <p:cNvPr id="41" name="קבוצה 40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50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1" y="2481263"/>
                  <a:ext cx="1590676" cy="590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2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5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3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" name="Group 11"/>
              <p:cNvGrpSpPr>
                <a:grpSpLocks/>
              </p:cNvGrpSpPr>
              <p:nvPr/>
            </p:nvGrpSpPr>
            <p:grpSpPr bwMode="auto">
              <a:xfrm flipH="1">
                <a:off x="-454031" y="2024063"/>
                <a:ext cx="3019427" cy="3738562"/>
                <a:chOff x="4048" y="1104"/>
                <a:chExt cx="1902" cy="2355"/>
              </a:xfrm>
            </p:grpSpPr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>
                  <a:off x="4048" y="1104"/>
                  <a:ext cx="1902" cy="2355"/>
                  <a:chOff x="4048" y="1104"/>
                  <a:chExt cx="1902" cy="2355"/>
                </a:xfrm>
              </p:grpSpPr>
              <p:sp>
                <p:nvSpPr>
                  <p:cNvPr id="4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8" y="3087"/>
                    <a:ext cx="457" cy="3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4" y="1392"/>
                    <a:ext cx="1786" cy="5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433689" y="158043"/>
            <a:ext cx="10464800" cy="1143000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14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מי שציין כי מקבל את הדוח- </a:t>
            </a:r>
            <a:r>
              <a:rPr lang="he-IL" sz="1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"מה אתה עושה עם הדוח שאתה מקבל?"- אפיון דמוגרפי</a:t>
            </a:r>
            <a:endParaRPr lang="he-IL" sz="14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8612953" y="845265"/>
            <a:ext cx="585015" cy="57150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775435" y="2472056"/>
            <a:ext cx="3308067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הקוראים בעיון הם בעיקר גברים, כאלה שחיים עם בן זוג או נשואים וניראה ששיעורם עולה ככל שעולות  רמת ההכנסה ורמת ההשכלה.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נשים, צעירים עד גיל 30 (וכן במידה מסוימת גם גילאי 41-50), ורווקים קוראים את הדוח ברפרוף או לא קוראים אותו בכלל.</a:t>
            </a:r>
          </a:p>
        </p:txBody>
      </p:sp>
      <p:graphicFrame>
        <p:nvGraphicFramePr>
          <p:cNvPr id="29" name="Objec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43099534"/>
              </p:ext>
            </p:extLst>
          </p:nvPr>
        </p:nvGraphicFramePr>
        <p:xfrm>
          <a:off x="194939" y="989302"/>
          <a:ext cx="8158486" cy="481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תמונה 27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74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קבוצה 34"/>
          <p:cNvGrpSpPr/>
          <p:nvPr/>
        </p:nvGrpSpPr>
        <p:grpSpPr>
          <a:xfrm>
            <a:off x="8478514" y="838844"/>
            <a:ext cx="2901741" cy="1230305"/>
            <a:chOff x="-454031" y="2024063"/>
            <a:chExt cx="9202743" cy="3738562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-454031" y="2024063"/>
              <a:ext cx="9202743" cy="3738562"/>
              <a:chOff x="-454031" y="2024063"/>
              <a:chExt cx="9202743" cy="3738562"/>
            </a:xfrm>
          </p:grpSpPr>
          <p:grpSp>
            <p:nvGrpSpPr>
              <p:cNvPr id="41" name="קבוצה 40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50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1" y="2481263"/>
                  <a:ext cx="1590676" cy="590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2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5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3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" name="Group 11"/>
              <p:cNvGrpSpPr>
                <a:grpSpLocks/>
              </p:cNvGrpSpPr>
              <p:nvPr/>
            </p:nvGrpSpPr>
            <p:grpSpPr bwMode="auto">
              <a:xfrm flipH="1">
                <a:off x="-454031" y="2024063"/>
                <a:ext cx="3019427" cy="3738562"/>
                <a:chOff x="4048" y="1104"/>
                <a:chExt cx="1902" cy="2355"/>
              </a:xfrm>
            </p:grpSpPr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>
                  <a:off x="4048" y="1104"/>
                  <a:ext cx="1902" cy="2355"/>
                  <a:chOff x="4048" y="1104"/>
                  <a:chExt cx="1902" cy="2355"/>
                </a:xfrm>
              </p:grpSpPr>
              <p:sp>
                <p:nvSpPr>
                  <p:cNvPr id="4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8" y="3087"/>
                    <a:ext cx="457" cy="3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4" y="1392"/>
                    <a:ext cx="1786" cy="5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433689" y="158043"/>
            <a:ext cx="10464800" cy="1143000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he-IL" sz="1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"באיזו מידה אתה מסכים עם האמירות הבאות</a:t>
            </a:r>
            <a:r>
              <a:rPr lang="he-IL" sz="1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?" לפי חשיפה</a:t>
            </a:r>
            <a:endParaRPr lang="he-IL" sz="14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8612953" y="845265"/>
            <a:ext cx="585015" cy="57150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854991" y="3415551"/>
            <a:ext cx="33080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אלו אשר לא נחשפו לקמפיין חשים יותר כי הדוח לא ברור להם וכי היציאה לפנסיה רחוקה מהם. </a:t>
            </a:r>
            <a:endParaRPr lang="he-IL" altLang="he-IL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46501" y="6530359"/>
            <a:ext cx="42672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מציין פער מובהק</a:t>
            </a:r>
            <a:endParaRPr lang="he-IL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333802" y="6484193"/>
            <a:ext cx="699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 &lt;</a:t>
            </a:r>
            <a:endParaRPr lang="he-IL" b="1" dirty="0"/>
          </a:p>
        </p:txBody>
      </p:sp>
      <p:graphicFrame>
        <p:nvGraphicFramePr>
          <p:cNvPr id="29" name="תרשים 28"/>
          <p:cNvGraphicFramePr/>
          <p:nvPr>
            <p:extLst>
              <p:ext uri="{D42A27DB-BD31-4B8C-83A1-F6EECF244321}">
                <p14:modId xmlns="" xmlns:p14="http://schemas.microsoft.com/office/powerpoint/2010/main" val="1493237701"/>
              </p:ext>
            </p:extLst>
          </p:nvPr>
        </p:nvGraphicFramePr>
        <p:xfrm>
          <a:off x="104775" y="939671"/>
          <a:ext cx="8124825" cy="478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0" name="מחבר ישר 29"/>
          <p:cNvCxnSpPr/>
          <p:nvPr/>
        </p:nvCxnSpPr>
        <p:spPr>
          <a:xfrm>
            <a:off x="6115050" y="1431260"/>
            <a:ext cx="19050" cy="435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4143375" y="1431260"/>
            <a:ext cx="19050" cy="435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2171700" y="1421735"/>
            <a:ext cx="19050" cy="435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86324" y="1627978"/>
            <a:ext cx="516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 </a:t>
            </a:r>
            <a:endParaRPr lang="he-IL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886324" y="4038773"/>
            <a:ext cx="516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&lt; </a:t>
            </a:r>
            <a:endParaRPr lang="he-IL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933449" y="3637630"/>
            <a:ext cx="516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&lt; </a:t>
            </a:r>
            <a:endParaRPr lang="he-IL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945582" y="3280594"/>
            <a:ext cx="516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&lt; </a:t>
            </a:r>
            <a:endParaRPr lang="he-IL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05123" y="3415069"/>
            <a:ext cx="516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&lt; </a:t>
            </a:r>
            <a:endParaRPr lang="he-IL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886323" y="3424594"/>
            <a:ext cx="516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&lt; </a:t>
            </a:r>
            <a:endParaRPr lang="he-IL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903850" y="2069149"/>
            <a:ext cx="516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 </a:t>
            </a:r>
            <a:endParaRPr lang="he-IL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845418" y="2406215"/>
            <a:ext cx="516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&gt; </a:t>
            </a:r>
            <a:endParaRPr lang="he-IL" b="1" dirty="0"/>
          </a:p>
        </p:txBody>
      </p:sp>
      <p:pic>
        <p:nvPicPr>
          <p:cNvPr id="57" name="תמונה 5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69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/>
          <p:cNvSpPr txBox="1">
            <a:spLocks/>
          </p:cNvSpPr>
          <p:nvPr/>
        </p:nvSpPr>
        <p:spPr bwMode="gray">
          <a:xfrm>
            <a:off x="1433689" y="158043"/>
            <a:ext cx="10464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e-IL" sz="1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"להלן אתר האוצר שלי (הוצגו עמוד הבית ועמוד הנחיתה). האם גלשת לאתר האוצר שלי בעקבות הקמפיין?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572">
            <a:off x="8243130" y="714268"/>
            <a:ext cx="1920749" cy="1978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073">
            <a:off x="9805301" y="1037944"/>
            <a:ext cx="1925562" cy="1794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3" name="Char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6152419"/>
              </p:ext>
            </p:extLst>
          </p:nvPr>
        </p:nvGraphicFramePr>
        <p:xfrm>
          <a:off x="3526224" y="2346999"/>
          <a:ext cx="2445951" cy="242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6"/>
          <p:cNvSpPr/>
          <p:nvPr/>
        </p:nvSpPr>
        <p:spPr>
          <a:xfrm>
            <a:off x="5407025" y="1309028"/>
            <a:ext cx="2319954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11998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0" dirty="0" smtClean="0">
                <a:solidFill>
                  <a:schemeClr val="tx2"/>
                </a:solidFill>
                <a:latin typeface="Calibri"/>
                <a:ea typeface="Times New Roman"/>
              </a:rPr>
              <a:t>בשלב זה רק 8% גלשו לאתר "האוצר שלי" בעקבות הקמפיין (בין אם עקב הפרסום ברדיו, באינטרנט, בעיתון או במקור אחר), עם </a:t>
            </a:r>
            <a:r>
              <a:rPr kumimoji="0" lang="he-IL" sz="1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imes New Roman"/>
              </a:rPr>
              <a:t>פער מובהק לטובת אלו שנחשפו לקמפיין. 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Times New Roman"/>
            </a:endParaRPr>
          </a:p>
        </p:txBody>
      </p:sp>
      <p:cxnSp>
        <p:nvCxnSpPr>
          <p:cNvPr id="27" name="Straight Connector 9"/>
          <p:cNvCxnSpPr/>
          <p:nvPr/>
        </p:nvCxnSpPr>
        <p:spPr>
          <a:xfrm>
            <a:off x="5683007" y="3037388"/>
            <a:ext cx="451093" cy="0"/>
          </a:xfrm>
          <a:prstGeom prst="line">
            <a:avLst/>
          </a:prstGeom>
          <a:noFill/>
          <a:ln w="12700" cap="flat" cmpd="sng" algn="ctr">
            <a:solidFill>
              <a:srgbClr val="008E94"/>
            </a:solidFill>
            <a:prstDash val="solid"/>
            <a:tailEnd type="oval" w="lg" len="lg"/>
          </a:ln>
          <a:effectLst/>
        </p:spPr>
      </p:cxnSp>
      <p:sp>
        <p:nvSpPr>
          <p:cNvPr id="28" name="Rectangle 10"/>
          <p:cNvSpPr/>
          <p:nvPr/>
        </p:nvSpPr>
        <p:spPr>
          <a:xfrm>
            <a:off x="6248400" y="2777623"/>
            <a:ext cx="210722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11998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0" noProof="0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Times New Roman"/>
              </a:rPr>
              <a:t>12% תכננו להיכנס לאתר אך טרם הספיקו, גם הפעם עם פער מובהק לטובת הנחשפים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Times New Roman"/>
            </a:endParaRPr>
          </a:p>
        </p:txBody>
      </p:sp>
      <p:cxnSp>
        <p:nvCxnSpPr>
          <p:cNvPr id="29" name="Straight Connector 11"/>
          <p:cNvCxnSpPr/>
          <p:nvPr/>
        </p:nvCxnSpPr>
        <p:spPr>
          <a:xfrm flipH="1">
            <a:off x="3116721" y="3069641"/>
            <a:ext cx="421891" cy="0"/>
          </a:xfrm>
          <a:prstGeom prst="line">
            <a:avLst/>
          </a:prstGeom>
          <a:noFill/>
          <a:ln w="12700" cap="flat" cmpd="sng" algn="ctr">
            <a:solidFill>
              <a:srgbClr val="ED6737"/>
            </a:solidFill>
            <a:prstDash val="solid"/>
            <a:tailEnd type="oval" w="lg" len="lg"/>
          </a:ln>
          <a:effectLst/>
        </p:spPr>
      </p:cxnSp>
      <p:cxnSp>
        <p:nvCxnSpPr>
          <p:cNvPr id="35" name="Straight Connector 17"/>
          <p:cNvCxnSpPr/>
          <p:nvPr/>
        </p:nvCxnSpPr>
        <p:spPr>
          <a:xfrm flipH="1">
            <a:off x="4402438" y="4690497"/>
            <a:ext cx="167674" cy="477393"/>
          </a:xfrm>
          <a:prstGeom prst="line">
            <a:avLst/>
          </a:prstGeom>
          <a:noFill/>
          <a:ln w="12700" cap="flat" cmpd="sng" algn="ctr">
            <a:solidFill>
              <a:srgbClr val="FBB040"/>
            </a:solidFill>
            <a:prstDash val="solid"/>
            <a:tailEnd type="oval" w="lg" len="lg"/>
          </a:ln>
          <a:effectLst/>
        </p:spPr>
      </p:cxnSp>
      <p:cxnSp>
        <p:nvCxnSpPr>
          <p:cNvPr id="38" name="Straight Connector 20"/>
          <p:cNvCxnSpPr/>
          <p:nvPr/>
        </p:nvCxnSpPr>
        <p:spPr>
          <a:xfrm flipV="1">
            <a:off x="4987259" y="1983605"/>
            <a:ext cx="318166" cy="392751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tailEnd type="oval" w="lg" len="lg"/>
          </a:ln>
          <a:effectLst/>
        </p:spPr>
      </p:cxnSp>
      <p:sp>
        <p:nvSpPr>
          <p:cNvPr id="43" name="Rectangle 10"/>
          <p:cNvSpPr/>
          <p:nvPr/>
        </p:nvSpPr>
        <p:spPr>
          <a:xfrm>
            <a:off x="2985471" y="5315222"/>
            <a:ext cx="2319954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11998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0" noProof="0" dirty="0" smtClean="0">
                <a:solidFill>
                  <a:srgbClr val="FF9900"/>
                </a:solidFill>
                <a:latin typeface="Calibri"/>
                <a:ea typeface="Times New Roman"/>
              </a:rPr>
              <a:t>קרוב למחצית הציבור לא גלש לאתר, וכנראה שלא מתכנן, כאשר נרשמים שיעורים גבוהים יותר בקרב הצעירים עד גיל 40 ובקרב אלו שלא נחשפו קודם לכן לקמפיין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/>
              <a:ea typeface="Times New Roman"/>
            </a:endParaRPr>
          </a:p>
        </p:txBody>
      </p:sp>
      <p:sp>
        <p:nvSpPr>
          <p:cNvPr id="45" name="Rectangle 10"/>
          <p:cNvSpPr/>
          <p:nvPr/>
        </p:nvSpPr>
        <p:spPr>
          <a:xfrm>
            <a:off x="665517" y="2437661"/>
            <a:ext cx="2319954" cy="738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11998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0" dirty="0" smtClean="0">
                <a:solidFill>
                  <a:srgbClr val="ED6737"/>
                </a:solidFill>
                <a:latin typeface="Calibri"/>
                <a:ea typeface="Times New Roman"/>
              </a:rPr>
              <a:t>31% לא נכנסו אבל מתכוונים להיכנס בעקבות החשיפה לקמפיין, שיעור גבוה יותר בקרב נשים ובקרב כאלו שלא נחשפו קודם לכן לקמפיין</a:t>
            </a:r>
            <a:endParaRPr lang="en-GB" sz="1200" b="1" kern="0" dirty="0">
              <a:solidFill>
                <a:srgbClr val="ED6737"/>
              </a:solidFill>
              <a:latin typeface="Calibri"/>
              <a:ea typeface="Times New Roman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8847467" y="3474950"/>
            <a:ext cx="33080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ניראה כי הקמפיין עורר בציבור עניין להיכנס ולבדוק פרטים נוספים</a:t>
            </a: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4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/>
          <p:cNvSpPr>
            <a:spLocks noGrp="1"/>
          </p:cNvSpPr>
          <p:nvPr>
            <p:ph type="body" sz="quarter" idx="10"/>
          </p:nvPr>
        </p:nvSpPr>
        <p:spPr>
          <a:xfrm>
            <a:off x="1207911" y="158176"/>
            <a:ext cx="9821593" cy="4539728"/>
          </a:xfrm>
        </p:spPr>
        <p:txBody>
          <a:bodyPr>
            <a:no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</a:rPr>
              <a:t>רקע מתודולוגיה</a:t>
            </a:r>
            <a:endParaRPr lang="he-IL" sz="24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he-IL" sz="1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e-IL" sz="1800" dirty="0" smtClean="0">
                <a:solidFill>
                  <a:schemeClr val="bg1"/>
                </a:solidFill>
              </a:rPr>
              <a:t>משרד האוצר- אגף שוק ההון מעוניין להעלות את המודעות לשינוי שנעשה בדוחות הפנסיה השנתיים ולעודד את הציבור לקרוא את הדו"ח.</a:t>
            </a:r>
            <a:endParaRPr lang="en-US" sz="18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e-IL" sz="1800" dirty="0">
                <a:solidFill>
                  <a:schemeClr val="bg1"/>
                </a:solidFill>
              </a:rPr>
              <a:t>לשם כך </a:t>
            </a:r>
            <a:r>
              <a:rPr lang="he-IL" sz="1800" dirty="0" smtClean="0">
                <a:solidFill>
                  <a:schemeClr val="bg1"/>
                </a:solidFill>
              </a:rPr>
              <a:t>יצא המשרד בקמפיין </a:t>
            </a:r>
            <a:r>
              <a:rPr lang="he-IL" sz="1800" dirty="0">
                <a:solidFill>
                  <a:schemeClr val="bg1"/>
                </a:solidFill>
              </a:rPr>
              <a:t>אשר כלל פרסום </a:t>
            </a:r>
            <a:r>
              <a:rPr lang="he-IL" sz="1800" dirty="0" smtClean="0">
                <a:solidFill>
                  <a:schemeClr val="bg1"/>
                </a:solidFill>
              </a:rPr>
              <a:t>ברדיו, באינטרנט ובעיתונות בתאריכים 12.4.15- 3.5.2015.</a:t>
            </a:r>
            <a:endParaRPr lang="he-IL" sz="18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e-IL" sz="1800" dirty="0" smtClean="0">
                <a:solidFill>
                  <a:schemeClr val="bg1"/>
                </a:solidFill>
              </a:rPr>
              <a:t>בחינת </a:t>
            </a:r>
            <a:r>
              <a:rPr lang="he-IL" sz="1800" dirty="0">
                <a:solidFill>
                  <a:schemeClr val="bg1"/>
                </a:solidFill>
              </a:rPr>
              <a:t>אפקטיביות הפרסום </a:t>
            </a:r>
            <a:r>
              <a:rPr lang="he-IL" sz="1800" dirty="0" smtClean="0">
                <a:solidFill>
                  <a:schemeClr val="bg1"/>
                </a:solidFill>
              </a:rPr>
              <a:t>נעשתה לאחר הקמפיין בתאריך - 27.4.2015 באמצעות </a:t>
            </a:r>
            <a:r>
              <a:rPr lang="he-IL" sz="1800" dirty="0">
                <a:solidFill>
                  <a:schemeClr val="bg1"/>
                </a:solidFill>
              </a:rPr>
              <a:t>סקר </a:t>
            </a:r>
            <a:r>
              <a:rPr lang="he-IL" sz="1800" dirty="0" smtClean="0">
                <a:solidFill>
                  <a:schemeClr val="bg1"/>
                </a:solidFill>
              </a:rPr>
              <a:t>אינטרנטי.</a:t>
            </a:r>
          </a:p>
          <a:p>
            <a:pPr algn="just">
              <a:spcBef>
                <a:spcPts val="600"/>
              </a:spcBef>
            </a:pPr>
            <a:r>
              <a:rPr lang="he-IL" sz="1800" dirty="0" smtClean="0">
                <a:solidFill>
                  <a:schemeClr val="bg1"/>
                </a:solidFill>
              </a:rPr>
              <a:t>הסקר נערך בקרב </a:t>
            </a:r>
            <a:r>
              <a:rPr lang="he-IL" sz="1800" dirty="0">
                <a:solidFill>
                  <a:schemeClr val="bg1"/>
                </a:solidFill>
              </a:rPr>
              <a:t>506 מרואיינים שאינם חיילים בשירות חובה או פנסיונרים ושנמצאים בשוק העבודה לפחות שנה המהווים </a:t>
            </a:r>
            <a:r>
              <a:rPr lang="he-IL" sz="1800" dirty="0" smtClean="0">
                <a:solidFill>
                  <a:schemeClr val="bg1"/>
                </a:solidFill>
              </a:rPr>
              <a:t>נגזרת של מדגם </a:t>
            </a:r>
            <a:r>
              <a:rPr lang="he-IL" sz="1800" dirty="0">
                <a:solidFill>
                  <a:schemeClr val="bg1"/>
                </a:solidFill>
              </a:rPr>
              <a:t>ארצי מייצג של האוכלוסייה היהודית דוברת עברית בישראל בגילאי </a:t>
            </a:r>
            <a:r>
              <a:rPr lang="he-IL" sz="1800" dirty="0" smtClean="0">
                <a:solidFill>
                  <a:schemeClr val="bg1"/>
                </a:solidFill>
              </a:rPr>
              <a:t>21-67, ללא המגזר החרדי.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400801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04" y="5269898"/>
            <a:ext cx="6264000" cy="3286650"/>
          </a:xfrm>
          <a:prstGeom prst="pie">
            <a:avLst>
              <a:gd name="adj1" fmla="val 10804139"/>
              <a:gd name="adj2" fmla="val 24935"/>
            </a:avLst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31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/>
          <p:cNvSpPr txBox="1">
            <a:spLocks/>
          </p:cNvSpPr>
          <p:nvPr/>
        </p:nvSpPr>
        <p:spPr bwMode="gray">
          <a:xfrm>
            <a:off x="1433689" y="158043"/>
            <a:ext cx="10464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1" eaLnBrk="1" fontAlgn="base" hangingPunct="1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e-IL" sz="14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בקרב מי שגלש</a:t>
            </a:r>
            <a:r>
              <a:rPr lang="he-IL" sz="1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- "האם המידע באתר סייע לך בקריאת דוח הפנסיה?" (</a:t>
            </a:r>
            <a:r>
              <a:rPr lang="en-US" sz="1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N=43</a:t>
            </a:r>
            <a:r>
              <a:rPr lang="he-IL" sz="1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)</a:t>
            </a:r>
            <a:endParaRPr lang="he-IL" sz="14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572">
            <a:off x="8243130" y="714268"/>
            <a:ext cx="1920749" cy="1978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073">
            <a:off x="9805301" y="1037944"/>
            <a:ext cx="1925562" cy="1794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3" name="Char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211669"/>
              </p:ext>
            </p:extLst>
          </p:nvPr>
        </p:nvGraphicFramePr>
        <p:xfrm>
          <a:off x="935424" y="3071917"/>
          <a:ext cx="2445951" cy="242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8" name="Straight Connector 20"/>
          <p:cNvCxnSpPr/>
          <p:nvPr/>
        </p:nvCxnSpPr>
        <p:spPr>
          <a:xfrm flipV="1">
            <a:off x="2533650" y="2819400"/>
            <a:ext cx="533400" cy="321444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tailEnd type="oval" w="lg" len="lg"/>
          </a:ln>
          <a:effectLst/>
        </p:spPr>
      </p:cxn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8847467" y="3544200"/>
            <a:ext cx="330806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שליש מהגולשים לאתר מדווחים כי האתר סייע להם בקריאת הדוח.</a:t>
            </a:r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="" xmlns:p14="http://schemas.microsoft.com/office/powerpoint/2010/main" val="1944610429"/>
              </p:ext>
            </p:extLst>
          </p:nvPr>
        </p:nvGraphicFramePr>
        <p:xfrm>
          <a:off x="2800350" y="1815392"/>
          <a:ext cx="4448175" cy="150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Straight Connector 20"/>
          <p:cNvCxnSpPr/>
          <p:nvPr/>
        </p:nvCxnSpPr>
        <p:spPr>
          <a:xfrm>
            <a:off x="5010150" y="1935341"/>
            <a:ext cx="0" cy="407809"/>
          </a:xfrm>
          <a:prstGeom prst="line">
            <a:avLst/>
          </a:prstGeom>
          <a:noFill/>
          <a:ln w="12700" cap="flat" cmpd="sng" algn="ctr">
            <a:solidFill>
              <a:srgbClr val="00B0F0"/>
            </a:solidFill>
            <a:prstDash val="solid"/>
            <a:tailEnd type="oval" w="lg" len="lg"/>
          </a:ln>
          <a:effectLst/>
        </p:spPr>
      </p:cxnSp>
      <p:sp>
        <p:nvSpPr>
          <p:cNvPr id="20" name="Rectangle 14"/>
          <p:cNvSpPr/>
          <p:nvPr/>
        </p:nvSpPr>
        <p:spPr>
          <a:xfrm>
            <a:off x="4585596" y="1508862"/>
            <a:ext cx="84910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he-IL" sz="1200" dirty="0" smtClean="0">
                <a:solidFill>
                  <a:srgbClr val="00B0F0"/>
                </a:solidFill>
                <a:ea typeface="Times New Roman"/>
              </a:rPr>
              <a:t>הכלים </a:t>
            </a:r>
            <a:r>
              <a:rPr lang="he-IL" sz="1200" dirty="0">
                <a:solidFill>
                  <a:srgbClr val="00B0F0"/>
                </a:solidFill>
                <a:ea typeface="Times New Roman"/>
              </a:rPr>
              <a:t>באתר סייעו לי</a:t>
            </a:r>
            <a:endParaRPr lang="en-GB" sz="1200" dirty="0">
              <a:solidFill>
                <a:srgbClr val="00B0F0"/>
              </a:solidFill>
              <a:ea typeface="Times New Roman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934075" y="1925816"/>
            <a:ext cx="0" cy="407809"/>
          </a:xfrm>
          <a:prstGeom prst="line">
            <a:avLst/>
          </a:prstGeom>
          <a:noFill/>
          <a:ln w="12700" cap="flat" cmpd="sng" algn="ctr">
            <a:solidFill>
              <a:srgbClr val="FF9900"/>
            </a:solidFill>
            <a:prstDash val="solid"/>
            <a:tailEnd type="oval" w="lg" len="lg"/>
          </a:ln>
          <a:effectLst/>
        </p:spPr>
      </p:cxnSp>
      <p:cxnSp>
        <p:nvCxnSpPr>
          <p:cNvPr id="22" name="Straight Connector 20"/>
          <p:cNvCxnSpPr/>
          <p:nvPr/>
        </p:nvCxnSpPr>
        <p:spPr>
          <a:xfrm>
            <a:off x="6743700" y="1925816"/>
            <a:ext cx="0" cy="407809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tailEnd type="oval" w="lg" len="lg"/>
          </a:ln>
          <a:effectLst/>
        </p:spPr>
      </p:cxnSp>
      <p:sp>
        <p:nvSpPr>
          <p:cNvPr id="25" name="Rectangle 14"/>
          <p:cNvSpPr/>
          <p:nvPr/>
        </p:nvSpPr>
        <p:spPr>
          <a:xfrm>
            <a:off x="5513592" y="1136339"/>
            <a:ext cx="8491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he-IL" sz="1200" dirty="0">
                <a:solidFill>
                  <a:srgbClr val="FF9900"/>
                </a:solidFill>
                <a:ea typeface="Times New Roman"/>
              </a:rPr>
              <a:t>ניסיתי לקרוא את הדוח אך הכלים באתר לא סייעו</a:t>
            </a:r>
            <a:endParaRPr lang="en-GB" sz="1200" dirty="0">
              <a:solidFill>
                <a:srgbClr val="FF9900"/>
              </a:solidFill>
              <a:ea typeface="Times New Roman"/>
            </a:endParaRPr>
          </a:p>
        </p:txBody>
      </p:sp>
      <p:sp>
        <p:nvSpPr>
          <p:cNvPr id="26" name="Rectangle 14"/>
          <p:cNvSpPr/>
          <p:nvPr/>
        </p:nvSpPr>
        <p:spPr>
          <a:xfrm>
            <a:off x="6323218" y="1532814"/>
            <a:ext cx="84910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he-IL" sz="1200" dirty="0">
                <a:solidFill>
                  <a:schemeClr val="accent3"/>
                </a:solidFill>
                <a:ea typeface="Times New Roman"/>
              </a:rPr>
              <a:t>גלשתי ויצאתי מיד מהאתר</a:t>
            </a:r>
            <a:endParaRPr lang="en-GB" sz="1200" dirty="0">
              <a:solidFill>
                <a:schemeClr val="accent3"/>
              </a:solidFill>
              <a:ea typeface="Times New Roman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7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/>
          <p:cNvSpPr>
            <a:spLocks noGrp="1"/>
          </p:cNvSpPr>
          <p:nvPr>
            <p:ph type="body" sz="quarter" idx="10"/>
          </p:nvPr>
        </p:nvSpPr>
        <p:spPr>
          <a:xfrm>
            <a:off x="814389" y="225910"/>
            <a:ext cx="10558462" cy="5491496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he-IL" sz="2400" b="1" dirty="0" smtClean="0">
                <a:solidFill>
                  <a:schemeClr val="bg1"/>
                </a:solidFill>
              </a:rPr>
              <a:t>ממצאים עיקריים</a:t>
            </a:r>
            <a:endParaRPr lang="he-IL" sz="1400" b="1" dirty="0" smtClean="0">
              <a:solidFill>
                <a:schemeClr val="bg1"/>
              </a:solidFill>
            </a:endParaRPr>
          </a:p>
          <a:p>
            <a:pPr lvl="1" algn="just">
              <a:lnSpc>
                <a:spcPct val="200000"/>
              </a:lnSpc>
            </a:pPr>
            <a:r>
              <a:rPr lang="he-IL" sz="1800" b="1" dirty="0" smtClean="0">
                <a:solidFill>
                  <a:schemeClr val="bg1"/>
                </a:solidFill>
              </a:rPr>
              <a:t>מדדי הכיסוי טובים ותואמים ברובם לממוצע.</a:t>
            </a:r>
          </a:p>
          <a:p>
            <a:pPr lvl="1" algn="just">
              <a:lnSpc>
                <a:spcPct val="200000"/>
              </a:lnSpc>
            </a:pPr>
            <a:r>
              <a:rPr lang="he-IL" sz="1800" b="1" dirty="0" smtClean="0">
                <a:solidFill>
                  <a:schemeClr val="bg1"/>
                </a:solidFill>
              </a:rPr>
              <a:t>מסר הקמפיין זכור מאוד, הקמפיין נתפס כאהוד, בעל חשיבות ותרומה רבה מאוד, וכן כרלוונטי ומשכנע מאוד. </a:t>
            </a:r>
          </a:p>
          <a:p>
            <a:pPr lvl="1" algn="just">
              <a:lnSpc>
                <a:spcPct val="200000"/>
              </a:lnSpc>
            </a:pPr>
            <a:r>
              <a:rPr lang="he-IL" sz="1800" b="1" dirty="0" smtClean="0">
                <a:solidFill>
                  <a:schemeClr val="bg1"/>
                </a:solidFill>
              </a:rPr>
              <a:t>הקמפיין מצליח לייצר בקרב הנחשפים אליו יתרון במודעות לקבלת הדוח השנתי ובשיעור הקוראים אותו לעומק לעומת אלו שלא נחשפו לקמפיין. </a:t>
            </a:r>
          </a:p>
          <a:p>
            <a:pPr lvl="1" algn="just">
              <a:lnSpc>
                <a:spcPct val="200000"/>
              </a:lnSpc>
            </a:pPr>
            <a:r>
              <a:rPr lang="he-IL" sz="1800" b="1" dirty="0" smtClean="0">
                <a:solidFill>
                  <a:schemeClr val="bg1"/>
                </a:solidFill>
              </a:rPr>
              <a:t>בדיקת הגלישה לאתר "האוצר שלי" מעלה כי 8% גלשו לאתר בעקבות הקמפיין, אך רבים אחרים (מעל ל-40%) מראים נכונות לעשות זאת ולבדוק פרטים נוספים לגבי השינוי שנעשה בדוח הפנסיה השנתי.</a:t>
            </a:r>
            <a:endParaRPr lang="he-IL" sz="1800" b="1" dirty="0">
              <a:solidFill>
                <a:schemeClr val="bg1"/>
              </a:solidFill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V="1">
            <a:off x="1016000" y="617627"/>
            <a:ext cx="8883419" cy="529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6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cs typeface="+mn-cs"/>
              </a:rPr>
              <a:t>המלצות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e-IL" dirty="0" smtClean="0"/>
              <a:t> על מנת לבצע שינוי התנהגותי עלינו להתמיד בפעילות התקשורתית במטרה להוביל לרמת מודעות גבוהה יותר 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 מאחר והקמפיין הניב תוצאות טובות יש להמשיך ולעשות בו שימוש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 מומלץ לעלות עם פיק פרסומי נוסף </a:t>
            </a:r>
            <a:r>
              <a:rPr lang="he-IL" smtClean="0"/>
              <a:t>בהמשך השנה</a:t>
            </a:r>
            <a:endParaRPr lang="he-I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976489" y="100404"/>
            <a:ext cx="10239023" cy="878541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he-IL" altLang="he-IL" sz="3200" u="sng" dirty="0" smtClean="0">
                <a:cs typeface="+mn-cs"/>
              </a:rPr>
              <a:t>אכיפה ברשת- </a:t>
            </a:r>
            <a:r>
              <a:rPr lang="he-IL" altLang="he-IL" sz="3200" dirty="0" smtClean="0">
                <a:cs typeface="+mn-cs"/>
              </a:rPr>
              <a:t>קמפיין נוכחי נעשה ברדיו, באינטרנט ובעיתון</a:t>
            </a:r>
            <a:endParaRPr lang="he-IL" sz="3200" dirty="0"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32847" y="2210750"/>
            <a:ext cx="325915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עלות ההשקעה להשגת 1% של זכירות נמוכה בהרבה ועומדת על כמחצית מההשקעה הממוצעת בהשוואה לממוצע קמפיינים אחרים שלא נעשו </a:t>
            </a:r>
            <a:r>
              <a:rPr lang="he-IL" altLang="he-IL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בטלוויזיה</a:t>
            </a:r>
            <a:r>
              <a:rPr lang="he-IL" altLang="he-IL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altLang="he-IL" sz="2400" dirty="0">
              <a:solidFill>
                <a:prstClr val="white"/>
              </a:solidFill>
            </a:endParaRPr>
          </a:p>
        </p:txBody>
      </p:sp>
      <p:graphicFrame>
        <p:nvGraphicFramePr>
          <p:cNvPr id="9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00821388"/>
              </p:ext>
            </p:extLst>
          </p:nvPr>
        </p:nvGraphicFramePr>
        <p:xfrm>
          <a:off x="471056" y="803783"/>
          <a:ext cx="6898946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תרשים 11"/>
          <p:cNvGraphicFramePr/>
          <p:nvPr>
            <p:extLst>
              <p:ext uri="{D42A27DB-BD31-4B8C-83A1-F6EECF244321}">
                <p14:modId xmlns="" xmlns:p14="http://schemas.microsoft.com/office/powerpoint/2010/main" val="2927537221"/>
              </p:ext>
            </p:extLst>
          </p:nvPr>
        </p:nvGraphicFramePr>
        <p:xfrm>
          <a:off x="623456" y="3429000"/>
          <a:ext cx="7264799" cy="286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4" cstate="print"/>
          <a:srcRect l="21765" t="627" r="12524" b="2171"/>
          <a:stretch/>
        </p:blipFill>
        <p:spPr>
          <a:xfrm>
            <a:off x="9433494" y="5771489"/>
            <a:ext cx="933378" cy="918795"/>
          </a:xfrm>
          <a:prstGeom prst="ellipse">
            <a:avLst/>
          </a:prstGeom>
          <a:ln w="28575" cmpd="thickThin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7" t="4780" r="30294" b="-736"/>
          <a:stretch/>
        </p:blipFill>
        <p:spPr>
          <a:xfrm>
            <a:off x="10615490" y="4892062"/>
            <a:ext cx="1227643" cy="1216458"/>
          </a:xfrm>
          <a:prstGeom prst="ellipse">
            <a:avLst/>
          </a:prstGeom>
          <a:ln w="28575" cmpd="thickThin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99" y="5022812"/>
            <a:ext cx="851373" cy="791668"/>
          </a:xfrm>
          <a:prstGeom prst="ellipse">
            <a:avLst/>
          </a:prstGeom>
          <a:ln w="28575" cmpd="thickThin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4457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260725" y="268567"/>
            <a:ext cx="7010400" cy="1143000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את הערכת הכיסוי והתגובה מיישמים תוך שימוש במדדים הבאים: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8458200" y="6400801"/>
            <a:ext cx="2133600" cy="365125"/>
          </a:xfrm>
        </p:spPr>
        <p:txBody>
          <a:bodyPr/>
          <a:lstStyle/>
          <a:p>
            <a:pPr>
              <a:defRPr/>
            </a:pPr>
            <a:fld id="{6FBEDFE0-5993-4A12-967F-266BEB8ED0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2" name="קבוצה 31"/>
          <p:cNvGrpSpPr/>
          <p:nvPr/>
        </p:nvGrpSpPr>
        <p:grpSpPr>
          <a:xfrm>
            <a:off x="1524000" y="1484967"/>
            <a:ext cx="8748712" cy="3484562"/>
            <a:chOff x="0" y="2024063"/>
            <a:chExt cx="8748712" cy="3484562"/>
          </a:xfrm>
        </p:grpSpPr>
        <p:grpSp>
          <p:nvGrpSpPr>
            <p:cNvPr id="31" name="קבוצה 30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2" name="קבוצה 1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8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0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2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3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1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rgbClr val="3188A0"/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2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2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5" name="מלבן 4"/>
          <p:cNvSpPr/>
          <p:nvPr/>
        </p:nvSpPr>
        <p:spPr>
          <a:xfrm>
            <a:off x="7521390" y="3073030"/>
            <a:ext cx="2670642" cy="997004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/>
        </p:spPr>
        <p:txBody>
          <a:bodyPr wrap="none" anchor="t"/>
          <a:lstStyle/>
          <a:p>
            <a:pPr>
              <a:tabLst>
                <a:tab pos="268288" algn="r"/>
              </a:tabLst>
            </a:pPr>
            <a:r>
              <a:rPr lang="he-IL" sz="1600" b="1" dirty="0">
                <a:solidFill>
                  <a:schemeClr val="bg1"/>
                </a:solidFill>
              </a:rPr>
              <a:t>חשיפה </a:t>
            </a:r>
            <a:r>
              <a:rPr lang="he-IL" sz="1600" b="1" dirty="0" smtClean="0">
                <a:solidFill>
                  <a:schemeClr val="bg1"/>
                </a:solidFill>
              </a:rPr>
              <a:t>עקיפה:</a:t>
            </a:r>
            <a:endParaRPr lang="he-IL" sz="1600" b="1" dirty="0">
              <a:solidFill>
                <a:schemeClr val="bg1"/>
              </a:solidFill>
            </a:endParaRPr>
          </a:p>
          <a:p>
            <a:pPr>
              <a:tabLst>
                <a:tab pos="268288" algn="r"/>
              </a:tabLst>
            </a:pPr>
            <a:r>
              <a:rPr lang="he-IL" sz="1200" dirty="0" err="1">
                <a:solidFill>
                  <a:schemeClr val="bg1"/>
                </a:solidFill>
              </a:rPr>
              <a:t>ב"נ</a:t>
            </a:r>
            <a:r>
              <a:rPr lang="he-IL" sz="1200" dirty="0">
                <a:solidFill>
                  <a:schemeClr val="bg1"/>
                </a:solidFill>
              </a:rPr>
              <a:t> כללית וזכירת פרטים</a:t>
            </a:r>
          </a:p>
          <a:p>
            <a:pPr>
              <a:tabLst>
                <a:tab pos="268288" algn="r"/>
              </a:tabLst>
            </a:pPr>
            <a:r>
              <a:rPr lang="he-IL" sz="1200" dirty="0" err="1">
                <a:solidFill>
                  <a:schemeClr val="bg1"/>
                </a:solidFill>
              </a:rPr>
              <a:t>ב"נ</a:t>
            </a:r>
            <a:r>
              <a:rPr lang="he-IL" sz="1200" dirty="0">
                <a:solidFill>
                  <a:schemeClr val="bg1"/>
                </a:solidFill>
              </a:rPr>
              <a:t> ספציפית</a:t>
            </a:r>
          </a:p>
          <a:p>
            <a:pPr>
              <a:tabLst>
                <a:tab pos="268288" algn="r"/>
              </a:tabLst>
            </a:pPr>
            <a:r>
              <a:rPr lang="he-IL" sz="1200" dirty="0">
                <a:solidFill>
                  <a:schemeClr val="bg1"/>
                </a:solidFill>
              </a:rPr>
              <a:t>חצי נעזרת</a:t>
            </a:r>
          </a:p>
        </p:txBody>
      </p:sp>
      <p:sp>
        <p:nvSpPr>
          <p:cNvPr id="27" name="מלבן 26"/>
          <p:cNvSpPr/>
          <p:nvPr/>
        </p:nvSpPr>
        <p:spPr>
          <a:xfrm>
            <a:off x="7521390" y="4193008"/>
            <a:ext cx="2670642" cy="632761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he-IL" sz="1600" b="1" dirty="0">
                <a:solidFill>
                  <a:schemeClr val="bg1"/>
                </a:solidFill>
              </a:rPr>
              <a:t>חשיפה </a:t>
            </a:r>
            <a:r>
              <a:rPr lang="he-IL" sz="1600" b="1" dirty="0" smtClean="0">
                <a:solidFill>
                  <a:schemeClr val="bg1"/>
                </a:solidFill>
              </a:rPr>
              <a:t>ישירה:</a:t>
            </a:r>
          </a:p>
          <a:p>
            <a:r>
              <a:rPr lang="he-IL" sz="1200" dirty="0">
                <a:solidFill>
                  <a:schemeClr val="bg1"/>
                </a:solidFill>
              </a:rPr>
              <a:t>זכירה נעזרת לפי אמצעי מדיה</a:t>
            </a:r>
          </a:p>
        </p:txBody>
      </p:sp>
      <p:sp>
        <p:nvSpPr>
          <p:cNvPr id="28" name="מלבן 27"/>
          <p:cNvSpPr/>
          <p:nvPr/>
        </p:nvSpPr>
        <p:spPr>
          <a:xfrm>
            <a:off x="4075394" y="3073030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he-IL" sz="1600" b="1" dirty="0">
                <a:solidFill>
                  <a:schemeClr val="bg1"/>
                </a:solidFill>
              </a:rPr>
              <a:t>אטרקטיביות:</a:t>
            </a:r>
          </a:p>
          <a:p>
            <a:r>
              <a:rPr lang="he-IL" sz="1200" dirty="0">
                <a:solidFill>
                  <a:schemeClr val="bg1"/>
                </a:solidFill>
              </a:rPr>
              <a:t>האם הפרסומת מצאה חן בעיני?</a:t>
            </a:r>
          </a:p>
        </p:txBody>
      </p:sp>
      <p:sp>
        <p:nvSpPr>
          <p:cNvPr id="34" name="מלבן 33"/>
          <p:cNvSpPr/>
          <p:nvPr/>
        </p:nvSpPr>
        <p:spPr>
          <a:xfrm>
            <a:off x="4061525" y="3765179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he-IL" sz="1600" b="1" dirty="0">
                <a:solidFill>
                  <a:schemeClr val="bg1"/>
                </a:solidFill>
              </a:rPr>
              <a:t>הבנת מסר:</a:t>
            </a:r>
          </a:p>
          <a:p>
            <a:r>
              <a:rPr lang="he-IL" sz="1200" dirty="0" err="1">
                <a:solidFill>
                  <a:schemeClr val="bg1"/>
                </a:solidFill>
              </a:rPr>
              <a:t>ב"נ</a:t>
            </a:r>
            <a:r>
              <a:rPr lang="he-IL" sz="1200" dirty="0">
                <a:solidFill>
                  <a:schemeClr val="bg1"/>
                </a:solidFill>
              </a:rPr>
              <a:t> – מה המסר שניסו להעביר?</a:t>
            </a:r>
          </a:p>
          <a:p>
            <a:r>
              <a:rPr lang="he-IL" sz="1200" dirty="0">
                <a:solidFill>
                  <a:schemeClr val="bg1"/>
                </a:solidFill>
              </a:rPr>
              <a:t>נעזר – עד כמה הפרסומת שכנעה ש-?</a:t>
            </a:r>
          </a:p>
        </p:txBody>
      </p:sp>
      <p:sp>
        <p:nvSpPr>
          <p:cNvPr id="35" name="מלבן 34"/>
          <p:cNvSpPr/>
          <p:nvPr/>
        </p:nvSpPr>
        <p:spPr>
          <a:xfrm>
            <a:off x="4061525" y="4470775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he-IL" sz="1600" b="1" dirty="0">
                <a:solidFill>
                  <a:schemeClr val="bg1"/>
                </a:solidFill>
              </a:rPr>
              <a:t>רלוונטיות:</a:t>
            </a:r>
          </a:p>
          <a:p>
            <a:r>
              <a:rPr lang="he-IL" sz="1200" dirty="0">
                <a:solidFill>
                  <a:schemeClr val="bg1"/>
                </a:solidFill>
              </a:rPr>
              <a:t>עד כמה הנושא רלוונטי לך באופן אישי?</a:t>
            </a:r>
          </a:p>
          <a:p>
            <a:r>
              <a:rPr lang="he-IL" sz="1200" dirty="0">
                <a:solidFill>
                  <a:schemeClr val="bg1"/>
                </a:solidFill>
              </a:rPr>
              <a:t>תפיסת חשיבות ציבורית של הקמפיין</a:t>
            </a:r>
          </a:p>
        </p:txBody>
      </p:sp>
      <p:sp>
        <p:nvSpPr>
          <p:cNvPr id="36" name="מלבן 35"/>
          <p:cNvSpPr/>
          <p:nvPr/>
        </p:nvSpPr>
        <p:spPr>
          <a:xfrm>
            <a:off x="4068622" y="5176371"/>
            <a:ext cx="2800630" cy="632761"/>
          </a:xfrm>
          <a:prstGeom prst="rect">
            <a:avLst/>
          </a:prstGeom>
          <a:solidFill>
            <a:srgbClr val="364EA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he-IL" sz="1600" b="1" dirty="0">
                <a:solidFill>
                  <a:schemeClr val="bg1"/>
                </a:solidFill>
              </a:rPr>
              <a:t>חידוש:</a:t>
            </a:r>
          </a:p>
          <a:p>
            <a:r>
              <a:rPr lang="he-IL" sz="1200" dirty="0">
                <a:solidFill>
                  <a:schemeClr val="bg1"/>
                </a:solidFill>
              </a:rPr>
              <a:t>האם הפרסומת לימדה אותי משהו שלא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he-IL" sz="1200" dirty="0">
                <a:solidFill>
                  <a:schemeClr val="bg1"/>
                </a:solidFill>
              </a:rPr>
              <a:t>ידעתי קודם או שלא חשבתי עליו?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1655886" y="3429001"/>
            <a:ext cx="1705707" cy="1705707"/>
          </a:xfrm>
          <a:prstGeom prst="ellipse">
            <a:avLst/>
          </a:prstGeom>
          <a:solidFill>
            <a:srgbClr val="3188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1957755" y="3760178"/>
            <a:ext cx="1087314" cy="1087314"/>
          </a:xfrm>
          <a:prstGeom prst="ellipse">
            <a:avLst/>
          </a:prstGeom>
          <a:solidFill>
            <a:srgbClr val="5D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858108" y="3851032"/>
            <a:ext cx="13276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>
                <a:solidFill>
                  <a:schemeClr val="bg1"/>
                </a:solidFill>
              </a:rPr>
              <a:t>שינוי / חיזוק עמדה או התנהגות</a:t>
            </a:r>
          </a:p>
        </p:txBody>
      </p:sp>
      <p:sp>
        <p:nvSpPr>
          <p:cNvPr id="39" name="מלבן 38"/>
          <p:cNvSpPr/>
          <p:nvPr/>
        </p:nvSpPr>
        <p:spPr>
          <a:xfrm>
            <a:off x="7521390" y="4944033"/>
            <a:ext cx="2670642" cy="632761"/>
          </a:xfrm>
          <a:prstGeom prst="rect">
            <a:avLst/>
          </a:prstGeom>
          <a:solidFill>
            <a:srgbClr val="3B679B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he-IL" sz="1600" b="1" dirty="0" smtClean="0">
                <a:solidFill>
                  <a:schemeClr val="bg1"/>
                </a:solidFill>
              </a:rPr>
              <a:t>פעילות ברשת:</a:t>
            </a:r>
          </a:p>
          <a:p>
            <a:r>
              <a:rPr lang="he-IL" sz="1200" dirty="0" smtClean="0">
                <a:solidFill>
                  <a:schemeClr val="bg1"/>
                </a:solidFill>
              </a:rPr>
              <a:t>היקף הפעילות</a:t>
            </a:r>
          </a:p>
          <a:p>
            <a:r>
              <a:rPr lang="he-IL" sz="1200" dirty="0" smtClean="0">
                <a:solidFill>
                  <a:schemeClr val="bg1"/>
                </a:solidFill>
              </a:rPr>
              <a:t>אופי הפעילות</a:t>
            </a:r>
            <a:endParaRPr lang="he-IL" sz="1200" dirty="0">
              <a:solidFill>
                <a:schemeClr val="bg1"/>
              </a:solidFill>
            </a:endParaRPr>
          </a:p>
        </p:txBody>
      </p:sp>
      <p:pic>
        <p:nvPicPr>
          <p:cNvPr id="37" name="תמונה 36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29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8458200" y="6400801"/>
            <a:ext cx="2133600" cy="365125"/>
          </a:xfrm>
        </p:spPr>
        <p:txBody>
          <a:bodyPr/>
          <a:lstStyle/>
          <a:p>
            <a:pPr>
              <a:defRPr/>
            </a:pPr>
            <a:fld id="{6FBEDFE0-5993-4A12-967F-266BEB8ED0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2" name="קבוצה 31"/>
          <p:cNvGrpSpPr/>
          <p:nvPr/>
        </p:nvGrpSpPr>
        <p:grpSpPr>
          <a:xfrm>
            <a:off x="1038578" y="2212622"/>
            <a:ext cx="9733844" cy="4788907"/>
            <a:chOff x="0" y="2024063"/>
            <a:chExt cx="8748712" cy="3484562"/>
          </a:xfrm>
        </p:grpSpPr>
        <p:grpSp>
          <p:nvGrpSpPr>
            <p:cNvPr id="31" name="קבוצה 30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2" name="קבוצה 1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8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0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2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1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2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2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7" name="מחומש 26"/>
          <p:cNvSpPr/>
          <p:nvPr/>
        </p:nvSpPr>
        <p:spPr>
          <a:xfrm flipH="1">
            <a:off x="7538405" y="2633696"/>
            <a:ext cx="3207514" cy="1607938"/>
          </a:xfrm>
          <a:prstGeom prst="homePlate">
            <a:avLst>
              <a:gd name="adj" fmla="val 17198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87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תרשים 9"/>
          <p:cNvGraphicFramePr/>
          <p:nvPr>
            <p:extLst>
              <p:ext uri="{D42A27DB-BD31-4B8C-83A1-F6EECF244321}">
                <p14:modId xmlns="" xmlns:p14="http://schemas.microsoft.com/office/powerpoint/2010/main" val="1528331833"/>
              </p:ext>
            </p:extLst>
          </p:nvPr>
        </p:nvGraphicFramePr>
        <p:xfrm>
          <a:off x="465264" y="1406043"/>
          <a:ext cx="5430715" cy="348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כותרת 4"/>
          <p:cNvSpPr txBox="1">
            <a:spLocks/>
          </p:cNvSpPr>
          <p:nvPr/>
        </p:nvSpPr>
        <p:spPr bwMode="gray">
          <a:xfrm>
            <a:off x="1693333" y="100404"/>
            <a:ext cx="10239023" cy="8785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595959"/>
                </a:solidFill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defRPr>
            </a:lvl1pPr>
            <a:lvl2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he-IL" altLang="he-IL" dirty="0" smtClean="0"/>
              <a:t>"במהלך השבועות האחרונים שודר </a:t>
            </a:r>
            <a:r>
              <a:rPr lang="he-IL" altLang="he-IL" dirty="0"/>
              <a:t>באמצעי </a:t>
            </a:r>
            <a:r>
              <a:rPr lang="he-IL" altLang="he-IL" dirty="0" smtClean="0"/>
              <a:t>התקשורת השונים </a:t>
            </a:r>
            <a:r>
              <a:rPr lang="he-IL" altLang="he-IL" dirty="0"/>
              <a:t>קמפיין של </a:t>
            </a:r>
            <a:r>
              <a:rPr lang="he-IL" altLang="he-IL" dirty="0" smtClean="0"/>
              <a:t>משרד האוצר בנושא דוחות קרנות הפנסיה. </a:t>
            </a:r>
            <a:r>
              <a:rPr lang="he-IL" altLang="he-IL" dirty="0"/>
              <a:t>הקמפיין הוצג </a:t>
            </a:r>
            <a:r>
              <a:rPr lang="he-IL" altLang="he-IL" dirty="0" smtClean="0"/>
              <a:t>ברדיו, באינטרנט ובעיתונות. </a:t>
            </a:r>
            <a:r>
              <a:rPr lang="he-IL" altLang="he-IL" dirty="0"/>
              <a:t>לפניך תמונות מתוך הקמפיין</a:t>
            </a:r>
            <a:r>
              <a:rPr lang="he-IL" altLang="he-IL" dirty="0" smtClean="0"/>
              <a:t>. האם יצא לך לראות קמפיין זה?"</a:t>
            </a:r>
            <a:endParaRPr lang="he-IL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637639" y="3155705"/>
            <a:ext cx="350585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זכירת הקמפיין בעת הצגת התמונות גבוהה במעט מהממוצע.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28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שיעור זכירות גבוה יותר נרשם בקרב גברים.</a:t>
            </a:r>
            <a:endParaRPr lang="he-IL" altLang="he-IL" sz="20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כותרת 4"/>
          <p:cNvSpPr>
            <a:spLocks noGrp="1"/>
          </p:cNvSpPr>
          <p:nvPr>
            <p:ph type="title"/>
          </p:nvPr>
        </p:nvSpPr>
        <p:spPr>
          <a:xfrm>
            <a:off x="1095022" y="1023601"/>
            <a:ext cx="3646313" cy="594077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זכירה חצי נעזרת</a:t>
            </a:r>
            <a:endParaRPr lang="he-IL" dirty="0">
              <a:cs typeface="+mn-cs"/>
            </a:endParaRPr>
          </a:p>
        </p:txBody>
      </p:sp>
      <p:grpSp>
        <p:nvGrpSpPr>
          <p:cNvPr id="14" name="קבוצה 13"/>
          <p:cNvGrpSpPr/>
          <p:nvPr/>
        </p:nvGrpSpPr>
        <p:grpSpPr>
          <a:xfrm>
            <a:off x="9015141" y="656336"/>
            <a:ext cx="2816713" cy="1159227"/>
            <a:chOff x="-349250" y="2024063"/>
            <a:chExt cx="9097962" cy="3484562"/>
          </a:xfrm>
        </p:grpSpPr>
        <p:grpSp>
          <p:nvGrpSpPr>
            <p:cNvPr id="19" name="קבוצה 18"/>
            <p:cNvGrpSpPr/>
            <p:nvPr/>
          </p:nvGrpSpPr>
          <p:grpSpPr>
            <a:xfrm>
              <a:off x="-349250" y="2024063"/>
              <a:ext cx="9097962" cy="3484562"/>
              <a:chOff x="-349250" y="2024063"/>
              <a:chExt cx="9097962" cy="3484562"/>
            </a:xfrm>
          </p:grpSpPr>
          <p:grpSp>
            <p:nvGrpSpPr>
              <p:cNvPr id="24" name="קבוצה 23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1" y="2481264"/>
                  <a:ext cx="1590674" cy="786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2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3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3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5" y="1374"/>
                    <a:ext cx="1341" cy="5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2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2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6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25" name="Group 11"/>
              <p:cNvGrpSpPr>
                <a:grpSpLocks/>
              </p:cNvGrpSpPr>
              <p:nvPr/>
            </p:nvGrpSpPr>
            <p:grpSpPr bwMode="auto">
              <a:xfrm flipH="1">
                <a:off x="-349250" y="2024063"/>
                <a:ext cx="2774950" cy="3484562"/>
                <a:chOff x="4136" y="1104"/>
                <a:chExt cx="1748" cy="2195"/>
              </a:xfrm>
            </p:grpSpPr>
            <p:sp>
              <p:nvSpPr>
                <p:cNvPr id="26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7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8" name="Group 14"/>
                <p:cNvGrpSpPr>
                  <a:grpSpLocks/>
                </p:cNvGrpSpPr>
                <p:nvPr/>
              </p:nvGrpSpPr>
              <p:grpSpPr bwMode="auto">
                <a:xfrm>
                  <a:off x="4136" y="1104"/>
                  <a:ext cx="1748" cy="2195"/>
                  <a:chOff x="4136" y="1104"/>
                  <a:chExt cx="1748" cy="2195"/>
                </a:xfrm>
              </p:grpSpPr>
              <p:sp>
                <p:nvSpPr>
                  <p:cNvPr id="2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3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6" y="1374"/>
                    <a:ext cx="1748" cy="4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0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39" name="מחומש 38"/>
          <p:cNvSpPr/>
          <p:nvPr/>
        </p:nvSpPr>
        <p:spPr>
          <a:xfrm flipH="1">
            <a:off x="10888791" y="747696"/>
            <a:ext cx="950259" cy="400142"/>
          </a:xfrm>
          <a:prstGeom prst="homePlate">
            <a:avLst>
              <a:gd name="adj" fmla="val 2983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2" descr="N:\clients\L\לפם\אפקטיביות פרסום 2015\אפקטיביות פרסום- דוח קרנות הפנסיה 0415\חומרים פרסומיים\לשאלה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03601"/>
            <a:ext cx="1945278" cy="3177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0" name="תרשים 39"/>
          <p:cNvGraphicFramePr/>
          <p:nvPr>
            <p:extLst>
              <p:ext uri="{D42A27DB-BD31-4B8C-83A1-F6EECF244321}">
                <p14:modId xmlns="" xmlns:p14="http://schemas.microsoft.com/office/powerpoint/2010/main" val="4273425105"/>
              </p:ext>
            </p:extLst>
          </p:nvPr>
        </p:nvGraphicFramePr>
        <p:xfrm>
          <a:off x="2235201" y="5867028"/>
          <a:ext cx="1917424" cy="8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תרשים 40"/>
          <p:cNvGraphicFramePr/>
          <p:nvPr>
            <p:extLst>
              <p:ext uri="{D42A27DB-BD31-4B8C-83A1-F6EECF244321}">
                <p14:modId xmlns="" xmlns:p14="http://schemas.microsoft.com/office/powerpoint/2010/main" val="52293163"/>
              </p:ext>
            </p:extLst>
          </p:nvPr>
        </p:nvGraphicFramePr>
        <p:xfrm>
          <a:off x="322399" y="5336987"/>
          <a:ext cx="1917424" cy="12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80973" y="6585034"/>
            <a:ext cx="2200275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*עבור קמפיינים שלא שודרו </a:t>
            </a:r>
            <a:r>
              <a:rPr lang="he-IL" sz="1000" dirty="0" err="1" smtClean="0"/>
              <a:t>בטלויזיה</a:t>
            </a:r>
            <a:endParaRPr lang="he-IL" sz="1000" dirty="0"/>
          </a:p>
        </p:txBody>
      </p:sp>
      <p:pic>
        <p:nvPicPr>
          <p:cNvPr id="43" name="תמונה 42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0" y="659130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491850" y="128521"/>
            <a:ext cx="9347200" cy="1143000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זכירה נעזרת לפי אמצעי מדיה:</a:t>
            </a:r>
            <a:endParaRPr lang="he-IL" dirty="0">
              <a:cs typeface="+mn-cs"/>
            </a:endParaRPr>
          </a:p>
        </p:txBody>
      </p:sp>
      <p:graphicFrame>
        <p:nvGraphicFramePr>
          <p:cNvPr id="9" name="תרשים 8"/>
          <p:cNvGraphicFramePr/>
          <p:nvPr>
            <p:extLst>
              <p:ext uri="{D42A27DB-BD31-4B8C-83A1-F6EECF244321}">
                <p14:modId xmlns="" xmlns:p14="http://schemas.microsoft.com/office/powerpoint/2010/main" val="1878594310"/>
              </p:ext>
            </p:extLst>
          </p:nvPr>
        </p:nvGraphicFramePr>
        <p:xfrm>
          <a:off x="2005629" y="1588974"/>
          <a:ext cx="5219700" cy="353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תרשים 11"/>
          <p:cNvGraphicFramePr/>
          <p:nvPr>
            <p:extLst>
              <p:ext uri="{D42A27DB-BD31-4B8C-83A1-F6EECF244321}">
                <p14:modId xmlns="" xmlns:p14="http://schemas.microsoft.com/office/powerpoint/2010/main" val="2186316916"/>
              </p:ext>
            </p:extLst>
          </p:nvPr>
        </p:nvGraphicFramePr>
        <p:xfrm>
          <a:off x="180974" y="5269193"/>
          <a:ext cx="3147180" cy="136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443913" y="3457069"/>
            <a:ext cx="37480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חשיפה נעזרת כללית התואמת לממוצע.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זכירה גבוהה יותר בקרב   גילאי 41-60 </a:t>
            </a:r>
            <a:r>
              <a:rPr lang="he-IL" altLang="he-I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</a:t>
            </a:r>
            <a:r>
              <a:rPr lang="he-IL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בקרב בעלי הכנסה הגבוהה מהממוצע.</a:t>
            </a:r>
            <a:endParaRPr lang="he-IL" altLang="he-I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תרשים 14"/>
          <p:cNvGraphicFramePr/>
          <p:nvPr>
            <p:extLst>
              <p:ext uri="{D42A27DB-BD31-4B8C-83A1-F6EECF244321}">
                <p14:modId xmlns="" xmlns:p14="http://schemas.microsoft.com/office/powerpoint/2010/main" val="2286707247"/>
              </p:ext>
            </p:extLst>
          </p:nvPr>
        </p:nvGraphicFramePr>
        <p:xfrm>
          <a:off x="3219938" y="5822619"/>
          <a:ext cx="1917424" cy="8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סוגר מסולסל שמאלי 1"/>
          <p:cNvSpPr/>
          <p:nvPr/>
        </p:nvSpPr>
        <p:spPr>
          <a:xfrm rot="5400000">
            <a:off x="4487296" y="-1093462"/>
            <a:ext cx="553232" cy="56218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3635022" y="869356"/>
            <a:ext cx="2167467" cy="571500"/>
          </a:xfrm>
          <a:prstGeom prst="roundRect">
            <a:avLst/>
          </a:prstGeom>
          <a:solidFill>
            <a:srgbClr val="10253F"/>
          </a:solidFill>
          <a:ln>
            <a:solidFill>
              <a:srgbClr val="3B6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סה"כ </a:t>
            </a:r>
            <a:r>
              <a:rPr lang="he-IL" sz="1600" smtClean="0"/>
              <a:t>זכרו את הקמפיין- </a:t>
            </a:r>
            <a:r>
              <a:rPr lang="he-IL" sz="1600" dirty="0" smtClean="0"/>
              <a:t>62%</a:t>
            </a:r>
            <a:endParaRPr lang="he-IL" sz="1600" dirty="0"/>
          </a:p>
        </p:txBody>
      </p:sp>
      <p:grpSp>
        <p:nvGrpSpPr>
          <p:cNvPr id="14" name="קבוצה 13"/>
          <p:cNvGrpSpPr/>
          <p:nvPr/>
        </p:nvGrpSpPr>
        <p:grpSpPr>
          <a:xfrm>
            <a:off x="9015141" y="656336"/>
            <a:ext cx="2816713" cy="1159227"/>
            <a:chOff x="-349250" y="2024063"/>
            <a:chExt cx="9097962" cy="3484562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-349250" y="2024063"/>
              <a:ext cx="9097962" cy="3484562"/>
              <a:chOff x="-349250" y="2024063"/>
              <a:chExt cx="9097962" cy="3484562"/>
            </a:xfrm>
          </p:grpSpPr>
          <p:grpSp>
            <p:nvGrpSpPr>
              <p:cNvPr id="24" name="קבוצה 23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33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rgbClr val="3B67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1" y="2481264"/>
                  <a:ext cx="1590674" cy="786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2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5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3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38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5" y="1374"/>
                    <a:ext cx="1341" cy="5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2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2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6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25" name="Group 11"/>
              <p:cNvGrpSpPr>
                <a:grpSpLocks/>
              </p:cNvGrpSpPr>
              <p:nvPr/>
            </p:nvGrpSpPr>
            <p:grpSpPr bwMode="auto">
              <a:xfrm flipH="1">
                <a:off x="-349250" y="2024063"/>
                <a:ext cx="2774950" cy="3484562"/>
                <a:chOff x="4136" y="1104"/>
                <a:chExt cx="1748" cy="2195"/>
              </a:xfrm>
            </p:grpSpPr>
            <p:sp>
              <p:nvSpPr>
                <p:cNvPr id="26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7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8" name="Group 14"/>
                <p:cNvGrpSpPr>
                  <a:grpSpLocks/>
                </p:cNvGrpSpPr>
                <p:nvPr/>
              </p:nvGrpSpPr>
              <p:grpSpPr bwMode="auto">
                <a:xfrm>
                  <a:off x="4136" y="1104"/>
                  <a:ext cx="1748" cy="2195"/>
                  <a:chOff x="4136" y="1104"/>
                  <a:chExt cx="1748" cy="2195"/>
                </a:xfrm>
              </p:grpSpPr>
              <p:sp>
                <p:nvSpPr>
                  <p:cNvPr id="2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 dirty="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/>
                  </a:p>
                </p:txBody>
              </p:sp>
              <p:sp>
                <p:nvSpPr>
                  <p:cNvPr id="3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6" y="1374"/>
                    <a:ext cx="1748" cy="4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0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39" name="מחומש 38"/>
          <p:cNvSpPr/>
          <p:nvPr/>
        </p:nvSpPr>
        <p:spPr>
          <a:xfrm flipH="1">
            <a:off x="10888791" y="747696"/>
            <a:ext cx="950259" cy="400142"/>
          </a:xfrm>
          <a:prstGeom prst="homePlate">
            <a:avLst>
              <a:gd name="adj" fmla="val 2983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" name="Picture 4" descr="http://wcdn3.dataknet.com/static/resources/icons/set112/dd55756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40" y="4221123"/>
            <a:ext cx="511798" cy="511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s://cdn3.iconfinder.com/data/icons/linecons-free-vector-icons-pack/32/world-512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79" y="4332896"/>
            <a:ext cx="511200" cy="51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תמונה 4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28" y="4206005"/>
            <a:ext cx="632865" cy="63286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42999" y="6594559"/>
            <a:ext cx="2200275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*עבור קמפיינים שלא שודרו </a:t>
            </a:r>
            <a:r>
              <a:rPr lang="he-IL" sz="1000" dirty="0" err="1" smtClean="0"/>
              <a:t>בטלויזיה</a:t>
            </a:r>
            <a:endParaRPr lang="he-IL" sz="1000" dirty="0"/>
          </a:p>
        </p:txBody>
      </p:sp>
      <p:pic>
        <p:nvPicPr>
          <p:cNvPr id="44" name="תמונה 43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0" y="659130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82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8458200" y="6400801"/>
            <a:ext cx="2133600" cy="365125"/>
          </a:xfrm>
        </p:spPr>
        <p:txBody>
          <a:bodyPr/>
          <a:lstStyle/>
          <a:p>
            <a:pPr>
              <a:defRPr/>
            </a:pPr>
            <a:fld id="{6FBEDFE0-5993-4A12-967F-266BEB8ED03B}" type="slidenum">
              <a:rPr lang="en-US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2" name="קבוצה 31"/>
          <p:cNvGrpSpPr/>
          <p:nvPr/>
        </p:nvGrpSpPr>
        <p:grpSpPr>
          <a:xfrm>
            <a:off x="1038578" y="2212622"/>
            <a:ext cx="9733844" cy="4788907"/>
            <a:chOff x="0" y="2024063"/>
            <a:chExt cx="8748712" cy="3484562"/>
          </a:xfrm>
        </p:grpSpPr>
        <p:grpSp>
          <p:nvGrpSpPr>
            <p:cNvPr id="31" name="קבוצה 30"/>
            <p:cNvGrpSpPr/>
            <p:nvPr/>
          </p:nvGrpSpPr>
          <p:grpSpPr>
            <a:xfrm>
              <a:off x="0" y="2024063"/>
              <a:ext cx="8748712" cy="3484562"/>
              <a:chOff x="0" y="2024063"/>
              <a:chExt cx="8748712" cy="3484562"/>
            </a:xfrm>
          </p:grpSpPr>
          <p:grpSp>
            <p:nvGrpSpPr>
              <p:cNvPr id="2" name="קבוצה 1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8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800" y="2481263"/>
                  <a:ext cx="1590675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כיסוי</a:t>
                  </a: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2000" b="1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2000" b="1" dirty="0">
                      <a:solidFill>
                        <a:srgbClr val="FFFFFF"/>
                      </a:solidFill>
                    </a:rPr>
                    <a:t>Reach</a:t>
                  </a:r>
                  <a:r>
                    <a:rPr lang="he-IL" sz="2000" b="1" dirty="0">
                      <a:solidFill>
                        <a:srgbClr val="FFFFFF"/>
                      </a:solidFill>
                    </a:rPr>
                    <a:t>)</a:t>
                  </a:r>
                  <a:endParaRPr lang="en-US" sz="20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0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2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תגובה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en-US" sz="2000" b="1" dirty="0">
                        <a:solidFill>
                          <a:srgbClr val="FFFFFF"/>
                        </a:solidFill>
                      </a:rPr>
                      <a:t>Response</a:t>
                    </a:r>
                    <a:r>
                      <a:rPr lang="he-IL" sz="2000" b="1" dirty="0">
                        <a:solidFill>
                          <a:srgbClr val="FFFFFF"/>
                        </a:solidFill>
                      </a:rPr>
                      <a:t>)</a:t>
                    </a:r>
                    <a:endParaRPr lang="en-US" sz="20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 flipH="1">
                <a:off x="0" y="2024063"/>
                <a:ext cx="2403475" cy="3484562"/>
                <a:chOff x="4150" y="1104"/>
                <a:chExt cx="1514" cy="2195"/>
              </a:xfrm>
            </p:grpSpPr>
            <p:sp>
              <p:nvSpPr>
                <p:cNvPr id="19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2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1" name="Group 14"/>
                <p:cNvGrpSpPr>
                  <a:grpSpLocks/>
                </p:cNvGrpSpPr>
                <p:nvPr/>
              </p:nvGrpSpPr>
              <p:grpSpPr bwMode="auto">
                <a:xfrm>
                  <a:off x="4150" y="1104"/>
                  <a:ext cx="1514" cy="2195"/>
                  <a:chOff x="4150" y="1104"/>
                  <a:chExt cx="1514" cy="2195"/>
                </a:xfrm>
              </p:grpSpPr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3087"/>
                    <a:ext cx="25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6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1511"/>
                    <a:ext cx="1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24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24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4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7" name="משושה 26"/>
          <p:cNvSpPr/>
          <p:nvPr/>
        </p:nvSpPr>
        <p:spPr>
          <a:xfrm>
            <a:off x="3631444" y="2617860"/>
            <a:ext cx="3580203" cy="1641792"/>
          </a:xfrm>
          <a:prstGeom prst="hexagon">
            <a:avLst>
              <a:gd name="adj" fmla="val 20874"/>
              <a:gd name="vf" fmla="val 11547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572250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8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/>
          <p:cNvGraphicFramePr/>
          <p:nvPr>
            <p:extLst>
              <p:ext uri="{D42A27DB-BD31-4B8C-83A1-F6EECF244321}">
                <p14:modId xmlns="" xmlns:p14="http://schemas.microsoft.com/office/powerpoint/2010/main" val="143559177"/>
              </p:ext>
            </p:extLst>
          </p:nvPr>
        </p:nvGraphicFramePr>
        <p:xfrm>
          <a:off x="753936" y="1054936"/>
          <a:ext cx="7100711" cy="423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כותרת 4"/>
          <p:cNvSpPr txBox="1">
            <a:spLocks/>
          </p:cNvSpPr>
          <p:nvPr/>
        </p:nvSpPr>
        <p:spPr bwMode="gray">
          <a:xfrm>
            <a:off x="1693333" y="100405"/>
            <a:ext cx="10239023" cy="395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595959"/>
                </a:solidFill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defRPr>
            </a:lvl1pPr>
            <a:lvl2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he-IL" dirty="0" smtClean="0"/>
              <a:t>"האם </a:t>
            </a:r>
            <a:r>
              <a:rPr lang="he-IL" dirty="0"/>
              <a:t>זכור לך המסר אותו רצה הקמפיין להעביר</a:t>
            </a:r>
            <a:r>
              <a:rPr lang="he-IL" dirty="0" smtClean="0"/>
              <a:t>?" </a:t>
            </a:r>
            <a:r>
              <a:rPr lang="he-IL" dirty="0"/>
              <a:t>(בקרב הנחשפים באופן חצי </a:t>
            </a:r>
            <a:r>
              <a:rPr lang="he-IL" dirty="0" smtClean="0"/>
              <a:t>נעזר </a:t>
            </a:r>
            <a:r>
              <a:rPr lang="en-US" dirty="0" smtClean="0"/>
              <a:t>N=184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623300" y="2443457"/>
            <a:ext cx="35687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זכירת המסר טובה מאוד יחסית לקמפיין שלא כלל תשדירי </a:t>
            </a:r>
            <a:r>
              <a:rPr lang="he-IL" altLang="he-IL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טלויזיה</a:t>
            </a:r>
            <a:r>
              <a:rPr lang="he-IL" altLang="he-I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ואף גבוהה באופן משמעותי מהממוצע עבור קמפיינים דומים.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המסר העיקרי שנקלט (בפער ניכר מהמסרים האחרים): הדו"ח כבר לא בסינית, הבנתו פשוטה יותר והוא נגיש יותר.</a:t>
            </a:r>
          </a:p>
        </p:txBody>
      </p:sp>
      <p:sp>
        <p:nvSpPr>
          <p:cNvPr id="24" name="כותרת 4"/>
          <p:cNvSpPr>
            <a:spLocks noGrp="1"/>
          </p:cNvSpPr>
          <p:nvPr>
            <p:ph type="title"/>
          </p:nvPr>
        </p:nvSpPr>
        <p:spPr>
          <a:xfrm>
            <a:off x="2353733" y="560468"/>
            <a:ext cx="3646313" cy="594077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זכירות המסר</a:t>
            </a:r>
            <a:endParaRPr lang="he-IL" dirty="0">
              <a:cs typeface="+mn-cs"/>
            </a:endParaRPr>
          </a:p>
        </p:txBody>
      </p:sp>
      <p:graphicFrame>
        <p:nvGraphicFramePr>
          <p:cNvPr id="8" name="תרשים 7"/>
          <p:cNvGraphicFramePr/>
          <p:nvPr>
            <p:extLst>
              <p:ext uri="{D42A27DB-BD31-4B8C-83A1-F6EECF244321}">
                <p14:modId xmlns="" xmlns:p14="http://schemas.microsoft.com/office/powerpoint/2010/main" val="2994785626"/>
              </p:ext>
            </p:extLst>
          </p:nvPr>
        </p:nvGraphicFramePr>
        <p:xfrm>
          <a:off x="2235201" y="5867028"/>
          <a:ext cx="1917424" cy="8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תרשים 8"/>
          <p:cNvGraphicFramePr/>
          <p:nvPr>
            <p:extLst>
              <p:ext uri="{D42A27DB-BD31-4B8C-83A1-F6EECF244321}">
                <p14:modId xmlns="" xmlns:p14="http://schemas.microsoft.com/office/powerpoint/2010/main" val="136765409"/>
              </p:ext>
            </p:extLst>
          </p:nvPr>
        </p:nvGraphicFramePr>
        <p:xfrm>
          <a:off x="322399" y="5336987"/>
          <a:ext cx="1917424" cy="12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קבוצה 9"/>
          <p:cNvGrpSpPr/>
          <p:nvPr/>
        </p:nvGrpSpPr>
        <p:grpSpPr>
          <a:xfrm>
            <a:off x="8841669" y="606067"/>
            <a:ext cx="2847825" cy="1277556"/>
            <a:chOff x="-350839" y="2024063"/>
            <a:chExt cx="9099551" cy="3684587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-350839" y="2024063"/>
              <a:ext cx="9099551" cy="3684587"/>
              <a:chOff x="-350839" y="2024063"/>
              <a:chExt cx="9099551" cy="3684587"/>
            </a:xfrm>
          </p:grpSpPr>
          <p:grpSp>
            <p:nvGrpSpPr>
              <p:cNvPr id="17" name="קבוצה 16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30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799" y="2481263"/>
                  <a:ext cx="1590676" cy="535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2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3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11"/>
              <p:cNvGrpSpPr>
                <a:grpSpLocks/>
              </p:cNvGrpSpPr>
              <p:nvPr/>
            </p:nvGrpSpPr>
            <p:grpSpPr bwMode="auto">
              <a:xfrm flipH="1">
                <a:off x="-350839" y="2024063"/>
                <a:ext cx="2970213" cy="3684587"/>
                <a:chOff x="4014" y="1104"/>
                <a:chExt cx="1871" cy="2321"/>
              </a:xfrm>
            </p:grpSpPr>
            <p:sp>
              <p:nvSpPr>
                <p:cNvPr id="22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5" name="Group 14"/>
                <p:cNvGrpSpPr>
                  <a:grpSpLocks/>
                </p:cNvGrpSpPr>
                <p:nvPr/>
              </p:nvGrpSpPr>
              <p:grpSpPr bwMode="auto">
                <a:xfrm>
                  <a:off x="4014" y="1104"/>
                  <a:ext cx="1871" cy="2321"/>
                  <a:chOff x="4014" y="1104"/>
                  <a:chExt cx="1871" cy="2321"/>
                </a:xfrm>
              </p:grpSpPr>
              <p:sp>
                <p:nvSpPr>
                  <p:cNvPr id="2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087"/>
                    <a:ext cx="525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3" y="1462"/>
                    <a:ext cx="1762" cy="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6" name="משושה 35"/>
          <p:cNvSpPr/>
          <p:nvPr/>
        </p:nvSpPr>
        <p:spPr>
          <a:xfrm>
            <a:off x="9681885" y="683719"/>
            <a:ext cx="990599" cy="441512"/>
          </a:xfrm>
          <a:prstGeom prst="hexagon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טבלה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1677650"/>
              </p:ext>
            </p:extLst>
          </p:nvPr>
        </p:nvGraphicFramePr>
        <p:xfrm>
          <a:off x="7622332" y="1372449"/>
          <a:ext cx="1508491" cy="502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280"/>
                <a:gridCol w="1300211"/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ציינו מסר נכון</a:t>
                      </a:r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B67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="0" dirty="0" smtClean="0">
                          <a:solidFill>
                            <a:schemeClr val="tx1"/>
                          </a:solidFill>
                        </a:rPr>
                        <a:t>ציינו מסרים נוספים</a:t>
                      </a:r>
                      <a:endParaRPr lang="he-IL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80973" y="6585034"/>
            <a:ext cx="2200275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*עבור קמפיינים שלא שודרו </a:t>
            </a:r>
            <a:r>
              <a:rPr lang="he-IL" sz="1000" dirty="0" err="1" smtClean="0"/>
              <a:t>בטלויזיה</a:t>
            </a:r>
            <a:endParaRPr lang="he-IL" sz="1000" dirty="0"/>
          </a:p>
        </p:txBody>
      </p:sp>
      <p:pic>
        <p:nvPicPr>
          <p:cNvPr id="39" name="תמונה 38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2" y="223701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90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810933" y="754683"/>
            <a:ext cx="3220156" cy="587022"/>
          </a:xfrm>
        </p:spPr>
        <p:txBody>
          <a:bodyPr/>
          <a:lstStyle/>
          <a:p>
            <a:pPr algn="r"/>
            <a:r>
              <a:rPr lang="he-IL" dirty="0" smtClean="0">
                <a:cs typeface="+mn-cs"/>
              </a:rPr>
              <a:t>רלוונטיות הנושא</a:t>
            </a:r>
            <a:endParaRPr lang="he-IL" dirty="0">
              <a:cs typeface="+mn-cs"/>
            </a:endParaRP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="" xmlns:p14="http://schemas.microsoft.com/office/powerpoint/2010/main" val="103216904"/>
              </p:ext>
            </p:extLst>
          </p:nvPr>
        </p:nvGraphicFramePr>
        <p:xfrm>
          <a:off x="2293791" y="1755922"/>
          <a:ext cx="4001131" cy="403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כותרת 4"/>
          <p:cNvSpPr txBox="1">
            <a:spLocks/>
          </p:cNvSpPr>
          <p:nvPr/>
        </p:nvSpPr>
        <p:spPr bwMode="gray">
          <a:xfrm>
            <a:off x="1693333" y="100405"/>
            <a:ext cx="10239023" cy="395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595959"/>
                </a:solidFill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defRPr>
            </a:lvl1pPr>
            <a:lvl2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2pPr>
            <a:lvl3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3pPr>
            <a:lvl4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4pPr>
            <a:lvl5pPr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fontAlgn="base">
              <a:lnSpc>
                <a:spcPts val="3775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he-IL" dirty="0" smtClean="0"/>
              <a:t>"באיזו </a:t>
            </a:r>
            <a:r>
              <a:rPr lang="he-IL" dirty="0"/>
              <a:t>מידה נכון או לא נכון לומר </a:t>
            </a:r>
            <a:r>
              <a:rPr lang="he-IL" dirty="0" smtClean="0"/>
              <a:t>שנושא הבנת דוח הפנסיה שלך מעסיק אותך באופן כללי?"</a:t>
            </a:r>
            <a:endParaRPr lang="he-IL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8473805" y="3326149"/>
            <a:ext cx="36098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ניראה כי נושא הבנת דוח הפנסיה מעסיק את רוב הציבור, </a:t>
            </a:r>
            <a:r>
              <a:rPr lang="he-IL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עם רלוונטיות גבוהה יותר בקרב הגברים, בקרב בעלי השכלה על תיכונית ומעלה וכן ככל שעולה הגיל.</a:t>
            </a:r>
            <a:endParaRPr lang="he-IL" altLang="he-IL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8841669" y="606067"/>
            <a:ext cx="2847825" cy="1277556"/>
            <a:chOff x="-350839" y="2024063"/>
            <a:chExt cx="9099551" cy="3684587"/>
          </a:xfrm>
        </p:grpSpPr>
        <p:grpSp>
          <p:nvGrpSpPr>
            <p:cNvPr id="9" name="קבוצה 8"/>
            <p:cNvGrpSpPr/>
            <p:nvPr/>
          </p:nvGrpSpPr>
          <p:grpSpPr>
            <a:xfrm>
              <a:off x="-350839" y="2024063"/>
              <a:ext cx="9099551" cy="3684587"/>
              <a:chOff x="-350839" y="2024063"/>
              <a:chExt cx="9099551" cy="3684587"/>
            </a:xfrm>
          </p:grpSpPr>
          <p:grpSp>
            <p:nvGrpSpPr>
              <p:cNvPr id="18" name="קבוצה 17"/>
              <p:cNvGrpSpPr/>
              <p:nvPr/>
            </p:nvGrpSpPr>
            <p:grpSpPr>
              <a:xfrm>
                <a:off x="1316037" y="2330450"/>
                <a:ext cx="7432675" cy="1160463"/>
                <a:chOff x="1316037" y="2330450"/>
                <a:chExt cx="7432675" cy="1160463"/>
              </a:xfrm>
            </p:grpSpPr>
            <p:sp>
              <p:nvSpPr>
                <p:cNvPr id="27" name="Rectangle 3"/>
                <p:cNvSpPr>
                  <a:spLocks noChangeArrowheads="1"/>
                </p:cNvSpPr>
                <p:nvPr/>
              </p:nvSpPr>
              <p:spPr bwMode="auto">
                <a:xfrm flipH="1">
                  <a:off x="5548312" y="2343150"/>
                  <a:ext cx="3200400" cy="11461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9050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6654799" y="2481263"/>
                  <a:ext cx="1590676" cy="535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he-IL" sz="1100" b="1" dirty="0" smtClean="0">
                      <a:solidFill>
                        <a:srgbClr val="FFFFFF"/>
                      </a:solidFill>
                    </a:rPr>
                    <a:t>כיסוי</a:t>
                  </a:r>
                  <a:endParaRPr lang="he-IL" sz="1100" b="1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9" name="Group 5"/>
                <p:cNvGrpSpPr>
                  <a:grpSpLocks/>
                </p:cNvGrpSpPr>
                <p:nvPr/>
              </p:nvGrpSpPr>
              <p:grpSpPr bwMode="auto">
                <a:xfrm flipH="1">
                  <a:off x="1316037" y="2343150"/>
                  <a:ext cx="4233863" cy="1146175"/>
                  <a:chOff x="2168" y="1305"/>
                  <a:chExt cx="2667" cy="722"/>
                </a:xfrm>
              </p:grpSpPr>
              <p:sp>
                <p:nvSpPr>
                  <p:cNvPr id="3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68" y="1305"/>
                    <a:ext cx="2667" cy="722"/>
                  </a:xfrm>
                  <a:prstGeom prst="rect">
                    <a:avLst/>
                  </a:prstGeom>
                  <a:solidFill>
                    <a:srgbClr val="364EA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2" y="1374"/>
                    <a:ext cx="1154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he-IL" sz="1100" b="1" dirty="0" smtClean="0">
                        <a:solidFill>
                          <a:srgbClr val="FFFFFF"/>
                        </a:solidFill>
                      </a:rPr>
                      <a:t>תגובה</a:t>
                    </a:r>
                    <a:endParaRPr lang="he-IL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0" name="Freeform 24"/>
                <p:cNvSpPr>
                  <a:spLocks/>
                </p:cNvSpPr>
                <p:nvPr/>
              </p:nvSpPr>
              <p:spPr bwMode="auto">
                <a:xfrm flipH="1">
                  <a:off x="2065337" y="2330450"/>
                  <a:ext cx="603250" cy="1160463"/>
                </a:xfrm>
                <a:custGeom>
                  <a:avLst/>
                  <a:gdLst>
                    <a:gd name="T0" fmla="*/ 2 w 380"/>
                    <a:gd name="T1" fmla="*/ 0 h 723"/>
                    <a:gd name="T2" fmla="*/ 207 w 380"/>
                    <a:gd name="T3" fmla="*/ 0 h 723"/>
                    <a:gd name="T4" fmla="*/ 380 w 380"/>
                    <a:gd name="T5" fmla="*/ 362 h 723"/>
                    <a:gd name="T6" fmla="*/ 201 w 380"/>
                    <a:gd name="T7" fmla="*/ 723 h 723"/>
                    <a:gd name="T8" fmla="*/ 0 w 380"/>
                    <a:gd name="T9" fmla="*/ 723 h 723"/>
                    <a:gd name="T10" fmla="*/ 183 w 380"/>
                    <a:gd name="T11" fmla="*/ 360 h 723"/>
                    <a:gd name="T12" fmla="*/ 2 w 380"/>
                    <a:gd name="T13" fmla="*/ 0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723">
                      <a:moveTo>
                        <a:pt x="2" y="0"/>
                      </a:moveTo>
                      <a:lnTo>
                        <a:pt x="207" y="0"/>
                      </a:lnTo>
                      <a:lnTo>
                        <a:pt x="380" y="362"/>
                      </a:lnTo>
                      <a:lnTo>
                        <a:pt x="201" y="723"/>
                      </a:lnTo>
                      <a:lnTo>
                        <a:pt x="0" y="723"/>
                      </a:lnTo>
                      <a:lnTo>
                        <a:pt x="183" y="36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 flipH="1">
                <a:off x="-350839" y="2024063"/>
                <a:ext cx="2970213" cy="3684587"/>
                <a:chOff x="4014" y="1104"/>
                <a:chExt cx="1871" cy="2321"/>
              </a:xfrm>
            </p:grpSpPr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4834" y="1444"/>
                  <a:ext cx="469" cy="444"/>
                </a:xfrm>
                <a:prstGeom prst="ellipse">
                  <a:avLst/>
                </a:prstGeom>
                <a:solidFill>
                  <a:srgbClr val="EF85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4580" y="1650"/>
                  <a:ext cx="976" cy="23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ffectLst>
                  <a:outerShdw algn="ctr" rotWithShape="0">
                    <a:schemeClr val="hlink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3CCCB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hangingPunct="0"/>
                  <a:endParaRPr lang="he-IL" sz="1100" b="1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22" name="Group 14"/>
                <p:cNvGrpSpPr>
                  <a:grpSpLocks/>
                </p:cNvGrpSpPr>
                <p:nvPr/>
              </p:nvGrpSpPr>
              <p:grpSpPr bwMode="auto">
                <a:xfrm>
                  <a:off x="4014" y="1104"/>
                  <a:ext cx="1871" cy="2321"/>
                  <a:chOff x="4014" y="1104"/>
                  <a:chExt cx="1871" cy="2321"/>
                </a:xfrm>
              </p:grpSpPr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087"/>
                    <a:ext cx="525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6C6E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9050" algn="ctr">
                        <a:solidFill>
                          <a:srgbClr val="3333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FFFFFF"/>
                        </a:solidFill>
                        <a:latin typeface="Arial" pitchFamily="34" charset="0"/>
                        <a:sym typeface="Wingdings" pitchFamily="2" charset="2"/>
                      </a:rPr>
                      <a:t></a:t>
                    </a:r>
                    <a:endParaRPr lang="en-US" sz="1100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472" y="1104"/>
                    <a:ext cx="1192" cy="112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1308"/>
                    <a:ext cx="760" cy="716"/>
                  </a:xfrm>
                  <a:prstGeom prst="ellipse">
                    <a:avLst/>
                  </a:prstGeom>
                  <a:solidFill>
                    <a:srgbClr val="FCF2F2">
                      <a:alpha val="2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he-IL" sz="11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3" y="1462"/>
                    <a:ext cx="1762" cy="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rotWithShape="0">
                      <a:schemeClr val="hlink"/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ctr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0" hangingPunct="0"/>
                    <a:r>
                      <a:rPr lang="he-IL" sz="1100" b="1" dirty="0">
                        <a:solidFill>
                          <a:srgbClr val="FFFFFF"/>
                        </a:solidFill>
                      </a:rPr>
                      <a:t>אפקטיביות</a:t>
                    </a:r>
                    <a:endParaRPr lang="en-US" sz="1100" b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 flipH="1">
              <a:off x="5241925" y="2332038"/>
              <a:ext cx="890587" cy="3176587"/>
              <a:chOff x="1801" y="1298"/>
              <a:chExt cx="561" cy="2001"/>
            </a:xfrm>
          </p:grpSpPr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1982" y="308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auto">
              <a:xfrm>
                <a:off x="1984" y="23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2F6E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 algn="ctr">
                    <a:solidFill>
                      <a:srgbClr val="009A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sz="1100" b="1">
                  <a:solidFill>
                    <a:srgbClr val="969696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1801" y="1298"/>
                <a:ext cx="561" cy="731"/>
              </a:xfrm>
              <a:custGeom>
                <a:avLst/>
                <a:gdLst>
                  <a:gd name="T0" fmla="*/ 15 w 561"/>
                  <a:gd name="T1" fmla="*/ 0 h 726"/>
                  <a:gd name="T2" fmla="*/ 205 w 561"/>
                  <a:gd name="T3" fmla="*/ 0 h 726"/>
                  <a:gd name="T4" fmla="*/ 283 w 561"/>
                  <a:gd name="T5" fmla="*/ 160 h 726"/>
                  <a:gd name="T6" fmla="*/ 357 w 561"/>
                  <a:gd name="T7" fmla="*/ 0 h 726"/>
                  <a:gd name="T8" fmla="*/ 553 w 561"/>
                  <a:gd name="T9" fmla="*/ 1 h 726"/>
                  <a:gd name="T10" fmla="*/ 377 w 561"/>
                  <a:gd name="T11" fmla="*/ 348 h 726"/>
                  <a:gd name="T12" fmla="*/ 561 w 561"/>
                  <a:gd name="T13" fmla="*/ 725 h 726"/>
                  <a:gd name="T14" fmla="*/ 370 w 561"/>
                  <a:gd name="T15" fmla="*/ 726 h 726"/>
                  <a:gd name="T16" fmla="*/ 281 w 561"/>
                  <a:gd name="T17" fmla="*/ 550 h 726"/>
                  <a:gd name="T18" fmla="*/ 195 w 561"/>
                  <a:gd name="T19" fmla="*/ 726 h 726"/>
                  <a:gd name="T20" fmla="*/ 0 w 561"/>
                  <a:gd name="T21" fmla="*/ 725 h 726"/>
                  <a:gd name="T22" fmla="*/ 183 w 561"/>
                  <a:gd name="T23" fmla="*/ 348 h 726"/>
                  <a:gd name="T24" fmla="*/ 15 w 561"/>
                  <a:gd name="T2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1" h="726">
                    <a:moveTo>
                      <a:pt x="15" y="0"/>
                    </a:moveTo>
                    <a:lnTo>
                      <a:pt x="205" y="0"/>
                    </a:lnTo>
                    <a:lnTo>
                      <a:pt x="283" y="160"/>
                    </a:lnTo>
                    <a:lnTo>
                      <a:pt x="357" y="0"/>
                    </a:lnTo>
                    <a:lnTo>
                      <a:pt x="553" y="1"/>
                    </a:lnTo>
                    <a:lnTo>
                      <a:pt x="377" y="348"/>
                    </a:lnTo>
                    <a:lnTo>
                      <a:pt x="561" y="725"/>
                    </a:lnTo>
                    <a:lnTo>
                      <a:pt x="370" y="726"/>
                    </a:lnTo>
                    <a:lnTo>
                      <a:pt x="281" y="550"/>
                    </a:lnTo>
                    <a:lnTo>
                      <a:pt x="195" y="726"/>
                    </a:lnTo>
                    <a:lnTo>
                      <a:pt x="0" y="725"/>
                    </a:lnTo>
                    <a:lnTo>
                      <a:pt x="183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3" name="משושה 32"/>
          <p:cNvSpPr/>
          <p:nvPr/>
        </p:nvSpPr>
        <p:spPr>
          <a:xfrm>
            <a:off x="9648018" y="683719"/>
            <a:ext cx="990599" cy="441512"/>
          </a:xfrm>
          <a:prstGeom prst="hexagon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4" name="תרשים 33"/>
          <p:cNvGraphicFramePr/>
          <p:nvPr>
            <p:extLst>
              <p:ext uri="{D42A27DB-BD31-4B8C-83A1-F6EECF244321}">
                <p14:modId xmlns="" xmlns:p14="http://schemas.microsoft.com/office/powerpoint/2010/main" val="3253159013"/>
              </p:ext>
            </p:extLst>
          </p:nvPr>
        </p:nvGraphicFramePr>
        <p:xfrm>
          <a:off x="2235201" y="5867028"/>
          <a:ext cx="1917424" cy="8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תרשים 34"/>
          <p:cNvGraphicFramePr/>
          <p:nvPr>
            <p:extLst>
              <p:ext uri="{D42A27DB-BD31-4B8C-83A1-F6EECF244321}">
                <p14:modId xmlns="" xmlns:p14="http://schemas.microsoft.com/office/powerpoint/2010/main" val="378343443"/>
              </p:ext>
            </p:extLst>
          </p:nvPr>
        </p:nvGraphicFramePr>
        <p:xfrm>
          <a:off x="250771" y="5473513"/>
          <a:ext cx="1917424" cy="12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6" name="תמונה 35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187" y="6493874"/>
            <a:ext cx="666750" cy="266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4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ce bubb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דוח מסכם ברנפלקסים [לקריאה בלבד]" id="{485DC12D-42BE-4A54-9075-920D5294B6F0}" vid="{ED09ABB9-EDC0-4717-8455-C8728AEDC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psos">
    <a:dk1>
      <a:srgbClr val="1F497D"/>
    </a:dk1>
    <a:lt1>
      <a:srgbClr val="FFFFFF"/>
    </a:lt1>
    <a:dk2>
      <a:srgbClr val="58595B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008E94"/>
    </a:hlink>
    <a:folHlink>
      <a:srgbClr val="1F497D"/>
    </a:folHlink>
  </a:clrScheme>
  <a:fontScheme name="Fieldwork International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">
    <a:dk1>
      <a:srgbClr val="1F497D"/>
    </a:dk1>
    <a:lt1>
      <a:srgbClr val="FFFFFF"/>
    </a:lt1>
    <a:dk2>
      <a:srgbClr val="58595B"/>
    </a:dk2>
    <a:lt2>
      <a:srgbClr val="BCBEC0"/>
    </a:lt2>
    <a:accent1>
      <a:srgbClr val="008E94"/>
    </a:accent1>
    <a:accent2>
      <a:srgbClr val="FBB040"/>
    </a:accent2>
    <a:accent3>
      <a:srgbClr val="ED6737"/>
    </a:accent3>
    <a:accent4>
      <a:srgbClr val="A8CCDD"/>
    </a:accent4>
    <a:accent5>
      <a:srgbClr val="A1C46B"/>
    </a:accent5>
    <a:accent6>
      <a:srgbClr val="281051"/>
    </a:accent6>
    <a:hlink>
      <a:srgbClr val="008E94"/>
    </a:hlink>
    <a:folHlink>
      <a:srgbClr val="1F497D"/>
    </a:folHlink>
  </a:clrScheme>
  <a:fontScheme name="Fieldwork International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9668</TotalTime>
  <Words>1502</Words>
  <Application>Microsoft Office PowerPoint</Application>
  <PresentationFormat>מותאם אישית</PresentationFormat>
  <Paragraphs>284</Paragraphs>
  <Slides>23</Slides>
  <Notes>0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nice bubbles</vt:lpstr>
      <vt:lpstr>משרד האוצר- אגף שוק ההון</vt:lpstr>
      <vt:lpstr>שקופית 2</vt:lpstr>
      <vt:lpstr>את הערכת הכיסוי והתגובה מיישמים תוך שימוש במדדים הבאים:</vt:lpstr>
      <vt:lpstr>שקופית 4</vt:lpstr>
      <vt:lpstr>זכירה חצי נעזרת</vt:lpstr>
      <vt:lpstr>זכירה נעזרת לפי אמצעי מדיה:</vt:lpstr>
      <vt:lpstr>שקופית 7</vt:lpstr>
      <vt:lpstr>זכירות המסר</vt:lpstr>
      <vt:lpstr>רלוונטיות הנושא</vt:lpstr>
      <vt:lpstr>אהדה לקמפיין</vt:lpstr>
      <vt:lpstr>שקופית 11</vt:lpstr>
      <vt:lpstr>תפיסת חשיבות הקמפיין</vt:lpstr>
      <vt:lpstr>תפיסת הקמפיין כמשכנע</vt:lpstr>
      <vt:lpstr>שקופית 14</vt:lpstr>
      <vt:lpstr>"האם אתה יודע אם אתה מקבל דוח אודות החסכונות הפנסיוניים שברשותך?"</vt:lpstr>
      <vt:lpstr>מי שציין כי מקבל את הדוח- "מה אתה עושה עם הדוח שאתה מקבל?"</vt:lpstr>
      <vt:lpstr>מי שציין כי מקבל את הדוח- "מה אתה עושה עם הדוח שאתה מקבל?"- אפיון דמוגרפי</vt:lpstr>
      <vt:lpstr>"באיזו מידה אתה מסכים עם האמירות הבאות?" לפי חשיפה</vt:lpstr>
      <vt:lpstr>שקופית 19</vt:lpstr>
      <vt:lpstr>שקופית 20</vt:lpstr>
      <vt:lpstr>שקופית 21</vt:lpstr>
      <vt:lpstr>המלצות</vt:lpstr>
      <vt:lpstr>אכיפה ברשת- קמפיין נוכחי נעשה ברדיו, באינטרנט ובעיתון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הצגת מפרט דרישות ויכולת לביצוע סקר שביעות רצון לקוחות שירותי בריאות כללית</dc:title>
  <dc:creator>Lotem Harpak</dc:creator>
  <cp:lastModifiedBy>dafna</cp:lastModifiedBy>
  <cp:revision>1002</cp:revision>
  <cp:lastPrinted>2014-11-19T14:29:14Z</cp:lastPrinted>
  <dcterms:created xsi:type="dcterms:W3CDTF">2014-11-12T14:48:35Z</dcterms:created>
  <dcterms:modified xsi:type="dcterms:W3CDTF">2015-06-15T07:15:23Z</dcterms:modified>
</cp:coreProperties>
</file>