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מצטבר'!$E$3:$E$38</c:f>
              <c:numCache>
                <c:formatCode>General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מצטבר'!$G$3:$G$38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מצטבר'!$A$3:$A$38</c:f>
              <c:numCache>
                <c:formatCode>m/d/yyyy</c:formatCode>
                <c:ptCount val="36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</c:numCache>
            </c:numRef>
          </c:cat>
          <c:val>
            <c:numRef>
              <c:f>'מצב רפואי מצטבר'!$H$3:$H$38</c:f>
              <c:numCache>
                <c:formatCode>General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מצטבר'!$A$3:$A$38</c15:sqref>
                        </c15:formulaRef>
                      </c:ext>
                    </c:extLst>
                    <c:numCache>
                      <c:formatCode>m/d/yyyy</c:formatCode>
                      <c:ptCount val="36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מצטבר'!$A$3:$A$38</c15:sqref>
                        </c15:formulaRef>
                      </c:ext>
                    </c:extLst>
                    <c:numCache>
                      <c:formatCode>m/d/yyyy</c:formatCode>
                      <c:ptCount val="36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1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גיליון1!$B$1:$AK$1</c:f>
              <c:numCache>
                <c:formatCode>m/d/yyyy</c:formatCode>
                <c:ptCount val="36"/>
                <c:pt idx="0">
                  <c:v>43931</c:v>
                </c:pt>
                <c:pt idx="1">
                  <c:v>43930</c:v>
                </c:pt>
                <c:pt idx="2">
                  <c:v>43929</c:v>
                </c:pt>
                <c:pt idx="3">
                  <c:v>43928</c:v>
                </c:pt>
                <c:pt idx="4">
                  <c:v>43927</c:v>
                </c:pt>
                <c:pt idx="5">
                  <c:v>43926</c:v>
                </c:pt>
                <c:pt idx="6">
                  <c:v>43925</c:v>
                </c:pt>
                <c:pt idx="7">
                  <c:v>43924</c:v>
                </c:pt>
                <c:pt idx="8">
                  <c:v>43923</c:v>
                </c:pt>
                <c:pt idx="9">
                  <c:v>43922</c:v>
                </c:pt>
                <c:pt idx="10">
                  <c:v>43921</c:v>
                </c:pt>
                <c:pt idx="11">
                  <c:v>43920</c:v>
                </c:pt>
                <c:pt idx="12">
                  <c:v>43919</c:v>
                </c:pt>
                <c:pt idx="13">
                  <c:v>43918</c:v>
                </c:pt>
                <c:pt idx="14">
                  <c:v>43917</c:v>
                </c:pt>
                <c:pt idx="15">
                  <c:v>43916</c:v>
                </c:pt>
                <c:pt idx="16">
                  <c:v>43915</c:v>
                </c:pt>
                <c:pt idx="17">
                  <c:v>43914</c:v>
                </c:pt>
                <c:pt idx="18">
                  <c:v>43913</c:v>
                </c:pt>
                <c:pt idx="19">
                  <c:v>43912</c:v>
                </c:pt>
                <c:pt idx="20">
                  <c:v>43911</c:v>
                </c:pt>
                <c:pt idx="21">
                  <c:v>43910</c:v>
                </c:pt>
                <c:pt idx="22">
                  <c:v>43909</c:v>
                </c:pt>
                <c:pt idx="23">
                  <c:v>43908</c:v>
                </c:pt>
                <c:pt idx="24">
                  <c:v>43907</c:v>
                </c:pt>
                <c:pt idx="25">
                  <c:v>43906</c:v>
                </c:pt>
                <c:pt idx="26">
                  <c:v>43905</c:v>
                </c:pt>
                <c:pt idx="27">
                  <c:v>43904</c:v>
                </c:pt>
                <c:pt idx="28">
                  <c:v>43903</c:v>
                </c:pt>
                <c:pt idx="29">
                  <c:v>43902</c:v>
                </c:pt>
                <c:pt idx="30">
                  <c:v>43901</c:v>
                </c:pt>
                <c:pt idx="31">
                  <c:v>43900</c:v>
                </c:pt>
                <c:pt idx="32">
                  <c:v>43899</c:v>
                </c:pt>
                <c:pt idx="33">
                  <c:v>43898</c:v>
                </c:pt>
                <c:pt idx="34">
                  <c:v>43897</c:v>
                </c:pt>
                <c:pt idx="35">
                  <c:v>43896</c:v>
                </c:pt>
              </c:numCache>
            </c:numRef>
          </c:cat>
          <c:val>
            <c:numRef>
              <c:f>גיליון1!$B$2:$AK$2</c:f>
              <c:numCache>
                <c:formatCode>General</c:formatCode>
                <c:ptCount val="36"/>
                <c:pt idx="0">
                  <c:v>125</c:v>
                </c:pt>
                <c:pt idx="1">
                  <c:v>119</c:v>
                </c:pt>
                <c:pt idx="2">
                  <c:v>122</c:v>
                </c:pt>
                <c:pt idx="3">
                  <c:v>113</c:v>
                </c:pt>
                <c:pt idx="4">
                  <c:v>107</c:v>
                </c:pt>
                <c:pt idx="5">
                  <c:v>106</c:v>
                </c:pt>
                <c:pt idx="6">
                  <c:v>107</c:v>
                </c:pt>
                <c:pt idx="7">
                  <c:v>95</c:v>
                </c:pt>
                <c:pt idx="8">
                  <c:v>83</c:v>
                </c:pt>
                <c:pt idx="9">
                  <c:v>76</c:v>
                </c:pt>
                <c:pt idx="10">
                  <c:v>76</c:v>
                </c:pt>
                <c:pt idx="11">
                  <c:v>63</c:v>
                </c:pt>
                <c:pt idx="12">
                  <c:v>54</c:v>
                </c:pt>
                <c:pt idx="13">
                  <c:v>43</c:v>
                </c:pt>
                <c:pt idx="14">
                  <c:v>38</c:v>
                </c:pt>
                <c:pt idx="15">
                  <c:v>37</c:v>
                </c:pt>
                <c:pt idx="16">
                  <c:v>34</c:v>
                </c:pt>
                <c:pt idx="17">
                  <c:v>31</c:v>
                </c:pt>
                <c:pt idx="18">
                  <c:v>29</c:v>
                </c:pt>
                <c:pt idx="19">
                  <c:v>15</c:v>
                </c:pt>
                <c:pt idx="20">
                  <c:v>15</c:v>
                </c:pt>
                <c:pt idx="21">
                  <c:v>12</c:v>
                </c:pt>
                <c:pt idx="22">
                  <c:v>6</c:v>
                </c:pt>
                <c:pt idx="23">
                  <c:v>5</c:v>
                </c:pt>
                <c:pt idx="24">
                  <c:v>5</c:v>
                </c:pt>
                <c:pt idx="25">
                  <c:v>4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2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גיליון1!$B$1:$AK$1</c:f>
              <c:numCache>
                <c:formatCode>m/d/yyyy</c:formatCode>
                <c:ptCount val="36"/>
                <c:pt idx="0">
                  <c:v>43931</c:v>
                </c:pt>
                <c:pt idx="1">
                  <c:v>43930</c:v>
                </c:pt>
                <c:pt idx="2">
                  <c:v>43929</c:v>
                </c:pt>
                <c:pt idx="3">
                  <c:v>43928</c:v>
                </c:pt>
                <c:pt idx="4">
                  <c:v>43927</c:v>
                </c:pt>
                <c:pt idx="5">
                  <c:v>43926</c:v>
                </c:pt>
                <c:pt idx="6">
                  <c:v>43925</c:v>
                </c:pt>
                <c:pt idx="7">
                  <c:v>43924</c:v>
                </c:pt>
                <c:pt idx="8">
                  <c:v>43923</c:v>
                </c:pt>
                <c:pt idx="9">
                  <c:v>43922</c:v>
                </c:pt>
                <c:pt idx="10">
                  <c:v>43921</c:v>
                </c:pt>
                <c:pt idx="11">
                  <c:v>43920</c:v>
                </c:pt>
                <c:pt idx="12">
                  <c:v>43919</c:v>
                </c:pt>
                <c:pt idx="13">
                  <c:v>43918</c:v>
                </c:pt>
                <c:pt idx="14">
                  <c:v>43917</c:v>
                </c:pt>
                <c:pt idx="15">
                  <c:v>43916</c:v>
                </c:pt>
                <c:pt idx="16">
                  <c:v>43915</c:v>
                </c:pt>
                <c:pt idx="17">
                  <c:v>43914</c:v>
                </c:pt>
                <c:pt idx="18">
                  <c:v>43913</c:v>
                </c:pt>
                <c:pt idx="19">
                  <c:v>43912</c:v>
                </c:pt>
                <c:pt idx="20">
                  <c:v>43911</c:v>
                </c:pt>
                <c:pt idx="21">
                  <c:v>43910</c:v>
                </c:pt>
                <c:pt idx="22">
                  <c:v>43909</c:v>
                </c:pt>
                <c:pt idx="23">
                  <c:v>43908</c:v>
                </c:pt>
                <c:pt idx="24">
                  <c:v>43907</c:v>
                </c:pt>
                <c:pt idx="25">
                  <c:v>43906</c:v>
                </c:pt>
                <c:pt idx="26">
                  <c:v>43905</c:v>
                </c:pt>
                <c:pt idx="27">
                  <c:v>43904</c:v>
                </c:pt>
                <c:pt idx="28">
                  <c:v>43903</c:v>
                </c:pt>
                <c:pt idx="29">
                  <c:v>43902</c:v>
                </c:pt>
                <c:pt idx="30">
                  <c:v>43901</c:v>
                </c:pt>
                <c:pt idx="31">
                  <c:v>43900</c:v>
                </c:pt>
                <c:pt idx="32">
                  <c:v>43899</c:v>
                </c:pt>
                <c:pt idx="33">
                  <c:v>43898</c:v>
                </c:pt>
                <c:pt idx="34">
                  <c:v>43897</c:v>
                </c:pt>
                <c:pt idx="35">
                  <c:v>43896</c:v>
                </c:pt>
              </c:numCache>
            </c:numRef>
          </c:cat>
          <c:val>
            <c:numRef>
              <c:f>גיליון1!$B$3:$AK$3</c:f>
              <c:numCache>
                <c:formatCode>General</c:formatCode>
                <c:ptCount val="36"/>
                <c:pt idx="0">
                  <c:v>92</c:v>
                </c:pt>
                <c:pt idx="1">
                  <c:v>79</c:v>
                </c:pt>
                <c:pt idx="2">
                  <c:v>71</c:v>
                </c:pt>
                <c:pt idx="3">
                  <c:v>59</c:v>
                </c:pt>
                <c:pt idx="4">
                  <c:v>51</c:v>
                </c:pt>
                <c:pt idx="5">
                  <c:v>46</c:v>
                </c:pt>
                <c:pt idx="6">
                  <c:v>42</c:v>
                </c:pt>
                <c:pt idx="7">
                  <c:v>36</c:v>
                </c:pt>
                <c:pt idx="8">
                  <c:v>29</c:v>
                </c:pt>
                <c:pt idx="9">
                  <c:v>21</c:v>
                </c:pt>
                <c:pt idx="10">
                  <c:v>20</c:v>
                </c:pt>
                <c:pt idx="11">
                  <c:v>15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8</c:v>
                </c:pt>
                <c:pt idx="16">
                  <c:v>5</c:v>
                </c:pt>
                <c:pt idx="17">
                  <c:v>3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1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ט"ז/ניסן/תש"ף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ט"ז/ניסן/תש"ף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10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10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10/04/2020 בשעה 09:00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476142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10,095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8,600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301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0.6%</a:t>
                      </a:r>
                      <a:r>
                        <a:rPr lang="he-IL" sz="3200" b="1" baseline="0" dirty="0"/>
                        <a:t> -</a:t>
                      </a:r>
                      <a:endParaRPr lang="he-IL" sz="32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16.5%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738000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721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6,582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941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698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1,061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10/04/2020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640245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959605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039506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09/04/2020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10/04/2020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12.9%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5.4%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5.2%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10.04.2020 ל 08:00 ביום 09.04.2020)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בשעה 09:00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917950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10/04/2020 בשעה 09:00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93396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162487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10/04/2020 בשעה 09:00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761531"/>
              </p:ext>
            </p:extLst>
          </p:nvPr>
        </p:nvGraphicFramePr>
        <p:xfrm>
          <a:off x="119335" y="913740"/>
          <a:ext cx="11953329" cy="5952725"/>
        </p:xfrm>
        <a:graphic>
          <a:graphicData uri="http://schemas.openxmlformats.org/drawingml/2006/table">
            <a:tbl>
              <a:tblPr rtl="1"/>
              <a:tblGrid>
                <a:gridCol w="751437">
                  <a:extLst>
                    <a:ext uri="{9D8B030D-6E8A-4147-A177-3AD203B41FA5}">
                      <a16:colId xmlns:a16="http://schemas.microsoft.com/office/drawing/2014/main" val="1619498573"/>
                    </a:ext>
                  </a:extLst>
                </a:gridCol>
                <a:gridCol w="560242">
                  <a:extLst>
                    <a:ext uri="{9D8B030D-6E8A-4147-A177-3AD203B41FA5}">
                      <a16:colId xmlns:a16="http://schemas.microsoft.com/office/drawing/2014/main" val="2824669344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664935159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4258450824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550397603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211850755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3782686192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102427409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82418694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3986589041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804048261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381567834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4169374453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2033943849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2502907912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1006548776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3684921384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92667455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87610520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798458737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278520"/>
                    </a:ext>
                  </a:extLst>
                </a:gridCol>
                <a:gridCol w="329030">
                  <a:extLst>
                    <a:ext uri="{9D8B030D-6E8A-4147-A177-3AD203B41FA5}">
                      <a16:colId xmlns:a16="http://schemas.microsoft.com/office/drawing/2014/main" val="1928914758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009430277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939788716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306878718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097379933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475702869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548650137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588064229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1176618327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645970946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694399618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447613586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3622671101"/>
                    </a:ext>
                  </a:extLst>
                </a:gridCol>
                <a:gridCol w="397209">
                  <a:extLst>
                    <a:ext uri="{9D8B030D-6E8A-4147-A177-3AD203B41FA5}">
                      <a16:colId xmlns:a16="http://schemas.microsoft.com/office/drawing/2014/main" val="142904162"/>
                    </a:ext>
                  </a:extLst>
                </a:gridCol>
                <a:gridCol w="595814">
                  <a:extLst>
                    <a:ext uri="{9D8B030D-6E8A-4147-A177-3AD203B41FA5}">
                      <a16:colId xmlns:a16="http://schemas.microsoft.com/office/drawing/2014/main" val="1047299771"/>
                    </a:ext>
                  </a:extLst>
                </a:gridCol>
              </a:tblGrid>
              <a:tr h="265856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36142"/>
                  </a:ext>
                </a:extLst>
              </a:tr>
              <a:tr h="132453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717332"/>
                  </a:ext>
                </a:extLst>
              </a:tr>
              <a:tr h="24797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58940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02032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591586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70424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979794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2843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15225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34111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221054"/>
                  </a:ext>
                </a:extLst>
              </a:tr>
              <a:tr h="26111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040776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068341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26201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274378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494882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459694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29891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910032"/>
                  </a:ext>
                </a:extLst>
              </a:tr>
            </a:tbl>
          </a:graphicData>
        </a:graphic>
      </p:graphicFrame>
      <p:pic>
        <p:nvPicPr>
          <p:cNvPr id="5" name="תמונה 4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877" y="1052736"/>
            <a:ext cx="1373787" cy="134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9187</TotalTime>
  <Words>845</Words>
  <Application>Microsoft Office PowerPoint</Application>
  <PresentationFormat>מסך רחב</PresentationFormat>
  <Paragraphs>598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650</cp:revision>
  <cp:lastPrinted>2020-03-23T05:54:24Z</cp:lastPrinted>
  <dcterms:created xsi:type="dcterms:W3CDTF">2018-06-12T03:19:29Z</dcterms:created>
  <dcterms:modified xsi:type="dcterms:W3CDTF">2020-04-10T06:05:54Z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