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5"/>
  </p:sldMasterIdLst>
  <p:notesMasterIdLst>
    <p:notesMasterId r:id="rId21"/>
  </p:notesMasterIdLst>
  <p:handoutMasterIdLst>
    <p:handoutMasterId r:id="rId22"/>
  </p:handoutMasterIdLst>
  <p:sldIdLst>
    <p:sldId id="442" r:id="rId6"/>
    <p:sldId id="778" r:id="rId7"/>
    <p:sldId id="1080" r:id="rId8"/>
    <p:sldId id="910" r:id="rId9"/>
    <p:sldId id="911" r:id="rId10"/>
    <p:sldId id="1076" r:id="rId11"/>
    <p:sldId id="1077" r:id="rId12"/>
    <p:sldId id="1085" r:id="rId13"/>
    <p:sldId id="1090" r:id="rId14"/>
    <p:sldId id="1089" r:id="rId15"/>
    <p:sldId id="1092" r:id="rId16"/>
    <p:sldId id="1093" r:id="rId17"/>
    <p:sldId id="1095" r:id="rId18"/>
    <p:sldId id="1096" r:id="rId19"/>
    <p:sldId id="261" r:id="rId20"/>
  </p:sldIdLst>
  <p:sldSz cx="9144000" cy="5715000" type="screen16x10"/>
  <p:notesSz cx="6808788" cy="9940925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573" userDrawn="1">
          <p15:clr>
            <a:srgbClr val="A4A3A4"/>
          </p15:clr>
        </p15:guide>
        <p15:guide id="4" orient="horz" pos="3410" userDrawn="1">
          <p15:clr>
            <a:srgbClr val="A4A3A4"/>
          </p15:clr>
        </p15:guide>
        <p15:guide id="5" pos="5420" userDrawn="1">
          <p15:clr>
            <a:srgbClr val="A4A3A4"/>
          </p15:clr>
        </p15:guide>
        <p15:guide id="6" pos="2132" userDrawn="1">
          <p15:clr>
            <a:srgbClr val="A4A3A4"/>
          </p15:clr>
        </p15:guide>
        <p15:guide id="7" pos="56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ren Katz" initials="KK" lastIdx="39" clrIdx="0">
    <p:extLst>
      <p:ext uri="{19B8F6BF-5375-455C-9EA6-DF929625EA0E}">
        <p15:presenceInfo xmlns:p15="http://schemas.microsoft.com/office/powerpoint/2012/main" userId="S-1-5-21-3978850103-2174974391-1876404539-1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00FF"/>
    <a:srgbClr val="FF00FF"/>
    <a:srgbClr val="00FFFF"/>
    <a:srgbClr val="5B9BD5"/>
    <a:srgbClr val="C5E0B4"/>
    <a:srgbClr val="E2F0D9"/>
    <a:srgbClr val="A6A6A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סגנון ביניים 1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23" y="76"/>
      </p:cViewPr>
      <p:guideLst>
        <p:guide orient="horz" pos="553"/>
        <p:guide pos="2880"/>
        <p:guide orient="horz" pos="1573"/>
        <p:guide orient="horz" pos="3410"/>
        <p:guide pos="5420"/>
        <p:guide pos="2132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FA623-2751-4399-BF42-185C65EBC985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AE676-DA3C-4A6A-AC16-8F1F62A1F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334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2C050-CE01-45D1-A971-47102168FC69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722313" y="1243013"/>
            <a:ext cx="53641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73C61-27A5-4D4E-AE63-B17197A01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743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73C61-27A5-4D4E-AE63-B17197A01A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10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72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57659" y="5410729"/>
            <a:ext cx="2057400" cy="304271"/>
          </a:xfrm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061E9D2-BB25-4C11-9218-BCDCD49ADC8F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8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9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ACDD9E-F381-4C85-94B0-DF5A245685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175" y="865188"/>
            <a:ext cx="4103688" cy="4487862"/>
          </a:xfrm>
        </p:spPr>
        <p:txBody>
          <a:bodyPr/>
          <a:lstStyle/>
          <a:p>
            <a:endParaRPr lang="he-IL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B74E1EC-60E5-478D-BB0A-85D56E8F2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73888" y="2917825"/>
            <a:ext cx="1785937" cy="2338388"/>
          </a:xfrm>
        </p:spPr>
        <p:txBody>
          <a:bodyPr/>
          <a:lstStyle/>
          <a:p>
            <a:endParaRPr lang="he-I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F8318A-99FA-41BA-9DDE-EB6B0FFFAD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56138" y="865188"/>
            <a:ext cx="4103687" cy="193198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9078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8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061E9D2-BB25-4C11-9218-BCDCD49AD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1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  <p:sldLayoutId id="2147483679" r:id="rId4"/>
    <p:sldLayoutId id="2147483678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491819" y="4066468"/>
            <a:ext cx="8531739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419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1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תת"ל 103 – קו מטרו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</a:t>
            </a:r>
          </a:p>
          <a:p>
            <a:pPr marL="0" marR="0" lvl="0" indent="0" algn="r" defTabSz="6419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1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תיאום עם רש"ת –תשתיות- 02.12.2019</a:t>
            </a:r>
          </a:p>
        </p:txBody>
      </p:sp>
    </p:spTree>
    <p:extLst>
      <p:ext uri="{BB962C8B-B14F-4D97-AF65-F5344CB8AC3E}">
        <p14:creationId xmlns:p14="http://schemas.microsoft.com/office/powerpoint/2010/main" val="125218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F1BD93-6B1E-4565-8E90-E67F5F6555B2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נושאים לדיון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D8B555B-CA9D-436B-8053-1E595FD22F67}"/>
              </a:ext>
            </a:extLst>
          </p:cNvPr>
          <p:cNvSpPr txBox="1"/>
          <p:nvPr/>
        </p:nvSpPr>
        <p:spPr>
          <a:xfrm>
            <a:off x="1235869" y="1095774"/>
            <a:ext cx="7470296" cy="22320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lnSpc>
                <a:spcPct val="150000"/>
              </a:lnSpc>
              <a:buAutoNum type="arabicPeriod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תוואי השלוחה לנתב"ג</a:t>
            </a:r>
          </a:p>
          <a:p>
            <a:pPr marL="457200" indent="-457200" algn="r" rtl="1">
              <a:lnSpc>
                <a:spcPct val="150000"/>
              </a:lnSpc>
              <a:buAutoNum type="arabicPeriod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מרחב התחנה על רקע תכניות קיימות</a:t>
            </a:r>
          </a:p>
          <a:p>
            <a:pPr marL="457200" indent="-457200" algn="r" rtl="1">
              <a:lnSpc>
                <a:spcPct val="150000"/>
              </a:lnSpc>
              <a:buAutoNum type="arabicPeriod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מרחב התחנה והתוואי על רקע מערכות קיימות</a:t>
            </a:r>
          </a:p>
        </p:txBody>
      </p:sp>
    </p:spTree>
    <p:extLst>
      <p:ext uri="{BB962C8B-B14F-4D97-AF65-F5344CB8AC3E}">
        <p14:creationId xmlns:p14="http://schemas.microsoft.com/office/powerpoint/2010/main" val="302077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9D40ADD-9231-4CCC-9BAB-85765CFADB21}"/>
              </a:ext>
            </a:extLst>
          </p:cNvPr>
          <p:cNvSpPr txBox="1"/>
          <p:nvPr/>
        </p:nvSpPr>
        <p:spPr>
          <a:xfrm>
            <a:off x="2436019" y="2503557"/>
            <a:ext cx="406640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kumimoji="0" lang="he-IL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תוואי קו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M3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2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>
            <a:extLst>
              <a:ext uri="{FF2B5EF4-FFF2-40B4-BE49-F238E27FC236}">
                <a16:creationId xmlns:a16="http://schemas.microsoft.com/office/drawing/2014/main" id="{6F65DE6D-94D3-4C7E-811F-5D7A03C44375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שלוחה לנתב"ג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8496813A-7DDC-4D9D-B494-00D8F726F2E1}"/>
              </a:ext>
            </a:extLst>
          </p:cNvPr>
          <p:cNvSpPr/>
          <p:nvPr/>
        </p:nvSpPr>
        <p:spPr>
          <a:xfrm>
            <a:off x="5562600" y="852327"/>
            <a:ext cx="32099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</a:rPr>
              <a:t>מאפייני הקו: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צמד מנהרות חד- מסילתיות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אורך: כ- 4 ק"מ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2 תחנות: טרמינל 3, בקעת אונו (קישור לקו ראשי)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חיבור לקו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M3</a:t>
            </a: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 ראשי בסמוך לתחנת בקעת אונו לצורך גישה למתחם תחזוקה רכבתי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מעבר תחת מסלולי המראה/ נחיתה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he-I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B4483B4F-30C1-4E2B-A1EC-F5FDE8BAA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5" t="23805" r="40995" b="20053"/>
          <a:stretch/>
        </p:blipFill>
        <p:spPr>
          <a:xfrm>
            <a:off x="665018" y="1149927"/>
            <a:ext cx="4819076" cy="4059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TextBox 23">
            <a:extLst>
              <a:ext uri="{FF2B5EF4-FFF2-40B4-BE49-F238E27FC236}">
                <a16:creationId xmlns:a16="http://schemas.microsoft.com/office/drawing/2014/main" id="{B9DC6B0D-50F3-45AD-8D9A-47619900A560}"/>
              </a:ext>
            </a:extLst>
          </p:cNvPr>
          <p:cNvSpPr txBox="1"/>
          <p:nvPr/>
        </p:nvSpPr>
        <p:spPr>
          <a:xfrm rot="20999371">
            <a:off x="1184564" y="3309746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רכבת ישראל</a:t>
            </a:r>
          </a:p>
        </p:txBody>
      </p:sp>
      <p:sp>
        <p:nvSpPr>
          <p:cNvPr id="5" name="צורה חופשית: צורה 4">
            <a:extLst>
              <a:ext uri="{FF2B5EF4-FFF2-40B4-BE49-F238E27FC236}">
                <a16:creationId xmlns:a16="http://schemas.microsoft.com/office/drawing/2014/main" id="{561AE13A-0D19-444D-8607-4F5A00467D2D}"/>
              </a:ext>
            </a:extLst>
          </p:cNvPr>
          <p:cNvSpPr/>
          <p:nvPr/>
        </p:nvSpPr>
        <p:spPr>
          <a:xfrm>
            <a:off x="651164" y="3463636"/>
            <a:ext cx="4170218" cy="1724891"/>
          </a:xfrm>
          <a:custGeom>
            <a:avLst/>
            <a:gdLst>
              <a:gd name="connsiteX0" fmla="*/ 0 w 4170218"/>
              <a:gd name="connsiteY0" fmla="*/ 249382 h 1724891"/>
              <a:gd name="connsiteX1" fmla="*/ 277091 w 4170218"/>
              <a:gd name="connsiteY1" fmla="*/ 249382 h 1724891"/>
              <a:gd name="connsiteX2" fmla="*/ 1094509 w 4170218"/>
              <a:gd name="connsiteY2" fmla="*/ 131619 h 1724891"/>
              <a:gd name="connsiteX3" fmla="*/ 1711036 w 4170218"/>
              <a:gd name="connsiteY3" fmla="*/ 0 h 1724891"/>
              <a:gd name="connsiteX4" fmla="*/ 2022763 w 4170218"/>
              <a:gd name="connsiteY4" fmla="*/ 0 h 1724891"/>
              <a:gd name="connsiteX5" fmla="*/ 2286000 w 4170218"/>
              <a:gd name="connsiteY5" fmla="*/ 55419 h 1724891"/>
              <a:gd name="connsiteX6" fmla="*/ 2459181 w 4170218"/>
              <a:gd name="connsiteY6" fmla="*/ 214746 h 1724891"/>
              <a:gd name="connsiteX7" fmla="*/ 2673927 w 4170218"/>
              <a:gd name="connsiteY7" fmla="*/ 477982 h 1724891"/>
              <a:gd name="connsiteX8" fmla="*/ 2923309 w 4170218"/>
              <a:gd name="connsiteY8" fmla="*/ 872837 h 1724891"/>
              <a:gd name="connsiteX9" fmla="*/ 3068781 w 4170218"/>
              <a:gd name="connsiteY9" fmla="*/ 1073728 h 1724891"/>
              <a:gd name="connsiteX10" fmla="*/ 3241963 w 4170218"/>
              <a:gd name="connsiteY10" fmla="*/ 1177637 h 1724891"/>
              <a:gd name="connsiteX11" fmla="*/ 4170218 w 4170218"/>
              <a:gd name="connsiteY11" fmla="*/ 1724891 h 172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0218" h="1724891">
                <a:moveTo>
                  <a:pt x="0" y="249382"/>
                </a:moveTo>
                <a:lnTo>
                  <a:pt x="277091" y="249382"/>
                </a:lnTo>
                <a:lnTo>
                  <a:pt x="1094509" y="131619"/>
                </a:lnTo>
                <a:lnTo>
                  <a:pt x="1711036" y="0"/>
                </a:lnTo>
                <a:lnTo>
                  <a:pt x="2022763" y="0"/>
                </a:lnTo>
                <a:lnTo>
                  <a:pt x="2286000" y="55419"/>
                </a:lnTo>
                <a:lnTo>
                  <a:pt x="2459181" y="214746"/>
                </a:lnTo>
                <a:lnTo>
                  <a:pt x="2673927" y="477982"/>
                </a:lnTo>
                <a:lnTo>
                  <a:pt x="2923309" y="872837"/>
                </a:lnTo>
                <a:lnTo>
                  <a:pt x="3068781" y="1073728"/>
                </a:lnTo>
                <a:lnTo>
                  <a:pt x="3241963" y="1177637"/>
                </a:lnTo>
                <a:lnTo>
                  <a:pt x="4170218" y="1724891"/>
                </a:lnTo>
              </a:path>
            </a:pathLst>
          </a:cu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2F8C7958-C6E7-426C-85BA-60DB871151C3}"/>
              </a:ext>
            </a:extLst>
          </p:cNvPr>
          <p:cNvSpPr txBox="1"/>
          <p:nvPr/>
        </p:nvSpPr>
        <p:spPr>
          <a:xfrm rot="20999371">
            <a:off x="2241186" y="2028904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כביש 412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4B6ED1AB-0690-45CB-9F24-A5122B570557}"/>
              </a:ext>
            </a:extLst>
          </p:cNvPr>
          <p:cNvSpPr txBox="1"/>
          <p:nvPr/>
        </p:nvSpPr>
        <p:spPr>
          <a:xfrm>
            <a:off x="460876" y="4434870"/>
            <a:ext cx="11094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חנה וסע -שפירים</a:t>
            </a:r>
          </a:p>
        </p:txBody>
      </p:sp>
      <p:sp>
        <p:nvSpPr>
          <p:cNvPr id="51" name="TextBox 23">
            <a:extLst>
              <a:ext uri="{FF2B5EF4-FFF2-40B4-BE49-F238E27FC236}">
                <a16:creationId xmlns:a16="http://schemas.microsoft.com/office/drawing/2014/main" id="{510A5C7E-EDAD-4D6C-8EFA-7C11E3DC03CA}"/>
              </a:ext>
            </a:extLst>
          </p:cNvPr>
          <p:cNvSpPr txBox="1"/>
          <p:nvPr/>
        </p:nvSpPr>
        <p:spPr>
          <a:xfrm rot="2090221">
            <a:off x="1154745" y="4907465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כביש 1</a:t>
            </a:r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09CE6B19-CDA5-4F0E-AB64-39B57711D547}"/>
              </a:ext>
            </a:extLst>
          </p:cNvPr>
          <p:cNvGrpSpPr/>
          <p:nvPr/>
        </p:nvGrpSpPr>
        <p:grpSpPr>
          <a:xfrm>
            <a:off x="4821382" y="1276049"/>
            <a:ext cx="556633" cy="658766"/>
            <a:chOff x="6473147" y="1654441"/>
            <a:chExt cx="556633" cy="596201"/>
          </a:xfrm>
        </p:grpSpPr>
        <p:sp>
          <p:nvSpPr>
            <p:cNvPr id="11" name="חץ: למעלה 10">
              <a:extLst>
                <a:ext uri="{FF2B5EF4-FFF2-40B4-BE49-F238E27FC236}">
                  <a16:creationId xmlns:a16="http://schemas.microsoft.com/office/drawing/2014/main" id="{E8C0F791-5825-42FC-9A5B-DB13B6E52339}"/>
                </a:ext>
              </a:extLst>
            </p:cNvPr>
            <p:cNvSpPr/>
            <p:nvPr/>
          </p:nvSpPr>
          <p:spPr>
            <a:xfrm>
              <a:off x="6473147" y="1654441"/>
              <a:ext cx="284841" cy="463612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40">
              <a:extLst>
                <a:ext uri="{FF2B5EF4-FFF2-40B4-BE49-F238E27FC236}">
                  <a16:creationId xmlns:a16="http://schemas.microsoft.com/office/drawing/2014/main" id="{AF7BDADA-69D8-4515-AC81-D20804EBBE5D}"/>
                </a:ext>
              </a:extLst>
            </p:cNvPr>
            <p:cNvSpPr txBox="1"/>
            <p:nvPr/>
          </p:nvSpPr>
          <p:spPr>
            <a:xfrm>
              <a:off x="6615567" y="1727422"/>
              <a:ext cx="41421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he-IL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448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>
            <a:extLst>
              <a:ext uri="{FF2B5EF4-FFF2-40B4-BE49-F238E27FC236}">
                <a16:creationId xmlns:a16="http://schemas.microsoft.com/office/drawing/2014/main" id="{6F65DE6D-94D3-4C7E-811F-5D7A03C44375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שלוחה לנתב"ג | הגדלת התחנות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23">
            <a:extLst>
              <a:ext uri="{FF2B5EF4-FFF2-40B4-BE49-F238E27FC236}">
                <a16:creationId xmlns:a16="http://schemas.microsoft.com/office/drawing/2014/main" id="{B9DC6B0D-50F3-45AD-8D9A-47619900A560}"/>
              </a:ext>
            </a:extLst>
          </p:cNvPr>
          <p:cNvSpPr txBox="1"/>
          <p:nvPr/>
        </p:nvSpPr>
        <p:spPr>
          <a:xfrm rot="20999371">
            <a:off x="1184564" y="3309746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רכבת ישראל</a:t>
            </a:r>
          </a:p>
        </p:txBody>
      </p:sp>
      <p:sp>
        <p:nvSpPr>
          <p:cNvPr id="5" name="צורה חופשית: צורה 4">
            <a:extLst>
              <a:ext uri="{FF2B5EF4-FFF2-40B4-BE49-F238E27FC236}">
                <a16:creationId xmlns:a16="http://schemas.microsoft.com/office/drawing/2014/main" id="{561AE13A-0D19-444D-8607-4F5A00467D2D}"/>
              </a:ext>
            </a:extLst>
          </p:cNvPr>
          <p:cNvSpPr/>
          <p:nvPr/>
        </p:nvSpPr>
        <p:spPr>
          <a:xfrm>
            <a:off x="651164" y="3463636"/>
            <a:ext cx="4170218" cy="1724891"/>
          </a:xfrm>
          <a:custGeom>
            <a:avLst/>
            <a:gdLst>
              <a:gd name="connsiteX0" fmla="*/ 0 w 4170218"/>
              <a:gd name="connsiteY0" fmla="*/ 249382 h 1724891"/>
              <a:gd name="connsiteX1" fmla="*/ 277091 w 4170218"/>
              <a:gd name="connsiteY1" fmla="*/ 249382 h 1724891"/>
              <a:gd name="connsiteX2" fmla="*/ 1094509 w 4170218"/>
              <a:gd name="connsiteY2" fmla="*/ 131619 h 1724891"/>
              <a:gd name="connsiteX3" fmla="*/ 1711036 w 4170218"/>
              <a:gd name="connsiteY3" fmla="*/ 0 h 1724891"/>
              <a:gd name="connsiteX4" fmla="*/ 2022763 w 4170218"/>
              <a:gd name="connsiteY4" fmla="*/ 0 h 1724891"/>
              <a:gd name="connsiteX5" fmla="*/ 2286000 w 4170218"/>
              <a:gd name="connsiteY5" fmla="*/ 55419 h 1724891"/>
              <a:gd name="connsiteX6" fmla="*/ 2459181 w 4170218"/>
              <a:gd name="connsiteY6" fmla="*/ 214746 h 1724891"/>
              <a:gd name="connsiteX7" fmla="*/ 2673927 w 4170218"/>
              <a:gd name="connsiteY7" fmla="*/ 477982 h 1724891"/>
              <a:gd name="connsiteX8" fmla="*/ 2923309 w 4170218"/>
              <a:gd name="connsiteY8" fmla="*/ 872837 h 1724891"/>
              <a:gd name="connsiteX9" fmla="*/ 3068781 w 4170218"/>
              <a:gd name="connsiteY9" fmla="*/ 1073728 h 1724891"/>
              <a:gd name="connsiteX10" fmla="*/ 3241963 w 4170218"/>
              <a:gd name="connsiteY10" fmla="*/ 1177637 h 1724891"/>
              <a:gd name="connsiteX11" fmla="*/ 4170218 w 4170218"/>
              <a:gd name="connsiteY11" fmla="*/ 1724891 h 172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0218" h="1724891">
                <a:moveTo>
                  <a:pt x="0" y="249382"/>
                </a:moveTo>
                <a:lnTo>
                  <a:pt x="277091" y="249382"/>
                </a:lnTo>
                <a:lnTo>
                  <a:pt x="1094509" y="131619"/>
                </a:lnTo>
                <a:lnTo>
                  <a:pt x="1711036" y="0"/>
                </a:lnTo>
                <a:lnTo>
                  <a:pt x="2022763" y="0"/>
                </a:lnTo>
                <a:lnTo>
                  <a:pt x="2286000" y="55419"/>
                </a:lnTo>
                <a:lnTo>
                  <a:pt x="2459181" y="214746"/>
                </a:lnTo>
                <a:lnTo>
                  <a:pt x="2673927" y="477982"/>
                </a:lnTo>
                <a:lnTo>
                  <a:pt x="2923309" y="872837"/>
                </a:lnTo>
                <a:lnTo>
                  <a:pt x="3068781" y="1073728"/>
                </a:lnTo>
                <a:lnTo>
                  <a:pt x="3241963" y="1177637"/>
                </a:lnTo>
                <a:lnTo>
                  <a:pt x="4170218" y="1724891"/>
                </a:lnTo>
              </a:path>
            </a:pathLst>
          </a:cu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2F8C7958-C6E7-426C-85BA-60DB871151C3}"/>
              </a:ext>
            </a:extLst>
          </p:cNvPr>
          <p:cNvSpPr txBox="1"/>
          <p:nvPr/>
        </p:nvSpPr>
        <p:spPr>
          <a:xfrm rot="20999371">
            <a:off x="2241186" y="2028904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כביש 412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4B6ED1AB-0690-45CB-9F24-A5122B570557}"/>
              </a:ext>
            </a:extLst>
          </p:cNvPr>
          <p:cNvSpPr txBox="1"/>
          <p:nvPr/>
        </p:nvSpPr>
        <p:spPr>
          <a:xfrm>
            <a:off x="460876" y="4434870"/>
            <a:ext cx="11094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חנה וסע -שפירים</a:t>
            </a:r>
          </a:p>
        </p:txBody>
      </p:sp>
      <p:sp>
        <p:nvSpPr>
          <p:cNvPr id="51" name="TextBox 23">
            <a:extLst>
              <a:ext uri="{FF2B5EF4-FFF2-40B4-BE49-F238E27FC236}">
                <a16:creationId xmlns:a16="http://schemas.microsoft.com/office/drawing/2014/main" id="{510A5C7E-EDAD-4D6C-8EFA-7C11E3DC03CA}"/>
              </a:ext>
            </a:extLst>
          </p:cNvPr>
          <p:cNvSpPr txBox="1"/>
          <p:nvPr/>
        </p:nvSpPr>
        <p:spPr>
          <a:xfrm rot="2090221">
            <a:off x="1154745" y="4907465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כביש 1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9789581-FD2C-490D-BA5E-BC85619CC4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2" t="14243" r="7121" b="15770"/>
          <a:stretch/>
        </p:blipFill>
        <p:spPr>
          <a:xfrm>
            <a:off x="2638303" y="792301"/>
            <a:ext cx="6158345" cy="267133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2825754-BD93-450D-8A3A-FC02C608E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69" t="14107" r="18106" b="15320"/>
          <a:stretch/>
        </p:blipFill>
        <p:spPr>
          <a:xfrm>
            <a:off x="460664" y="2857500"/>
            <a:ext cx="4551217" cy="24946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8" name="מלבן 17">
            <a:extLst>
              <a:ext uri="{FF2B5EF4-FFF2-40B4-BE49-F238E27FC236}">
                <a16:creationId xmlns:a16="http://schemas.microsoft.com/office/drawing/2014/main" id="{8496813A-7DDC-4D9D-B494-00D8F726F2E1}"/>
              </a:ext>
            </a:extLst>
          </p:cNvPr>
          <p:cNvSpPr/>
          <p:nvPr/>
        </p:nvSpPr>
        <p:spPr>
          <a:xfrm>
            <a:off x="5392107" y="854645"/>
            <a:ext cx="334664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תחנת בקעת אונו על רקע תמ"ל 1046</a:t>
            </a:r>
            <a:endParaRPr lang="he-I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8AB4380E-1EA3-4450-AE38-187AF9024858}"/>
              </a:ext>
            </a:extLst>
          </p:cNvPr>
          <p:cNvSpPr/>
          <p:nvPr/>
        </p:nvSpPr>
        <p:spPr>
          <a:xfrm>
            <a:off x="3616037" y="2941844"/>
            <a:ext cx="13003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תחנת נתב"ג</a:t>
            </a:r>
            <a:endParaRPr lang="he-I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בועת דיבור: מלבן עם פינות מעוגלות 16">
            <a:extLst>
              <a:ext uri="{FF2B5EF4-FFF2-40B4-BE49-F238E27FC236}">
                <a16:creationId xmlns:a16="http://schemas.microsoft.com/office/drawing/2014/main" id="{69A1BC3B-8BF5-4B70-98B9-6C4E2F414355}"/>
              </a:ext>
            </a:extLst>
          </p:cNvPr>
          <p:cNvSpPr/>
          <p:nvPr/>
        </p:nvSpPr>
        <p:spPr>
          <a:xfrm>
            <a:off x="4821382" y="4521348"/>
            <a:ext cx="1153786" cy="540005"/>
          </a:xfrm>
          <a:prstGeom prst="wedgeRoundRectCallout">
            <a:avLst>
              <a:gd name="adj1" fmla="val -104448"/>
              <a:gd name="adj2" fmla="val 338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מיקום התחנה בחניון אוטובוסים קיים</a:t>
            </a:r>
          </a:p>
        </p:txBody>
      </p:sp>
      <p:sp>
        <p:nvSpPr>
          <p:cNvPr id="14" name="בועת דיבור: מלבן עם פינות מעוגלות 16">
            <a:extLst>
              <a:ext uri="{FF2B5EF4-FFF2-40B4-BE49-F238E27FC236}">
                <a16:creationId xmlns:a16="http://schemas.microsoft.com/office/drawing/2014/main" id="{2A651245-8FB3-4A02-A489-5CDC87E68C18}"/>
              </a:ext>
            </a:extLst>
          </p:cNvPr>
          <p:cNvSpPr/>
          <p:nvPr/>
        </p:nvSpPr>
        <p:spPr>
          <a:xfrm>
            <a:off x="5631793" y="3167932"/>
            <a:ext cx="1282276" cy="647309"/>
          </a:xfrm>
          <a:prstGeom prst="wedgeRoundRectCallout">
            <a:avLst>
              <a:gd name="adj1" fmla="val -1803"/>
              <a:gd name="adj2" fmla="val -15071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מיקום התחנה על רצועת דרך 4612 (תמ"ל 1046)</a:t>
            </a:r>
          </a:p>
        </p:txBody>
      </p:sp>
      <p:sp>
        <p:nvSpPr>
          <p:cNvPr id="15" name="בועת דיבור: מלבן עם פינות מעוגלות 16">
            <a:extLst>
              <a:ext uri="{FF2B5EF4-FFF2-40B4-BE49-F238E27FC236}">
                <a16:creationId xmlns:a16="http://schemas.microsoft.com/office/drawing/2014/main" id="{3DE0A506-F219-4369-87A6-AA2621FE9268}"/>
              </a:ext>
            </a:extLst>
          </p:cNvPr>
          <p:cNvSpPr/>
          <p:nvPr/>
        </p:nvSpPr>
        <p:spPr>
          <a:xfrm>
            <a:off x="1437758" y="1554898"/>
            <a:ext cx="1021690" cy="540005"/>
          </a:xfrm>
          <a:prstGeom prst="wedgeRoundRectCallout">
            <a:avLst>
              <a:gd name="adj1" fmla="val 93852"/>
              <a:gd name="adj2" fmla="val -692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"מחסנית" רכבות תפעולית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8017F909-731E-4B76-B94D-098BC0E805D1}"/>
              </a:ext>
            </a:extLst>
          </p:cNvPr>
          <p:cNvSpPr txBox="1"/>
          <p:nvPr/>
        </p:nvSpPr>
        <p:spPr>
          <a:xfrm rot="1186133">
            <a:off x="3784212" y="1132617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217B76D5-35C6-4F2D-96A1-CD982FAC3076}"/>
              </a:ext>
            </a:extLst>
          </p:cNvPr>
          <p:cNvSpPr txBox="1"/>
          <p:nvPr/>
        </p:nvSpPr>
        <p:spPr>
          <a:xfrm rot="1186133">
            <a:off x="5736830" y="1892713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30E53C42-FB7B-47E0-A6F8-7E263BEA8046}"/>
              </a:ext>
            </a:extLst>
          </p:cNvPr>
          <p:cNvSpPr txBox="1"/>
          <p:nvPr/>
        </p:nvSpPr>
        <p:spPr>
          <a:xfrm rot="1186133">
            <a:off x="7180365" y="3090438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8CB742D4-B004-4C93-AA20-67C72A64039B}"/>
              </a:ext>
            </a:extLst>
          </p:cNvPr>
          <p:cNvSpPr txBox="1"/>
          <p:nvPr/>
        </p:nvSpPr>
        <p:spPr>
          <a:xfrm rot="1807268">
            <a:off x="3210109" y="4316998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7F823EA7-2D44-46C5-809C-B95A95EA8B0C}"/>
              </a:ext>
            </a:extLst>
          </p:cNvPr>
          <p:cNvSpPr txBox="1"/>
          <p:nvPr/>
        </p:nvSpPr>
        <p:spPr>
          <a:xfrm rot="1896484">
            <a:off x="1888268" y="3492347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תמונה 22">
            <a:extLst>
              <a:ext uri="{FF2B5EF4-FFF2-40B4-BE49-F238E27FC236}">
                <a16:creationId xmlns:a16="http://schemas.microsoft.com/office/drawing/2014/main" id="{72B0820E-B527-4FB4-A10F-0AA0435565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15" t="23805" r="40995" b="20053"/>
          <a:stretch/>
        </p:blipFill>
        <p:spPr>
          <a:xfrm>
            <a:off x="7313902" y="4166849"/>
            <a:ext cx="1482746" cy="1249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E1E530B6-F665-4EEF-8AC9-786735A29EF2}"/>
              </a:ext>
            </a:extLst>
          </p:cNvPr>
          <p:cNvSpPr/>
          <p:nvPr/>
        </p:nvSpPr>
        <p:spPr>
          <a:xfrm>
            <a:off x="7345538" y="4121582"/>
            <a:ext cx="341582" cy="3300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>
            <a:extLst>
              <a:ext uri="{FF2B5EF4-FFF2-40B4-BE49-F238E27FC236}">
                <a16:creationId xmlns:a16="http://schemas.microsoft.com/office/drawing/2014/main" id="{136E5770-4DD3-4B6C-B151-D75BF660B166}"/>
              </a:ext>
            </a:extLst>
          </p:cNvPr>
          <p:cNvSpPr/>
          <p:nvPr/>
        </p:nvSpPr>
        <p:spPr>
          <a:xfrm>
            <a:off x="8153352" y="5061353"/>
            <a:ext cx="341582" cy="3300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9A25AEB7-B013-442D-AD14-2FB03E6C5EDE}"/>
              </a:ext>
            </a:extLst>
          </p:cNvPr>
          <p:cNvCxnSpPr>
            <a:stCxn id="24" idx="2"/>
          </p:cNvCxnSpPr>
          <p:nvPr/>
        </p:nvCxnSpPr>
        <p:spPr>
          <a:xfrm flipH="1">
            <a:off x="5340927" y="5226388"/>
            <a:ext cx="281242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>
            <a:extLst>
              <a:ext uri="{FF2B5EF4-FFF2-40B4-BE49-F238E27FC236}">
                <a16:creationId xmlns:a16="http://schemas.microsoft.com/office/drawing/2014/main" id="{793073B3-5D1B-43A0-B86F-C1E8C96957D4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516329" y="3491586"/>
            <a:ext cx="0" cy="6299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3">
            <a:extLst>
              <a:ext uri="{FF2B5EF4-FFF2-40B4-BE49-F238E27FC236}">
                <a16:creationId xmlns:a16="http://schemas.microsoft.com/office/drawing/2014/main" id="{0A886233-18AD-4F51-B665-9656014066AA}"/>
              </a:ext>
            </a:extLst>
          </p:cNvPr>
          <p:cNvSpPr txBox="1"/>
          <p:nvPr/>
        </p:nvSpPr>
        <p:spPr>
          <a:xfrm rot="1896484">
            <a:off x="1655353" y="3954345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רכבת ישראל</a:t>
            </a:r>
          </a:p>
        </p:txBody>
      </p:sp>
      <p:sp>
        <p:nvSpPr>
          <p:cNvPr id="28" name="הסבר מלבני מעוגל 49">
            <a:extLst>
              <a:ext uri="{FF2B5EF4-FFF2-40B4-BE49-F238E27FC236}">
                <a16:creationId xmlns:a16="http://schemas.microsoft.com/office/drawing/2014/main" id="{F2DB4703-B951-44E7-BD2E-747587F95497}"/>
              </a:ext>
            </a:extLst>
          </p:cNvPr>
          <p:cNvSpPr/>
          <p:nvPr/>
        </p:nvSpPr>
        <p:spPr>
          <a:xfrm rot="1225456">
            <a:off x="4969126" y="2394663"/>
            <a:ext cx="1048796" cy="376001"/>
          </a:xfrm>
          <a:prstGeom prst="wedgeRoundRectCallout">
            <a:avLst>
              <a:gd name="adj1" fmla="val -27538"/>
              <a:gd name="adj2" fmla="val 49445"/>
              <a:gd name="adj3" fmla="val 16667"/>
            </a:avLst>
          </a:prstGeom>
          <a:solidFill>
            <a:schemeClr val="bg2"/>
          </a:solidFill>
          <a:ln w="28575">
            <a:solidFill>
              <a:srgbClr val="1C1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he-IL" sz="1100" b="1" dirty="0">
                <a:solidFill>
                  <a:srgbClr val="1C11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בקעת אונו- מעבר לנתב"ג</a:t>
            </a:r>
          </a:p>
        </p:txBody>
      </p:sp>
      <p:sp>
        <p:nvSpPr>
          <p:cNvPr id="29" name="הסבר מלבני מעוגל 49">
            <a:extLst>
              <a:ext uri="{FF2B5EF4-FFF2-40B4-BE49-F238E27FC236}">
                <a16:creationId xmlns:a16="http://schemas.microsoft.com/office/drawing/2014/main" id="{A9674070-19AE-4255-BE01-6CCA7C612EF7}"/>
              </a:ext>
            </a:extLst>
          </p:cNvPr>
          <p:cNvSpPr/>
          <p:nvPr/>
        </p:nvSpPr>
        <p:spPr>
          <a:xfrm rot="1849098">
            <a:off x="2680772" y="4816048"/>
            <a:ext cx="762689" cy="376001"/>
          </a:xfrm>
          <a:prstGeom prst="wedgeRoundRectCallout">
            <a:avLst>
              <a:gd name="adj1" fmla="val -27538"/>
              <a:gd name="adj2" fmla="val 49445"/>
              <a:gd name="adj3" fmla="val 16667"/>
            </a:avLst>
          </a:prstGeom>
          <a:solidFill>
            <a:schemeClr val="bg2"/>
          </a:solidFill>
          <a:ln w="28575">
            <a:solidFill>
              <a:srgbClr val="1C1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he-IL" sz="1100" b="1" dirty="0">
                <a:solidFill>
                  <a:srgbClr val="1C11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נתב"ג</a:t>
            </a:r>
          </a:p>
        </p:txBody>
      </p:sp>
    </p:spTree>
    <p:extLst>
      <p:ext uri="{BB962C8B-B14F-4D97-AF65-F5344CB8AC3E}">
        <p14:creationId xmlns:p14="http://schemas.microsoft.com/office/powerpoint/2010/main" val="19678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9D40ADD-9231-4CCC-9BAB-85765CFADB21}"/>
              </a:ext>
            </a:extLst>
          </p:cNvPr>
          <p:cNvSpPr txBox="1"/>
          <p:nvPr/>
        </p:nvSpPr>
        <p:spPr>
          <a:xfrm>
            <a:off x="2185988" y="2389257"/>
            <a:ext cx="448788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lang="he-IL" sz="4000" b="0" dirty="0">
                <a:latin typeface="Calibri" panose="020F0502020204030204" pitchFamily="34" charset="0"/>
                <a:cs typeface="Calibri" panose="020F0502020204030204" pitchFamily="34" charset="0"/>
              </a:rPr>
              <a:t>תחנת נתב"ג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0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FFC11A81-0E74-47CF-B6CE-FC37E2D19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1" t="14027" r="3594" b="15417"/>
          <a:stretch/>
        </p:blipFill>
        <p:spPr>
          <a:xfrm>
            <a:off x="428626" y="1193006"/>
            <a:ext cx="8401050" cy="3629026"/>
          </a:xfrm>
          <a:prstGeom prst="rect">
            <a:avLst/>
          </a:prstGeom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EBCC7BA7-0E3A-4AAF-8F06-0D65651EDD17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תחנת טרמינל 3| תכניות גובלות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צורה חופשית: צורה 2">
            <a:extLst>
              <a:ext uri="{FF2B5EF4-FFF2-40B4-BE49-F238E27FC236}">
                <a16:creationId xmlns:a16="http://schemas.microsoft.com/office/drawing/2014/main" id="{24E2397F-4FF1-4250-80DD-6070917C0ADA}"/>
              </a:ext>
            </a:extLst>
          </p:cNvPr>
          <p:cNvSpPr/>
          <p:nvPr/>
        </p:nvSpPr>
        <p:spPr>
          <a:xfrm>
            <a:off x="1889185" y="2829464"/>
            <a:ext cx="2714445" cy="612476"/>
          </a:xfrm>
          <a:custGeom>
            <a:avLst/>
            <a:gdLst>
              <a:gd name="connsiteX0" fmla="*/ 2700068 w 2714445"/>
              <a:gd name="connsiteY0" fmla="*/ 0 h 612476"/>
              <a:gd name="connsiteX1" fmla="*/ 2518913 w 2714445"/>
              <a:gd name="connsiteY1" fmla="*/ 100642 h 612476"/>
              <a:gd name="connsiteX2" fmla="*/ 2875 w 2714445"/>
              <a:gd name="connsiteY2" fmla="*/ 106393 h 612476"/>
              <a:gd name="connsiteX3" fmla="*/ 0 w 2714445"/>
              <a:gd name="connsiteY3" fmla="*/ 261668 h 612476"/>
              <a:gd name="connsiteX4" fmla="*/ 146649 w 2714445"/>
              <a:gd name="connsiteY4" fmla="*/ 333555 h 612476"/>
              <a:gd name="connsiteX5" fmla="*/ 264543 w 2714445"/>
              <a:gd name="connsiteY5" fmla="*/ 373811 h 612476"/>
              <a:gd name="connsiteX6" fmla="*/ 460075 w 2714445"/>
              <a:gd name="connsiteY6" fmla="*/ 442823 h 612476"/>
              <a:gd name="connsiteX7" fmla="*/ 730370 w 2714445"/>
              <a:gd name="connsiteY7" fmla="*/ 523336 h 612476"/>
              <a:gd name="connsiteX8" fmla="*/ 940279 w 2714445"/>
              <a:gd name="connsiteY8" fmla="*/ 566468 h 612476"/>
              <a:gd name="connsiteX9" fmla="*/ 1262332 w 2714445"/>
              <a:gd name="connsiteY9" fmla="*/ 612476 h 612476"/>
              <a:gd name="connsiteX10" fmla="*/ 2714445 w 2714445"/>
              <a:gd name="connsiteY10" fmla="*/ 592347 h 612476"/>
              <a:gd name="connsiteX11" fmla="*/ 2700068 w 2714445"/>
              <a:gd name="connsiteY11" fmla="*/ 0 h 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4445" h="612476">
                <a:moveTo>
                  <a:pt x="2700068" y="0"/>
                </a:moveTo>
                <a:lnTo>
                  <a:pt x="2518913" y="100642"/>
                </a:lnTo>
                <a:lnTo>
                  <a:pt x="2875" y="106393"/>
                </a:lnTo>
                <a:cubicBezTo>
                  <a:pt x="1917" y="158151"/>
                  <a:pt x="958" y="209910"/>
                  <a:pt x="0" y="261668"/>
                </a:cubicBezTo>
                <a:lnTo>
                  <a:pt x="146649" y="333555"/>
                </a:lnTo>
                <a:lnTo>
                  <a:pt x="264543" y="373811"/>
                </a:lnTo>
                <a:lnTo>
                  <a:pt x="460075" y="442823"/>
                </a:lnTo>
                <a:lnTo>
                  <a:pt x="730370" y="523336"/>
                </a:lnTo>
                <a:lnTo>
                  <a:pt x="940279" y="566468"/>
                </a:lnTo>
                <a:lnTo>
                  <a:pt x="1262332" y="612476"/>
                </a:lnTo>
                <a:lnTo>
                  <a:pt x="2714445" y="592347"/>
                </a:lnTo>
                <a:lnTo>
                  <a:pt x="2700068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9AEBC563-F04C-4F10-9331-27B319644DB7}"/>
              </a:ext>
            </a:extLst>
          </p:cNvPr>
          <p:cNvSpPr/>
          <p:nvPr/>
        </p:nvSpPr>
        <p:spPr>
          <a:xfrm>
            <a:off x="4067355" y="3239219"/>
            <a:ext cx="1138687" cy="168215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1995600" y="2317495"/>
            <a:ext cx="1021690" cy="540005"/>
          </a:xfrm>
          <a:prstGeom prst="wedgeRoundRectCallout">
            <a:avLst>
              <a:gd name="adj1" fmla="val 58953"/>
              <a:gd name="adj2" fmla="val 9157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פוליגון לתחום מלון עתידי</a:t>
            </a:r>
          </a:p>
        </p:txBody>
      </p:sp>
      <p:sp>
        <p:nvSpPr>
          <p:cNvPr id="8" name="בועת דיבור: מלבן עם פינות מעוגלות 16">
            <a:extLst>
              <a:ext uri="{FF2B5EF4-FFF2-40B4-BE49-F238E27FC236}">
                <a16:creationId xmlns:a16="http://schemas.microsoft.com/office/drawing/2014/main" id="{4DD5B0CD-B6A3-4DE7-BA29-E8533011A119}"/>
              </a:ext>
            </a:extLst>
          </p:cNvPr>
          <p:cNvSpPr/>
          <p:nvPr/>
        </p:nvSpPr>
        <p:spPr>
          <a:xfrm>
            <a:off x="4482882" y="4350453"/>
            <a:ext cx="1138687" cy="540005"/>
          </a:xfrm>
          <a:prstGeom prst="wedgeRoundRectCallout">
            <a:avLst>
              <a:gd name="adj1" fmla="val 53887"/>
              <a:gd name="adj2" fmla="val -11077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הרחבה עתידית לתחנת הרכבת</a:t>
            </a:r>
          </a:p>
        </p:txBody>
      </p:sp>
      <p:sp>
        <p:nvSpPr>
          <p:cNvPr id="9" name="בועת דיבור: מלבן עם פינות מעוגלות 16">
            <a:extLst>
              <a:ext uri="{FF2B5EF4-FFF2-40B4-BE49-F238E27FC236}">
                <a16:creationId xmlns:a16="http://schemas.microsoft.com/office/drawing/2014/main" id="{2840E8CB-DE17-447E-8106-49533E44FBA3}"/>
              </a:ext>
            </a:extLst>
          </p:cNvPr>
          <p:cNvSpPr/>
          <p:nvPr/>
        </p:nvSpPr>
        <p:spPr>
          <a:xfrm>
            <a:off x="7568082" y="2699214"/>
            <a:ext cx="1138687" cy="540005"/>
          </a:xfrm>
          <a:prstGeom prst="wedgeRoundRectCallout">
            <a:avLst>
              <a:gd name="adj1" fmla="val -65305"/>
              <a:gd name="adj2" fmla="val 7666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תחנת רכבת קיימת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CDB661EB-43DA-418F-A0A7-57E97B5C55C6}"/>
              </a:ext>
            </a:extLst>
          </p:cNvPr>
          <p:cNvSpPr txBox="1"/>
          <p:nvPr/>
        </p:nvSpPr>
        <p:spPr>
          <a:xfrm rot="1406994">
            <a:off x="416717" y="2346755"/>
            <a:ext cx="135633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rgbClr val="00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תוואי תת קרקעי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B4D1E0B0-FF48-4992-9D64-B3C157E67604}"/>
              </a:ext>
            </a:extLst>
          </p:cNvPr>
          <p:cNvSpPr txBox="1"/>
          <p:nvPr/>
        </p:nvSpPr>
        <p:spPr>
          <a:xfrm>
            <a:off x="4036372" y="2997528"/>
            <a:ext cx="135633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תחנת מטרו</a:t>
            </a:r>
          </a:p>
        </p:txBody>
      </p:sp>
    </p:spTree>
    <p:extLst>
      <p:ext uri="{BB962C8B-B14F-4D97-AF65-F5344CB8AC3E}">
        <p14:creationId xmlns:p14="http://schemas.microsoft.com/office/powerpoint/2010/main" val="11805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5EDC2283-5C69-4AB5-9A6E-934A163F9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23" t="15000" r="8637" b="15278"/>
          <a:stretch/>
        </p:blipFill>
        <p:spPr>
          <a:xfrm>
            <a:off x="429200" y="1044131"/>
            <a:ext cx="8250672" cy="4146286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תכנון מוצע 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קבוצה 38">
            <a:extLst>
              <a:ext uri="{FF2B5EF4-FFF2-40B4-BE49-F238E27FC236}">
                <a16:creationId xmlns:a16="http://schemas.microsoft.com/office/drawing/2014/main" id="{E07F341E-C0DB-4102-9DAD-428D86DD59AB}"/>
              </a:ext>
            </a:extLst>
          </p:cNvPr>
          <p:cNvGrpSpPr/>
          <p:nvPr/>
        </p:nvGrpSpPr>
        <p:grpSpPr>
          <a:xfrm>
            <a:off x="7979329" y="1125031"/>
            <a:ext cx="556633" cy="658766"/>
            <a:chOff x="6473147" y="1654441"/>
            <a:chExt cx="556633" cy="596201"/>
          </a:xfrm>
        </p:grpSpPr>
        <p:sp>
          <p:nvSpPr>
            <p:cNvPr id="40" name="חץ: למעלה 39">
              <a:extLst>
                <a:ext uri="{FF2B5EF4-FFF2-40B4-BE49-F238E27FC236}">
                  <a16:creationId xmlns:a16="http://schemas.microsoft.com/office/drawing/2014/main" id="{457DD342-2FD4-46A2-B1F9-5AFEA66C833C}"/>
                </a:ext>
              </a:extLst>
            </p:cNvPr>
            <p:cNvSpPr/>
            <p:nvPr/>
          </p:nvSpPr>
          <p:spPr>
            <a:xfrm>
              <a:off x="6473147" y="1654441"/>
              <a:ext cx="284841" cy="463612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4CFCD9-9B96-4659-ADF4-898660E833D9}"/>
                </a:ext>
              </a:extLst>
            </p:cNvPr>
            <p:cNvSpPr txBox="1"/>
            <p:nvPr/>
          </p:nvSpPr>
          <p:spPr>
            <a:xfrm>
              <a:off x="6615567" y="1727422"/>
              <a:ext cx="41421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he-IL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3" name="מחבר ישר 42">
            <a:extLst>
              <a:ext uri="{FF2B5EF4-FFF2-40B4-BE49-F238E27FC236}">
                <a16:creationId xmlns:a16="http://schemas.microsoft.com/office/drawing/2014/main" id="{7CBF0F0B-8E29-4764-B2F6-3E9F4077ADDE}"/>
              </a:ext>
            </a:extLst>
          </p:cNvPr>
          <p:cNvCxnSpPr>
            <a:cxnSpLocks/>
          </p:cNvCxnSpPr>
          <p:nvPr/>
        </p:nvCxnSpPr>
        <p:spPr>
          <a:xfrm flipH="1" flipV="1">
            <a:off x="1310445" y="1106631"/>
            <a:ext cx="4046986" cy="24983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3559DF14-1243-4E90-996A-56002CB41800}"/>
              </a:ext>
            </a:extLst>
          </p:cNvPr>
          <p:cNvSpPr txBox="1"/>
          <p:nvPr/>
        </p:nvSpPr>
        <p:spPr>
          <a:xfrm rot="1900169">
            <a:off x="1595923" y="1655138"/>
            <a:ext cx="2040268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תחום אווירי</a:t>
            </a:r>
          </a:p>
        </p:txBody>
      </p:sp>
      <p:sp>
        <p:nvSpPr>
          <p:cNvPr id="45" name="תיבת טקסט 44">
            <a:extLst>
              <a:ext uri="{FF2B5EF4-FFF2-40B4-BE49-F238E27FC236}">
                <a16:creationId xmlns:a16="http://schemas.microsoft.com/office/drawing/2014/main" id="{C6EF4C9E-C937-4297-8B55-26C290979770}"/>
              </a:ext>
            </a:extLst>
          </p:cNvPr>
          <p:cNvSpPr txBox="1"/>
          <p:nvPr/>
        </p:nvSpPr>
        <p:spPr>
          <a:xfrm rot="1900169">
            <a:off x="1501344" y="1822401"/>
            <a:ext cx="2040268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תחום יבשתי</a:t>
            </a:r>
          </a:p>
        </p:txBody>
      </p:sp>
      <p:sp>
        <p:nvSpPr>
          <p:cNvPr id="46" name="אליפסה 45">
            <a:extLst>
              <a:ext uri="{FF2B5EF4-FFF2-40B4-BE49-F238E27FC236}">
                <a16:creationId xmlns:a16="http://schemas.microsoft.com/office/drawing/2014/main" id="{85DE3B63-DE78-43AB-86A3-360FFF443F67}"/>
              </a:ext>
            </a:extLst>
          </p:cNvPr>
          <p:cNvSpPr/>
          <p:nvPr/>
        </p:nvSpPr>
        <p:spPr>
          <a:xfrm>
            <a:off x="5626243" y="2086067"/>
            <a:ext cx="414213" cy="42550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בועת דיבור: מלבן עם פינות מעוגלות 16">
            <a:extLst>
              <a:ext uri="{FF2B5EF4-FFF2-40B4-BE49-F238E27FC236}">
                <a16:creationId xmlns:a16="http://schemas.microsoft.com/office/drawing/2014/main" id="{3A1AA92A-AA8A-428C-B0B4-E9E9B11986A7}"/>
              </a:ext>
            </a:extLst>
          </p:cNvPr>
          <p:cNvSpPr/>
          <p:nvPr/>
        </p:nvSpPr>
        <p:spPr>
          <a:xfrm>
            <a:off x="6188288" y="1697548"/>
            <a:ext cx="696154" cy="381719"/>
          </a:xfrm>
          <a:prstGeom prst="wedgeRoundRectCallout">
            <a:avLst>
              <a:gd name="adj1" fmla="val -65305"/>
              <a:gd name="adj2" fmla="val 7666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מגדל פיקוח</a:t>
            </a:r>
          </a:p>
        </p:txBody>
      </p:sp>
      <p:sp>
        <p:nvSpPr>
          <p:cNvPr id="49" name="בועת דיבור: מלבן עם פינות מעוגלות 16">
            <a:extLst>
              <a:ext uri="{FF2B5EF4-FFF2-40B4-BE49-F238E27FC236}">
                <a16:creationId xmlns:a16="http://schemas.microsoft.com/office/drawing/2014/main" id="{C3B0D6B7-F920-405E-9908-ACE304F84F88}"/>
              </a:ext>
            </a:extLst>
          </p:cNvPr>
          <p:cNvSpPr/>
          <p:nvPr/>
        </p:nvSpPr>
        <p:spPr>
          <a:xfrm>
            <a:off x="4411980" y="4841757"/>
            <a:ext cx="945451" cy="381719"/>
          </a:xfrm>
          <a:prstGeom prst="wedgeRoundRectCallout">
            <a:avLst>
              <a:gd name="adj1" fmla="val 69946"/>
              <a:gd name="adj2" fmla="val -39365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תחנת רכבת קיימת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90C8E508-02C1-4C51-BAA1-CD59CD8E88F4}"/>
              </a:ext>
            </a:extLst>
          </p:cNvPr>
          <p:cNvSpPr/>
          <p:nvPr/>
        </p:nvSpPr>
        <p:spPr>
          <a:xfrm rot="1867250" flipH="1">
            <a:off x="4714733" y="4003254"/>
            <a:ext cx="150287" cy="400672"/>
          </a:xfrm>
          <a:prstGeom prst="rect">
            <a:avLst/>
          </a:prstGeom>
          <a:solidFill>
            <a:srgbClr val="5B9BD5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בועת דיבור: מלבן עם פינות מעוגלות 16">
            <a:extLst>
              <a:ext uri="{FF2B5EF4-FFF2-40B4-BE49-F238E27FC236}">
                <a16:creationId xmlns:a16="http://schemas.microsoft.com/office/drawing/2014/main" id="{BE31F0FB-930C-4461-91E4-74B195ED8B03}"/>
              </a:ext>
            </a:extLst>
          </p:cNvPr>
          <p:cNvSpPr/>
          <p:nvPr/>
        </p:nvSpPr>
        <p:spPr>
          <a:xfrm>
            <a:off x="3333938" y="4289150"/>
            <a:ext cx="945451" cy="381719"/>
          </a:xfrm>
          <a:prstGeom prst="wedgeRoundRectCallout">
            <a:avLst>
              <a:gd name="adj1" fmla="val 85813"/>
              <a:gd name="adj2" fmla="val -39365"/>
              <a:gd name="adj3" fmla="val 16667"/>
            </a:avLst>
          </a:prstGeom>
          <a:solidFill>
            <a:schemeClr val="accent1"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גשר חדש מוצע</a:t>
            </a:r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33BE33DE-A764-4200-B6E2-C076AD9D580D}"/>
              </a:ext>
            </a:extLst>
          </p:cNvPr>
          <p:cNvSpPr/>
          <p:nvPr/>
        </p:nvSpPr>
        <p:spPr>
          <a:xfrm rot="1867250" flipH="1">
            <a:off x="4825212" y="4199381"/>
            <a:ext cx="550495" cy="400672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בועת דיבור: מלבן עם פינות מעוגלות 16">
            <a:extLst>
              <a:ext uri="{FF2B5EF4-FFF2-40B4-BE49-F238E27FC236}">
                <a16:creationId xmlns:a16="http://schemas.microsoft.com/office/drawing/2014/main" id="{CCE01819-6CDF-496D-8EC7-1EB7845238B3}"/>
              </a:ext>
            </a:extLst>
          </p:cNvPr>
          <p:cNvSpPr/>
          <p:nvPr/>
        </p:nvSpPr>
        <p:spPr>
          <a:xfrm>
            <a:off x="5688506" y="3993248"/>
            <a:ext cx="999563" cy="536544"/>
          </a:xfrm>
          <a:prstGeom prst="wedgeRoundRectCallout">
            <a:avLst>
              <a:gd name="adj1" fmla="val -87973"/>
              <a:gd name="adj2" fmla="val -64"/>
              <a:gd name="adj3" fmla="val 16667"/>
            </a:avLst>
          </a:prstGeom>
          <a:solidFill>
            <a:srgbClr val="92D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חיבור לאולם נוסעים של ר"י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884D5F5B-5F89-4AA9-B647-8DCD6DC36A5C}"/>
              </a:ext>
            </a:extLst>
          </p:cNvPr>
          <p:cNvSpPr/>
          <p:nvPr/>
        </p:nvSpPr>
        <p:spPr>
          <a:xfrm rot="1867250" flipH="1">
            <a:off x="4705182" y="3780197"/>
            <a:ext cx="471674" cy="252129"/>
          </a:xfrm>
          <a:prstGeom prst="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בועת דיבור: מלבן עם פינות מעוגלות 16">
            <a:extLst>
              <a:ext uri="{FF2B5EF4-FFF2-40B4-BE49-F238E27FC236}">
                <a16:creationId xmlns:a16="http://schemas.microsoft.com/office/drawing/2014/main" id="{AAB04F0E-BBEB-4268-9974-8DDED270E5C6}"/>
              </a:ext>
            </a:extLst>
          </p:cNvPr>
          <p:cNvSpPr/>
          <p:nvPr/>
        </p:nvSpPr>
        <p:spPr>
          <a:xfrm>
            <a:off x="5273078" y="2796079"/>
            <a:ext cx="999563" cy="536544"/>
          </a:xfrm>
          <a:prstGeom prst="wedgeRoundRectCallout">
            <a:avLst>
              <a:gd name="adj1" fmla="val -67962"/>
              <a:gd name="adj2" fmla="val 122428"/>
              <a:gd name="adj3" fmla="val 16667"/>
            </a:avLst>
          </a:prstGeom>
          <a:solidFill>
            <a:schemeClr val="accent4">
              <a:lumMod val="20000"/>
              <a:lumOff val="8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חיבור לטרמינל</a:t>
            </a:r>
          </a:p>
        </p:txBody>
      </p:sp>
    </p:spTree>
    <p:extLst>
      <p:ext uri="{BB962C8B-B14F-4D97-AF65-F5344CB8AC3E}">
        <p14:creationId xmlns:p14="http://schemas.microsoft.com/office/powerpoint/2010/main" val="427750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תמונה 18">
            <a:extLst>
              <a:ext uri="{FF2B5EF4-FFF2-40B4-BE49-F238E27FC236}">
                <a16:creationId xmlns:a16="http://schemas.microsoft.com/office/drawing/2014/main" id="{F79CB179-3DE1-4DE4-A5FA-ABE99CE73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38" t="16318" r="39364" b="15959"/>
          <a:stretch/>
        </p:blipFill>
        <p:spPr>
          <a:xfrm>
            <a:off x="2000043" y="910551"/>
            <a:ext cx="4823873" cy="434440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תכנון מוצע- הגדלה 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קבוצה 38">
            <a:extLst>
              <a:ext uri="{FF2B5EF4-FFF2-40B4-BE49-F238E27FC236}">
                <a16:creationId xmlns:a16="http://schemas.microsoft.com/office/drawing/2014/main" id="{E07F341E-C0DB-4102-9DAD-428D86DD59AB}"/>
              </a:ext>
            </a:extLst>
          </p:cNvPr>
          <p:cNvGrpSpPr/>
          <p:nvPr/>
        </p:nvGrpSpPr>
        <p:grpSpPr>
          <a:xfrm>
            <a:off x="2171460" y="1028041"/>
            <a:ext cx="556633" cy="658766"/>
            <a:chOff x="6473147" y="1654441"/>
            <a:chExt cx="556633" cy="596201"/>
          </a:xfrm>
        </p:grpSpPr>
        <p:sp>
          <p:nvSpPr>
            <p:cNvPr id="40" name="חץ: למעלה 39">
              <a:extLst>
                <a:ext uri="{FF2B5EF4-FFF2-40B4-BE49-F238E27FC236}">
                  <a16:creationId xmlns:a16="http://schemas.microsoft.com/office/drawing/2014/main" id="{457DD342-2FD4-46A2-B1F9-5AFEA66C833C}"/>
                </a:ext>
              </a:extLst>
            </p:cNvPr>
            <p:cNvSpPr/>
            <p:nvPr/>
          </p:nvSpPr>
          <p:spPr>
            <a:xfrm>
              <a:off x="6473147" y="1654441"/>
              <a:ext cx="284841" cy="463612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4CFCD9-9B96-4659-ADF4-898660E833D9}"/>
                </a:ext>
              </a:extLst>
            </p:cNvPr>
            <p:cNvSpPr txBox="1"/>
            <p:nvPr/>
          </p:nvSpPr>
          <p:spPr>
            <a:xfrm>
              <a:off x="6615567" y="1727422"/>
              <a:ext cx="41421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he-IL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בועת דיבור: מלבן עם פינות מעוגלות 16">
            <a:extLst>
              <a:ext uri="{FF2B5EF4-FFF2-40B4-BE49-F238E27FC236}">
                <a16:creationId xmlns:a16="http://schemas.microsoft.com/office/drawing/2014/main" id="{3A1AA92A-AA8A-428C-B0B4-E9E9B11986A7}"/>
              </a:ext>
            </a:extLst>
          </p:cNvPr>
          <p:cNvSpPr/>
          <p:nvPr/>
        </p:nvSpPr>
        <p:spPr>
          <a:xfrm>
            <a:off x="6795880" y="1877071"/>
            <a:ext cx="696154" cy="381719"/>
          </a:xfrm>
          <a:prstGeom prst="wedgeRoundRectCallout">
            <a:avLst>
              <a:gd name="adj1" fmla="val -65305"/>
              <a:gd name="adj2" fmla="val 7666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טרמינל 3 קיים</a:t>
            </a:r>
          </a:p>
        </p:txBody>
      </p:sp>
      <p:sp>
        <p:nvSpPr>
          <p:cNvPr id="49" name="בועת דיבור: מלבן עם פינות מעוגלות 16">
            <a:extLst>
              <a:ext uri="{FF2B5EF4-FFF2-40B4-BE49-F238E27FC236}">
                <a16:creationId xmlns:a16="http://schemas.microsoft.com/office/drawing/2014/main" id="{C3B0D6B7-F920-405E-9908-ACE304F84F88}"/>
              </a:ext>
            </a:extLst>
          </p:cNvPr>
          <p:cNvSpPr/>
          <p:nvPr/>
        </p:nvSpPr>
        <p:spPr>
          <a:xfrm>
            <a:off x="4164484" y="4948367"/>
            <a:ext cx="945451" cy="381719"/>
          </a:xfrm>
          <a:prstGeom prst="wedgeRoundRectCallout">
            <a:avLst>
              <a:gd name="adj1" fmla="val 69946"/>
              <a:gd name="adj2" fmla="val -39365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תחנת רכבת קיימת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90C8E508-02C1-4C51-BAA1-CD59CD8E88F4}"/>
              </a:ext>
            </a:extLst>
          </p:cNvPr>
          <p:cNvSpPr/>
          <p:nvPr/>
        </p:nvSpPr>
        <p:spPr>
          <a:xfrm rot="1867250" flipH="1">
            <a:off x="4260818" y="2999471"/>
            <a:ext cx="541152" cy="1342398"/>
          </a:xfrm>
          <a:prstGeom prst="rect">
            <a:avLst/>
          </a:prstGeom>
          <a:solidFill>
            <a:srgbClr val="5B9BD5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33BE33DE-A764-4200-B6E2-C076AD9D580D}"/>
              </a:ext>
            </a:extLst>
          </p:cNvPr>
          <p:cNvSpPr/>
          <p:nvPr/>
        </p:nvSpPr>
        <p:spPr>
          <a:xfrm rot="1867250" flipH="1">
            <a:off x="4618755" y="3644288"/>
            <a:ext cx="1970348" cy="1348813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בועת דיבור: מלבן עם פינות מעוגלות 16">
            <a:extLst>
              <a:ext uri="{FF2B5EF4-FFF2-40B4-BE49-F238E27FC236}">
                <a16:creationId xmlns:a16="http://schemas.microsoft.com/office/drawing/2014/main" id="{CCE01819-6CDF-496D-8EC7-1EB7845238B3}"/>
              </a:ext>
            </a:extLst>
          </p:cNvPr>
          <p:cNvSpPr/>
          <p:nvPr/>
        </p:nvSpPr>
        <p:spPr>
          <a:xfrm>
            <a:off x="6979766" y="3848572"/>
            <a:ext cx="999563" cy="536544"/>
          </a:xfrm>
          <a:prstGeom prst="wedgeRoundRectCallout">
            <a:avLst>
              <a:gd name="adj1" fmla="val -87973"/>
              <a:gd name="adj2" fmla="val -64"/>
              <a:gd name="adj3" fmla="val 16667"/>
            </a:avLst>
          </a:prstGeom>
          <a:solidFill>
            <a:srgbClr val="92D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חיבור לאולם נוסעים של ר"י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884D5F5B-5F89-4AA9-B647-8DCD6DC36A5C}"/>
              </a:ext>
            </a:extLst>
          </p:cNvPr>
          <p:cNvSpPr/>
          <p:nvPr/>
        </p:nvSpPr>
        <p:spPr>
          <a:xfrm rot="1867250" flipH="1">
            <a:off x="4267236" y="2209190"/>
            <a:ext cx="1314566" cy="849786"/>
          </a:xfrm>
          <a:prstGeom prst="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בועת דיבור: מלבן עם פינות מעוגלות 16">
            <a:extLst>
              <a:ext uri="{FF2B5EF4-FFF2-40B4-BE49-F238E27FC236}">
                <a16:creationId xmlns:a16="http://schemas.microsoft.com/office/drawing/2014/main" id="{AAB04F0E-BBEB-4268-9974-8DDED270E5C6}"/>
              </a:ext>
            </a:extLst>
          </p:cNvPr>
          <p:cNvSpPr/>
          <p:nvPr/>
        </p:nvSpPr>
        <p:spPr>
          <a:xfrm>
            <a:off x="5541087" y="1509084"/>
            <a:ext cx="999563" cy="536544"/>
          </a:xfrm>
          <a:prstGeom prst="wedgeRoundRectCallout">
            <a:avLst>
              <a:gd name="adj1" fmla="val -67962"/>
              <a:gd name="adj2" fmla="val 122428"/>
              <a:gd name="adj3" fmla="val 16667"/>
            </a:avLst>
          </a:prstGeom>
          <a:solidFill>
            <a:schemeClr val="accent4">
              <a:lumMod val="20000"/>
              <a:lumOff val="8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חיבור לטרמינל</a:t>
            </a:r>
          </a:p>
        </p:txBody>
      </p:sp>
      <p:cxnSp>
        <p:nvCxnSpPr>
          <p:cNvPr id="25" name="מחבר ישר 24">
            <a:extLst>
              <a:ext uri="{FF2B5EF4-FFF2-40B4-BE49-F238E27FC236}">
                <a16:creationId xmlns:a16="http://schemas.microsoft.com/office/drawing/2014/main" id="{0F8F2FC5-B3BA-4919-BB55-BEF05260FCC2}"/>
              </a:ext>
            </a:extLst>
          </p:cNvPr>
          <p:cNvCxnSpPr>
            <a:cxnSpLocks/>
          </p:cNvCxnSpPr>
          <p:nvPr/>
        </p:nvCxnSpPr>
        <p:spPr>
          <a:xfrm flipH="1" flipV="1">
            <a:off x="2000043" y="2758776"/>
            <a:ext cx="2007312" cy="123382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>
            <a:extLst>
              <a:ext uri="{FF2B5EF4-FFF2-40B4-BE49-F238E27FC236}">
                <a16:creationId xmlns:a16="http://schemas.microsoft.com/office/drawing/2014/main" id="{94E3546E-2E01-49A5-A5A4-3AB0AF1BEB1E}"/>
              </a:ext>
            </a:extLst>
          </p:cNvPr>
          <p:cNvCxnSpPr>
            <a:cxnSpLocks/>
          </p:cNvCxnSpPr>
          <p:nvPr/>
        </p:nvCxnSpPr>
        <p:spPr>
          <a:xfrm flipH="1" flipV="1">
            <a:off x="1991121" y="1877071"/>
            <a:ext cx="2444752" cy="14567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בועת דיבור: מלבן עם פינות מעוגלות 16">
            <a:extLst>
              <a:ext uri="{FF2B5EF4-FFF2-40B4-BE49-F238E27FC236}">
                <a16:creationId xmlns:a16="http://schemas.microsoft.com/office/drawing/2014/main" id="{BE31F0FB-930C-4461-91E4-74B195ED8B03}"/>
              </a:ext>
            </a:extLst>
          </p:cNvPr>
          <p:cNvSpPr/>
          <p:nvPr/>
        </p:nvSpPr>
        <p:spPr>
          <a:xfrm>
            <a:off x="2871555" y="3754355"/>
            <a:ext cx="945451" cy="381719"/>
          </a:xfrm>
          <a:prstGeom prst="wedgeRoundRectCallout">
            <a:avLst>
              <a:gd name="adj1" fmla="val 85813"/>
              <a:gd name="adj2" fmla="val -39365"/>
              <a:gd name="adj3" fmla="val 16667"/>
            </a:avLst>
          </a:prstGeom>
          <a:solidFill>
            <a:schemeClr val="accent1"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גשר חדש מוצע</a:t>
            </a:r>
          </a:p>
        </p:txBody>
      </p:sp>
    </p:spTree>
    <p:extLst>
      <p:ext uri="{BB962C8B-B14F-4D97-AF65-F5344CB8AC3E}">
        <p14:creationId xmlns:p14="http://schemas.microsoft.com/office/powerpoint/2010/main" val="1869523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תכנון מוצע – חתך לאורך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641407" y="4579144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83178A8-5F3C-488E-8B90-F0D1E1503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141" t="19862" r="5625" b="7083"/>
          <a:stretch/>
        </p:blipFill>
        <p:spPr>
          <a:xfrm>
            <a:off x="468302" y="1030212"/>
            <a:ext cx="8251032" cy="3757613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8EC5FF69-60A3-41B8-B8EB-0FA4AA47167B}"/>
              </a:ext>
            </a:extLst>
          </p:cNvPr>
          <p:cNvSpPr/>
          <p:nvPr/>
        </p:nvSpPr>
        <p:spPr>
          <a:xfrm>
            <a:off x="7096826" y="3423369"/>
            <a:ext cx="907257" cy="635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9D02C0A5-3E47-4B34-BC56-2A960950D25D}"/>
              </a:ext>
            </a:extLst>
          </p:cNvPr>
          <p:cNvSpPr/>
          <p:nvPr/>
        </p:nvSpPr>
        <p:spPr>
          <a:xfrm>
            <a:off x="7005305" y="3673804"/>
            <a:ext cx="82895" cy="21997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0" name="מחבר ישר 9">
            <a:extLst>
              <a:ext uri="{FF2B5EF4-FFF2-40B4-BE49-F238E27FC236}">
                <a16:creationId xmlns:a16="http://schemas.microsoft.com/office/drawing/2014/main" id="{7E105557-AEBE-4209-BB94-061677AB03FB}"/>
              </a:ext>
            </a:extLst>
          </p:cNvPr>
          <p:cNvCxnSpPr/>
          <p:nvPr/>
        </p:nvCxnSpPr>
        <p:spPr>
          <a:xfrm flipH="1">
            <a:off x="559935" y="2678891"/>
            <a:ext cx="6728604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מלבן 11">
            <a:extLst>
              <a:ext uri="{FF2B5EF4-FFF2-40B4-BE49-F238E27FC236}">
                <a16:creationId xmlns:a16="http://schemas.microsoft.com/office/drawing/2014/main" id="{AB2F9427-3B05-4590-883B-943F37ACF17B}"/>
              </a:ext>
            </a:extLst>
          </p:cNvPr>
          <p:cNvSpPr/>
          <p:nvPr/>
        </p:nvSpPr>
        <p:spPr>
          <a:xfrm>
            <a:off x="1140780" y="2737602"/>
            <a:ext cx="4996786" cy="1598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A0E03E4E-A2C5-4491-BBD4-9B87C606EA92}"/>
              </a:ext>
            </a:extLst>
          </p:cNvPr>
          <p:cNvSpPr/>
          <p:nvPr/>
        </p:nvSpPr>
        <p:spPr>
          <a:xfrm>
            <a:off x="1140780" y="2921625"/>
            <a:ext cx="4661140" cy="159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צורה חופשית: צורה 27">
            <a:extLst>
              <a:ext uri="{FF2B5EF4-FFF2-40B4-BE49-F238E27FC236}">
                <a16:creationId xmlns:a16="http://schemas.microsoft.com/office/drawing/2014/main" id="{E3882A0E-ABD3-42DE-807A-645A2C9343C2}"/>
              </a:ext>
            </a:extLst>
          </p:cNvPr>
          <p:cNvSpPr/>
          <p:nvPr/>
        </p:nvSpPr>
        <p:spPr>
          <a:xfrm>
            <a:off x="1094511" y="2528451"/>
            <a:ext cx="6179128" cy="1427019"/>
          </a:xfrm>
          <a:custGeom>
            <a:avLst/>
            <a:gdLst>
              <a:gd name="connsiteX0" fmla="*/ 6179128 w 6234546"/>
              <a:gd name="connsiteY0" fmla="*/ 0 h 1427019"/>
              <a:gd name="connsiteX1" fmla="*/ 5340928 w 6234546"/>
              <a:gd name="connsiteY1" fmla="*/ 13855 h 1427019"/>
              <a:gd name="connsiteX2" fmla="*/ 5340928 w 6234546"/>
              <a:gd name="connsiteY2" fmla="*/ 159328 h 1427019"/>
              <a:gd name="connsiteX3" fmla="*/ 5049982 w 6234546"/>
              <a:gd name="connsiteY3" fmla="*/ 166255 h 1427019"/>
              <a:gd name="connsiteX4" fmla="*/ 5036128 w 6234546"/>
              <a:gd name="connsiteY4" fmla="*/ 381000 h 1427019"/>
              <a:gd name="connsiteX5" fmla="*/ 4710546 w 6234546"/>
              <a:gd name="connsiteY5" fmla="*/ 381000 h 1427019"/>
              <a:gd name="connsiteX6" fmla="*/ 4703618 w 6234546"/>
              <a:gd name="connsiteY6" fmla="*/ 561110 h 1427019"/>
              <a:gd name="connsiteX7" fmla="*/ 6928 w 6234546"/>
              <a:gd name="connsiteY7" fmla="*/ 568037 h 1427019"/>
              <a:gd name="connsiteX8" fmla="*/ 0 w 6234546"/>
              <a:gd name="connsiteY8" fmla="*/ 1406237 h 1427019"/>
              <a:gd name="connsiteX9" fmla="*/ 5915891 w 6234546"/>
              <a:gd name="connsiteY9" fmla="*/ 1427019 h 1427019"/>
              <a:gd name="connsiteX10" fmla="*/ 5992091 w 6234546"/>
              <a:gd name="connsiteY10" fmla="*/ 1420091 h 1427019"/>
              <a:gd name="connsiteX11" fmla="*/ 5957455 w 6234546"/>
              <a:gd name="connsiteY11" fmla="*/ 193964 h 1427019"/>
              <a:gd name="connsiteX12" fmla="*/ 6234546 w 6234546"/>
              <a:gd name="connsiteY12" fmla="*/ 173182 h 1427019"/>
              <a:gd name="connsiteX13" fmla="*/ 6179128 w 6234546"/>
              <a:gd name="connsiteY13" fmla="*/ 0 h 1427019"/>
              <a:gd name="connsiteX0" fmla="*/ 6179128 w 6179128"/>
              <a:gd name="connsiteY0" fmla="*/ 0 h 1427019"/>
              <a:gd name="connsiteX1" fmla="*/ 5340928 w 6179128"/>
              <a:gd name="connsiteY1" fmla="*/ 13855 h 1427019"/>
              <a:gd name="connsiteX2" fmla="*/ 5340928 w 6179128"/>
              <a:gd name="connsiteY2" fmla="*/ 159328 h 1427019"/>
              <a:gd name="connsiteX3" fmla="*/ 5049982 w 6179128"/>
              <a:gd name="connsiteY3" fmla="*/ 166255 h 1427019"/>
              <a:gd name="connsiteX4" fmla="*/ 5036128 w 6179128"/>
              <a:gd name="connsiteY4" fmla="*/ 381000 h 1427019"/>
              <a:gd name="connsiteX5" fmla="*/ 4710546 w 6179128"/>
              <a:gd name="connsiteY5" fmla="*/ 381000 h 1427019"/>
              <a:gd name="connsiteX6" fmla="*/ 4703618 w 6179128"/>
              <a:gd name="connsiteY6" fmla="*/ 561110 h 1427019"/>
              <a:gd name="connsiteX7" fmla="*/ 6928 w 6179128"/>
              <a:gd name="connsiteY7" fmla="*/ 568037 h 1427019"/>
              <a:gd name="connsiteX8" fmla="*/ 0 w 6179128"/>
              <a:gd name="connsiteY8" fmla="*/ 1406237 h 1427019"/>
              <a:gd name="connsiteX9" fmla="*/ 5915891 w 6179128"/>
              <a:gd name="connsiteY9" fmla="*/ 1427019 h 1427019"/>
              <a:gd name="connsiteX10" fmla="*/ 5992091 w 6179128"/>
              <a:gd name="connsiteY10" fmla="*/ 1420091 h 1427019"/>
              <a:gd name="connsiteX11" fmla="*/ 5957455 w 6179128"/>
              <a:gd name="connsiteY11" fmla="*/ 193964 h 1427019"/>
              <a:gd name="connsiteX12" fmla="*/ 6178474 w 6179128"/>
              <a:gd name="connsiteY12" fmla="*/ 190435 h 1427019"/>
              <a:gd name="connsiteX13" fmla="*/ 6179128 w 6179128"/>
              <a:gd name="connsiteY13" fmla="*/ 0 h 1427019"/>
              <a:gd name="connsiteX0" fmla="*/ 6179128 w 6179128"/>
              <a:gd name="connsiteY0" fmla="*/ 0 h 1427019"/>
              <a:gd name="connsiteX1" fmla="*/ 5340928 w 6179128"/>
              <a:gd name="connsiteY1" fmla="*/ 13855 h 1427019"/>
              <a:gd name="connsiteX2" fmla="*/ 5340928 w 6179128"/>
              <a:gd name="connsiteY2" fmla="*/ 159328 h 1427019"/>
              <a:gd name="connsiteX3" fmla="*/ 5049982 w 6179128"/>
              <a:gd name="connsiteY3" fmla="*/ 166255 h 1427019"/>
              <a:gd name="connsiteX4" fmla="*/ 5036128 w 6179128"/>
              <a:gd name="connsiteY4" fmla="*/ 381000 h 1427019"/>
              <a:gd name="connsiteX5" fmla="*/ 4710546 w 6179128"/>
              <a:gd name="connsiteY5" fmla="*/ 381000 h 1427019"/>
              <a:gd name="connsiteX6" fmla="*/ 4703618 w 6179128"/>
              <a:gd name="connsiteY6" fmla="*/ 561110 h 1427019"/>
              <a:gd name="connsiteX7" fmla="*/ 6928 w 6179128"/>
              <a:gd name="connsiteY7" fmla="*/ 568037 h 1427019"/>
              <a:gd name="connsiteX8" fmla="*/ 0 w 6179128"/>
              <a:gd name="connsiteY8" fmla="*/ 1406237 h 1427019"/>
              <a:gd name="connsiteX9" fmla="*/ 5915891 w 6179128"/>
              <a:gd name="connsiteY9" fmla="*/ 1427019 h 1427019"/>
              <a:gd name="connsiteX10" fmla="*/ 5992091 w 6179128"/>
              <a:gd name="connsiteY10" fmla="*/ 1420091 h 1427019"/>
              <a:gd name="connsiteX11" fmla="*/ 5987647 w 6179128"/>
              <a:gd name="connsiteY11" fmla="*/ 198277 h 1427019"/>
              <a:gd name="connsiteX12" fmla="*/ 6178474 w 6179128"/>
              <a:gd name="connsiteY12" fmla="*/ 190435 h 1427019"/>
              <a:gd name="connsiteX13" fmla="*/ 6179128 w 6179128"/>
              <a:gd name="connsiteY13" fmla="*/ 0 h 142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79128" h="1427019">
                <a:moveTo>
                  <a:pt x="6179128" y="0"/>
                </a:moveTo>
                <a:lnTo>
                  <a:pt x="5340928" y="13855"/>
                </a:lnTo>
                <a:lnTo>
                  <a:pt x="5340928" y="159328"/>
                </a:lnTo>
                <a:lnTo>
                  <a:pt x="5049982" y="166255"/>
                </a:lnTo>
                <a:lnTo>
                  <a:pt x="5036128" y="381000"/>
                </a:lnTo>
                <a:lnTo>
                  <a:pt x="4710546" y="381000"/>
                </a:lnTo>
                <a:lnTo>
                  <a:pt x="4703618" y="561110"/>
                </a:lnTo>
                <a:lnTo>
                  <a:pt x="6928" y="568037"/>
                </a:lnTo>
                <a:cubicBezTo>
                  <a:pt x="4619" y="847437"/>
                  <a:pt x="2309" y="1126837"/>
                  <a:pt x="0" y="1406237"/>
                </a:cubicBezTo>
                <a:lnTo>
                  <a:pt x="5915891" y="1427019"/>
                </a:lnTo>
                <a:lnTo>
                  <a:pt x="5992091" y="1420091"/>
                </a:lnTo>
                <a:cubicBezTo>
                  <a:pt x="5990610" y="1012820"/>
                  <a:pt x="5989128" y="605548"/>
                  <a:pt x="5987647" y="198277"/>
                </a:cubicBezTo>
                <a:lnTo>
                  <a:pt x="6178474" y="190435"/>
                </a:lnTo>
                <a:lnTo>
                  <a:pt x="6179128" y="0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21F5815B-2F3D-4A1C-9441-623202AB4722}"/>
              </a:ext>
            </a:extLst>
          </p:cNvPr>
          <p:cNvSpPr txBox="1"/>
          <p:nvPr/>
        </p:nvSpPr>
        <p:spPr>
          <a:xfrm>
            <a:off x="3377897" y="3210843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התכנסות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4678675-92FA-4079-8F28-D723828267FD}"/>
              </a:ext>
            </a:extLst>
          </p:cNvPr>
          <p:cNvSpPr txBox="1"/>
          <p:nvPr/>
        </p:nvSpPr>
        <p:spPr>
          <a:xfrm>
            <a:off x="1240477" y="3696194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רציף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7254FF40-DCF5-4D95-9034-67477CA09A65}"/>
              </a:ext>
            </a:extLst>
          </p:cNvPr>
          <p:cNvSpPr txBox="1"/>
          <p:nvPr/>
        </p:nvSpPr>
        <p:spPr>
          <a:xfrm>
            <a:off x="1221133" y="3482072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טכני</a:t>
            </a:r>
          </a:p>
        </p:txBody>
      </p:sp>
      <p:sp>
        <p:nvSpPr>
          <p:cNvPr id="18" name="צורה חופשית: צורה 17">
            <a:extLst>
              <a:ext uri="{FF2B5EF4-FFF2-40B4-BE49-F238E27FC236}">
                <a16:creationId xmlns:a16="http://schemas.microsoft.com/office/drawing/2014/main" id="{991986C5-E67C-48C2-935D-108964C47267}"/>
              </a:ext>
            </a:extLst>
          </p:cNvPr>
          <p:cNvSpPr/>
          <p:nvPr/>
        </p:nvSpPr>
        <p:spPr>
          <a:xfrm>
            <a:off x="582939" y="1163517"/>
            <a:ext cx="6711351" cy="1526876"/>
          </a:xfrm>
          <a:custGeom>
            <a:avLst/>
            <a:gdLst>
              <a:gd name="connsiteX0" fmla="*/ 6711351 w 6711351"/>
              <a:gd name="connsiteY0" fmla="*/ 0 h 1526876"/>
              <a:gd name="connsiteX1" fmla="*/ 6711351 w 6711351"/>
              <a:gd name="connsiteY1" fmla="*/ 1362974 h 1526876"/>
              <a:gd name="connsiteX2" fmla="*/ 5840083 w 6711351"/>
              <a:gd name="connsiteY2" fmla="*/ 1380227 h 1526876"/>
              <a:gd name="connsiteX3" fmla="*/ 5848709 w 6711351"/>
              <a:gd name="connsiteY3" fmla="*/ 1500997 h 1526876"/>
              <a:gd name="connsiteX4" fmla="*/ 0 w 6711351"/>
              <a:gd name="connsiteY4" fmla="*/ 1526876 h 1526876"/>
              <a:gd name="connsiteX5" fmla="*/ 17253 w 6711351"/>
              <a:gd name="connsiteY5" fmla="*/ 17253 h 1526876"/>
              <a:gd name="connsiteX6" fmla="*/ 6711351 w 6711351"/>
              <a:gd name="connsiteY6" fmla="*/ 0 h 15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1351" h="1526876">
                <a:moveTo>
                  <a:pt x="6711351" y="0"/>
                </a:moveTo>
                <a:lnTo>
                  <a:pt x="6711351" y="1362974"/>
                </a:lnTo>
                <a:lnTo>
                  <a:pt x="5840083" y="1380227"/>
                </a:lnTo>
                <a:lnTo>
                  <a:pt x="5848709" y="1500997"/>
                </a:lnTo>
                <a:lnTo>
                  <a:pt x="0" y="1526876"/>
                </a:lnTo>
                <a:lnTo>
                  <a:pt x="17253" y="17253"/>
                </a:lnTo>
                <a:lnTo>
                  <a:pt x="6711351" y="0"/>
                </a:lnTo>
                <a:close/>
              </a:path>
            </a:pathLst>
          </a:custGeom>
          <a:solidFill>
            <a:srgbClr val="5B9BD5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7686CF14-86E9-41F8-B271-87B8ED73805B}"/>
              </a:ext>
            </a:extLst>
          </p:cNvPr>
          <p:cNvSpPr txBox="1"/>
          <p:nvPr/>
        </p:nvSpPr>
        <p:spPr>
          <a:xfrm>
            <a:off x="2528193" y="1775978"/>
            <a:ext cx="3043689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טרמינל 3 - הרחבה עתידית</a:t>
            </a:r>
          </a:p>
        </p:txBody>
      </p:sp>
      <p:sp>
        <p:nvSpPr>
          <p:cNvPr id="20" name="צורה חופשית: צורה 19">
            <a:extLst>
              <a:ext uri="{FF2B5EF4-FFF2-40B4-BE49-F238E27FC236}">
                <a16:creationId xmlns:a16="http://schemas.microsoft.com/office/drawing/2014/main" id="{36ECB598-9944-4045-B521-D2521B89C528}"/>
              </a:ext>
            </a:extLst>
          </p:cNvPr>
          <p:cNvSpPr/>
          <p:nvPr/>
        </p:nvSpPr>
        <p:spPr>
          <a:xfrm>
            <a:off x="7295504" y="1158800"/>
            <a:ext cx="1364456" cy="1371599"/>
          </a:xfrm>
          <a:custGeom>
            <a:avLst/>
            <a:gdLst>
              <a:gd name="connsiteX0" fmla="*/ 1378743 w 1378743"/>
              <a:gd name="connsiteY0" fmla="*/ 0 h 1364456"/>
              <a:gd name="connsiteX1" fmla="*/ 0 w 1378743"/>
              <a:gd name="connsiteY1" fmla="*/ 0 h 1364456"/>
              <a:gd name="connsiteX2" fmla="*/ 42862 w 1378743"/>
              <a:gd name="connsiteY2" fmla="*/ 1214437 h 1364456"/>
              <a:gd name="connsiteX3" fmla="*/ 1107281 w 1378743"/>
              <a:gd name="connsiteY3" fmla="*/ 1221581 h 1364456"/>
              <a:gd name="connsiteX4" fmla="*/ 1114425 w 1378743"/>
              <a:gd name="connsiteY4" fmla="*/ 1364456 h 1364456"/>
              <a:gd name="connsiteX5" fmla="*/ 1364456 w 1378743"/>
              <a:gd name="connsiteY5" fmla="*/ 1364456 h 1364456"/>
              <a:gd name="connsiteX6" fmla="*/ 1378743 w 1378743"/>
              <a:gd name="connsiteY6" fmla="*/ 0 h 1364456"/>
              <a:gd name="connsiteX0" fmla="*/ 1378743 w 1378743"/>
              <a:gd name="connsiteY0" fmla="*/ 0 h 1364456"/>
              <a:gd name="connsiteX1" fmla="*/ 0 w 1378743"/>
              <a:gd name="connsiteY1" fmla="*/ 0 h 1364456"/>
              <a:gd name="connsiteX2" fmla="*/ 14287 w 1378743"/>
              <a:gd name="connsiteY2" fmla="*/ 1214437 h 1364456"/>
              <a:gd name="connsiteX3" fmla="*/ 1107281 w 1378743"/>
              <a:gd name="connsiteY3" fmla="*/ 1221581 h 1364456"/>
              <a:gd name="connsiteX4" fmla="*/ 1114425 w 1378743"/>
              <a:gd name="connsiteY4" fmla="*/ 1364456 h 1364456"/>
              <a:gd name="connsiteX5" fmla="*/ 1364456 w 1378743"/>
              <a:gd name="connsiteY5" fmla="*/ 1364456 h 1364456"/>
              <a:gd name="connsiteX6" fmla="*/ 1378743 w 1378743"/>
              <a:gd name="connsiteY6" fmla="*/ 0 h 1364456"/>
              <a:gd name="connsiteX0" fmla="*/ 1364456 w 1364456"/>
              <a:gd name="connsiteY0" fmla="*/ 7143 h 1371599"/>
              <a:gd name="connsiteX1" fmla="*/ 0 w 1364456"/>
              <a:gd name="connsiteY1" fmla="*/ 0 h 1371599"/>
              <a:gd name="connsiteX2" fmla="*/ 0 w 1364456"/>
              <a:gd name="connsiteY2" fmla="*/ 1221580 h 1371599"/>
              <a:gd name="connsiteX3" fmla="*/ 1092994 w 1364456"/>
              <a:gd name="connsiteY3" fmla="*/ 1228724 h 1371599"/>
              <a:gd name="connsiteX4" fmla="*/ 1100138 w 1364456"/>
              <a:gd name="connsiteY4" fmla="*/ 1371599 h 1371599"/>
              <a:gd name="connsiteX5" fmla="*/ 1350169 w 1364456"/>
              <a:gd name="connsiteY5" fmla="*/ 1371599 h 1371599"/>
              <a:gd name="connsiteX6" fmla="*/ 1364456 w 1364456"/>
              <a:gd name="connsiteY6" fmla="*/ 7143 h 137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4456" h="1371599">
                <a:moveTo>
                  <a:pt x="1364456" y="7143"/>
                </a:moveTo>
                <a:lnTo>
                  <a:pt x="0" y="0"/>
                </a:lnTo>
                <a:lnTo>
                  <a:pt x="0" y="1221580"/>
                </a:lnTo>
                <a:lnTo>
                  <a:pt x="1092994" y="1228724"/>
                </a:lnTo>
                <a:lnTo>
                  <a:pt x="1100138" y="1371599"/>
                </a:lnTo>
                <a:lnTo>
                  <a:pt x="1350169" y="1371599"/>
                </a:lnTo>
                <a:lnTo>
                  <a:pt x="1364456" y="7143"/>
                </a:lnTo>
                <a:close/>
              </a:path>
            </a:pathLst>
          </a:custGeom>
          <a:ln w="952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05E026D-AEAD-4F8E-833C-C2F6B04575F8}"/>
              </a:ext>
            </a:extLst>
          </p:cNvPr>
          <p:cNvSpPr txBox="1"/>
          <p:nvPr/>
        </p:nvSpPr>
        <p:spPr>
          <a:xfrm>
            <a:off x="7233637" y="1791694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</a:t>
            </a:r>
          </a:p>
        </p:txBody>
      </p:sp>
      <p:cxnSp>
        <p:nvCxnSpPr>
          <p:cNvPr id="27" name="מחבר ישר 26">
            <a:extLst>
              <a:ext uri="{FF2B5EF4-FFF2-40B4-BE49-F238E27FC236}">
                <a16:creationId xmlns:a16="http://schemas.microsoft.com/office/drawing/2014/main" id="{78300840-C389-489B-ADDF-8B409BDFF033}"/>
              </a:ext>
            </a:extLst>
          </p:cNvPr>
          <p:cNvCxnSpPr>
            <a:cxnSpLocks/>
          </p:cNvCxnSpPr>
          <p:nvPr/>
        </p:nvCxnSpPr>
        <p:spPr>
          <a:xfrm>
            <a:off x="7118391" y="2970751"/>
            <a:ext cx="1517305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לבן 28">
            <a:extLst>
              <a:ext uri="{FF2B5EF4-FFF2-40B4-BE49-F238E27FC236}">
                <a16:creationId xmlns:a16="http://schemas.microsoft.com/office/drawing/2014/main" id="{2EB09463-F100-49ED-B87B-F76549D8A59D}"/>
              </a:ext>
            </a:extLst>
          </p:cNvPr>
          <p:cNvSpPr/>
          <p:nvPr/>
        </p:nvSpPr>
        <p:spPr>
          <a:xfrm>
            <a:off x="7813963" y="4209379"/>
            <a:ext cx="782782" cy="2008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2ACBF20E-6DB6-4B7C-83E5-E263D3C3FA43}"/>
              </a:ext>
            </a:extLst>
          </p:cNvPr>
          <p:cNvSpPr/>
          <p:nvPr/>
        </p:nvSpPr>
        <p:spPr>
          <a:xfrm>
            <a:off x="7813963" y="4529147"/>
            <a:ext cx="782782" cy="200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id="{0FF5B1F3-8EAF-4F45-B165-7405E4362671}"/>
              </a:ext>
            </a:extLst>
          </p:cNvPr>
          <p:cNvSpPr/>
          <p:nvPr/>
        </p:nvSpPr>
        <p:spPr>
          <a:xfrm>
            <a:off x="7813963" y="4848915"/>
            <a:ext cx="782782" cy="2008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>
            <a:extLst>
              <a:ext uri="{FF2B5EF4-FFF2-40B4-BE49-F238E27FC236}">
                <a16:creationId xmlns:a16="http://schemas.microsoft.com/office/drawing/2014/main" id="{DEC035E5-A3DC-430D-88DF-AE9D4D8CA593}"/>
              </a:ext>
            </a:extLst>
          </p:cNvPr>
          <p:cNvSpPr/>
          <p:nvPr/>
        </p:nvSpPr>
        <p:spPr>
          <a:xfrm>
            <a:off x="7813963" y="5155402"/>
            <a:ext cx="782782" cy="2008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תיבת טקסט 33">
            <a:extLst>
              <a:ext uri="{FF2B5EF4-FFF2-40B4-BE49-F238E27FC236}">
                <a16:creationId xmlns:a16="http://schemas.microsoft.com/office/drawing/2014/main" id="{52606B1A-F12A-4A5C-ABED-63410A4440D0}"/>
              </a:ext>
            </a:extLst>
          </p:cNvPr>
          <p:cNvSpPr txBox="1"/>
          <p:nvPr/>
        </p:nvSpPr>
        <p:spPr>
          <a:xfrm>
            <a:off x="5749636" y="4154219"/>
            <a:ext cx="2040268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טרמינל 3- הרחבה עתידית</a:t>
            </a:r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D8284A4D-39AB-401E-9A39-D170A8F6AE18}"/>
              </a:ext>
            </a:extLst>
          </p:cNvPr>
          <p:cNvSpPr txBox="1"/>
          <p:nvPr/>
        </p:nvSpPr>
        <p:spPr>
          <a:xfrm>
            <a:off x="4322618" y="4488228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 שמור לרש"ת- תפעול מערכות כבודה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A3F3C62D-D408-41D0-80C7-424D6BF7E9D1}"/>
              </a:ext>
            </a:extLst>
          </p:cNvPr>
          <p:cNvSpPr txBox="1"/>
          <p:nvPr/>
        </p:nvSpPr>
        <p:spPr>
          <a:xfrm>
            <a:off x="4331110" y="4797662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</a:t>
            </a:r>
          </a:p>
        </p:txBody>
      </p: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CDB119A6-78B4-4B72-B05B-B0A9A3B17DDD}"/>
              </a:ext>
            </a:extLst>
          </p:cNvPr>
          <p:cNvSpPr txBox="1"/>
          <p:nvPr/>
        </p:nvSpPr>
        <p:spPr>
          <a:xfrm>
            <a:off x="4331110" y="511880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תת"ק- מטרו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F80A059E-B5A4-4F6E-9F79-D93C8583C0CB}"/>
              </a:ext>
            </a:extLst>
          </p:cNvPr>
          <p:cNvSpPr/>
          <p:nvPr/>
        </p:nvSpPr>
        <p:spPr>
          <a:xfrm>
            <a:off x="7135511" y="2883137"/>
            <a:ext cx="1517305" cy="733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בועת דיבור: מלבן עם פינות מעוגלות 16">
            <a:extLst>
              <a:ext uri="{FF2B5EF4-FFF2-40B4-BE49-F238E27FC236}">
                <a16:creationId xmlns:a16="http://schemas.microsoft.com/office/drawing/2014/main" id="{354981FC-5F02-4D4F-87E6-DBC11EAE3896}"/>
              </a:ext>
            </a:extLst>
          </p:cNvPr>
          <p:cNvSpPr/>
          <p:nvPr/>
        </p:nvSpPr>
        <p:spPr>
          <a:xfrm>
            <a:off x="7540054" y="3232495"/>
            <a:ext cx="1018870" cy="381719"/>
          </a:xfrm>
          <a:prstGeom prst="wedgeRoundRectCallout">
            <a:avLst>
              <a:gd name="adj1" fmla="val -18310"/>
              <a:gd name="adj2" fmla="val -108609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הארכת רציף קיים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D4B8FE8-8E9B-4856-AEB4-76698CFB13F6}"/>
              </a:ext>
            </a:extLst>
          </p:cNvPr>
          <p:cNvSpPr txBox="1"/>
          <p:nvPr/>
        </p:nvSpPr>
        <p:spPr>
          <a:xfrm>
            <a:off x="2517951" y="2658960"/>
            <a:ext cx="26224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מפלס שמור לרש"ת – </a:t>
            </a:r>
            <a:r>
              <a:rPr lang="he-IL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מערכת כבודה 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עתידית</a:t>
            </a:r>
          </a:p>
        </p:txBody>
      </p:sp>
    </p:spTree>
    <p:extLst>
      <p:ext uri="{BB962C8B-B14F-4D97-AF65-F5344CB8AC3E}">
        <p14:creationId xmlns:p14="http://schemas.microsoft.com/office/powerpoint/2010/main" val="1063499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תכנון מוצע – חתך לרוחב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EE48EB7-D211-4739-ACF8-F3671A9AD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15" t="23409" r="26953" b="17499"/>
          <a:stretch/>
        </p:blipFill>
        <p:spPr>
          <a:xfrm>
            <a:off x="700086" y="956251"/>
            <a:ext cx="5443967" cy="3991831"/>
          </a:xfrm>
          <a:prstGeom prst="rect">
            <a:avLst/>
          </a:prstGeom>
        </p:spPr>
      </p:pic>
      <p:sp>
        <p:nvSpPr>
          <p:cNvPr id="31" name="מלבן 30">
            <a:extLst>
              <a:ext uri="{FF2B5EF4-FFF2-40B4-BE49-F238E27FC236}">
                <a16:creationId xmlns:a16="http://schemas.microsoft.com/office/drawing/2014/main" id="{2ACBF20E-6DB6-4B7C-83E5-E263D3C3FA43}"/>
              </a:ext>
            </a:extLst>
          </p:cNvPr>
          <p:cNvSpPr/>
          <p:nvPr/>
        </p:nvSpPr>
        <p:spPr>
          <a:xfrm>
            <a:off x="7813963" y="4529147"/>
            <a:ext cx="782782" cy="200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מלבן 53">
            <a:extLst>
              <a:ext uri="{FF2B5EF4-FFF2-40B4-BE49-F238E27FC236}">
                <a16:creationId xmlns:a16="http://schemas.microsoft.com/office/drawing/2014/main" id="{3A2804CA-C10E-4571-8525-1C4B325858FB}"/>
              </a:ext>
            </a:extLst>
          </p:cNvPr>
          <p:cNvSpPr/>
          <p:nvPr/>
        </p:nvSpPr>
        <p:spPr>
          <a:xfrm>
            <a:off x="773369" y="1013295"/>
            <a:ext cx="3421856" cy="1793082"/>
          </a:xfrm>
          <a:prstGeom prst="rect">
            <a:avLst/>
          </a:prstGeom>
          <a:pattFill prst="wdUpDiag">
            <a:fgClr>
              <a:srgbClr val="5B9BD5"/>
            </a:fgClr>
            <a:bgClr>
              <a:schemeClr val="bg1">
                <a:lumMod val="7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>
            <a:extLst>
              <a:ext uri="{FF2B5EF4-FFF2-40B4-BE49-F238E27FC236}">
                <a16:creationId xmlns:a16="http://schemas.microsoft.com/office/drawing/2014/main" id="{DEC035E5-A3DC-430D-88DF-AE9D4D8CA593}"/>
              </a:ext>
            </a:extLst>
          </p:cNvPr>
          <p:cNvSpPr/>
          <p:nvPr/>
        </p:nvSpPr>
        <p:spPr>
          <a:xfrm>
            <a:off x="7813963" y="5155402"/>
            <a:ext cx="782782" cy="2008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D8284A4D-39AB-401E-9A39-D170A8F6AE18}"/>
              </a:ext>
            </a:extLst>
          </p:cNvPr>
          <p:cNvSpPr txBox="1"/>
          <p:nvPr/>
        </p:nvSpPr>
        <p:spPr>
          <a:xfrm>
            <a:off x="4322618" y="4488228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 שמור לרש"ת- תפעול מערכות כבודה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A3F3C62D-D408-41D0-80C7-424D6BF7E9D1}"/>
              </a:ext>
            </a:extLst>
          </p:cNvPr>
          <p:cNvSpPr txBox="1"/>
          <p:nvPr/>
        </p:nvSpPr>
        <p:spPr>
          <a:xfrm>
            <a:off x="4331110" y="4797662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קיים/ מתוכנן</a:t>
            </a:r>
          </a:p>
        </p:txBody>
      </p: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CDB119A6-78B4-4B72-B05B-B0A9A3B17DDD}"/>
              </a:ext>
            </a:extLst>
          </p:cNvPr>
          <p:cNvSpPr txBox="1"/>
          <p:nvPr/>
        </p:nvSpPr>
        <p:spPr>
          <a:xfrm>
            <a:off x="4331110" y="511880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תת"ק- מטרו</a:t>
            </a:r>
          </a:p>
        </p:txBody>
      </p:sp>
      <p:sp>
        <p:nvSpPr>
          <p:cNvPr id="38" name="תיבת טקסט 37">
            <a:extLst>
              <a:ext uri="{FF2B5EF4-FFF2-40B4-BE49-F238E27FC236}">
                <a16:creationId xmlns:a16="http://schemas.microsoft.com/office/drawing/2014/main" id="{052423D6-32F6-4E1A-8027-E692AF142017}"/>
              </a:ext>
            </a:extLst>
          </p:cNvPr>
          <p:cNvSpPr txBox="1"/>
          <p:nvPr/>
        </p:nvSpPr>
        <p:spPr>
          <a:xfrm>
            <a:off x="1912869" y="1624343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 \ עתידי</a:t>
            </a:r>
          </a:p>
        </p:txBody>
      </p:sp>
      <p:sp>
        <p:nvSpPr>
          <p:cNvPr id="42" name="מלבן 41">
            <a:extLst>
              <a:ext uri="{FF2B5EF4-FFF2-40B4-BE49-F238E27FC236}">
                <a16:creationId xmlns:a16="http://schemas.microsoft.com/office/drawing/2014/main" id="{169A795B-CFAB-4D13-A7C0-9B5A43C12FC9}"/>
              </a:ext>
            </a:extLst>
          </p:cNvPr>
          <p:cNvSpPr/>
          <p:nvPr/>
        </p:nvSpPr>
        <p:spPr>
          <a:xfrm>
            <a:off x="802480" y="2857500"/>
            <a:ext cx="2076451" cy="4778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תיבת טקסט 42">
            <a:extLst>
              <a:ext uri="{FF2B5EF4-FFF2-40B4-BE49-F238E27FC236}">
                <a16:creationId xmlns:a16="http://schemas.microsoft.com/office/drawing/2014/main" id="{84688DCE-5DFE-406C-85EB-8F383FDE13CA}"/>
              </a:ext>
            </a:extLst>
          </p:cNvPr>
          <p:cNvSpPr txBox="1"/>
          <p:nvPr/>
        </p:nvSpPr>
        <p:spPr>
          <a:xfrm>
            <a:off x="834662" y="2881649"/>
            <a:ext cx="201208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מפלס שמור לרש"ת – </a:t>
            </a:r>
            <a:r>
              <a:rPr lang="he-IL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תפעול מערכת כבודה עתידית</a:t>
            </a:r>
          </a:p>
        </p:txBody>
      </p:sp>
      <p:sp>
        <p:nvSpPr>
          <p:cNvPr id="9" name="צורה חופשית: צורה 8">
            <a:extLst>
              <a:ext uri="{FF2B5EF4-FFF2-40B4-BE49-F238E27FC236}">
                <a16:creationId xmlns:a16="http://schemas.microsoft.com/office/drawing/2014/main" id="{3846C9C5-829E-444A-BFD7-8FC99841013F}"/>
              </a:ext>
            </a:extLst>
          </p:cNvPr>
          <p:cNvSpPr/>
          <p:nvPr/>
        </p:nvSpPr>
        <p:spPr>
          <a:xfrm>
            <a:off x="2878931" y="2513589"/>
            <a:ext cx="1207294" cy="2057400"/>
          </a:xfrm>
          <a:custGeom>
            <a:avLst/>
            <a:gdLst>
              <a:gd name="connsiteX0" fmla="*/ 0 w 1207294"/>
              <a:gd name="connsiteY0" fmla="*/ 985837 h 2057400"/>
              <a:gd name="connsiteX1" fmla="*/ 0 w 1207294"/>
              <a:gd name="connsiteY1" fmla="*/ 2043112 h 2057400"/>
              <a:gd name="connsiteX2" fmla="*/ 1193006 w 1207294"/>
              <a:gd name="connsiteY2" fmla="*/ 2057400 h 2057400"/>
              <a:gd name="connsiteX3" fmla="*/ 1207294 w 1207294"/>
              <a:gd name="connsiteY3" fmla="*/ 957262 h 2057400"/>
              <a:gd name="connsiteX4" fmla="*/ 1207294 w 1207294"/>
              <a:gd name="connsiteY4" fmla="*/ 0 h 2057400"/>
              <a:gd name="connsiteX5" fmla="*/ 821531 w 1207294"/>
              <a:gd name="connsiteY5" fmla="*/ 0 h 2057400"/>
              <a:gd name="connsiteX6" fmla="*/ 828675 w 1207294"/>
              <a:gd name="connsiteY6" fmla="*/ 821531 h 2057400"/>
              <a:gd name="connsiteX7" fmla="*/ 7144 w 1207294"/>
              <a:gd name="connsiteY7" fmla="*/ 850106 h 2057400"/>
              <a:gd name="connsiteX8" fmla="*/ 0 w 1207294"/>
              <a:gd name="connsiteY8" fmla="*/ 985837 h 2057400"/>
              <a:gd name="connsiteX0" fmla="*/ 0 w 1207294"/>
              <a:gd name="connsiteY0" fmla="*/ 985837 h 2057400"/>
              <a:gd name="connsiteX1" fmla="*/ 0 w 1207294"/>
              <a:gd name="connsiteY1" fmla="*/ 2043112 h 2057400"/>
              <a:gd name="connsiteX2" fmla="*/ 1193006 w 1207294"/>
              <a:gd name="connsiteY2" fmla="*/ 2057400 h 2057400"/>
              <a:gd name="connsiteX3" fmla="*/ 1207294 w 1207294"/>
              <a:gd name="connsiteY3" fmla="*/ 957262 h 2057400"/>
              <a:gd name="connsiteX4" fmla="*/ 1207294 w 1207294"/>
              <a:gd name="connsiteY4" fmla="*/ 0 h 2057400"/>
              <a:gd name="connsiteX5" fmla="*/ 821531 w 1207294"/>
              <a:gd name="connsiteY5" fmla="*/ 0 h 2057400"/>
              <a:gd name="connsiteX6" fmla="*/ 828675 w 1207294"/>
              <a:gd name="connsiteY6" fmla="*/ 850106 h 2057400"/>
              <a:gd name="connsiteX7" fmla="*/ 7144 w 1207294"/>
              <a:gd name="connsiteY7" fmla="*/ 850106 h 2057400"/>
              <a:gd name="connsiteX8" fmla="*/ 0 w 1207294"/>
              <a:gd name="connsiteY8" fmla="*/ 985837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7294" h="2057400">
                <a:moveTo>
                  <a:pt x="0" y="985837"/>
                </a:moveTo>
                <a:lnTo>
                  <a:pt x="0" y="2043112"/>
                </a:lnTo>
                <a:lnTo>
                  <a:pt x="1193006" y="2057400"/>
                </a:lnTo>
                <a:lnTo>
                  <a:pt x="1207294" y="957262"/>
                </a:lnTo>
                <a:lnTo>
                  <a:pt x="1207294" y="0"/>
                </a:lnTo>
                <a:lnTo>
                  <a:pt x="821531" y="0"/>
                </a:lnTo>
                <a:cubicBezTo>
                  <a:pt x="823912" y="273844"/>
                  <a:pt x="826294" y="576262"/>
                  <a:pt x="828675" y="850106"/>
                </a:cubicBezTo>
                <a:lnTo>
                  <a:pt x="7144" y="850106"/>
                </a:lnTo>
                <a:lnTo>
                  <a:pt x="0" y="98583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0196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3C4FBFDC-77BC-4157-A537-732F6717AAC4}"/>
              </a:ext>
            </a:extLst>
          </p:cNvPr>
          <p:cNvSpPr txBox="1"/>
          <p:nvPr/>
        </p:nvSpPr>
        <p:spPr>
          <a:xfrm>
            <a:off x="2266949" y="3580393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התכנסות</a:t>
            </a:r>
          </a:p>
        </p:txBody>
      </p:sp>
      <p:sp>
        <p:nvSpPr>
          <p:cNvPr id="45" name="תיבת טקסט 44">
            <a:extLst>
              <a:ext uri="{FF2B5EF4-FFF2-40B4-BE49-F238E27FC236}">
                <a16:creationId xmlns:a16="http://schemas.microsoft.com/office/drawing/2014/main" id="{803D80C7-0A1E-485F-8EE0-CF3E4959FFA4}"/>
              </a:ext>
            </a:extLst>
          </p:cNvPr>
          <p:cNvSpPr txBox="1"/>
          <p:nvPr/>
        </p:nvSpPr>
        <p:spPr>
          <a:xfrm>
            <a:off x="2262905" y="3924045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טכני</a:t>
            </a:r>
          </a:p>
        </p:txBody>
      </p:sp>
      <p:sp>
        <p:nvSpPr>
          <p:cNvPr id="46" name="תיבת טקסט 45">
            <a:extLst>
              <a:ext uri="{FF2B5EF4-FFF2-40B4-BE49-F238E27FC236}">
                <a16:creationId xmlns:a16="http://schemas.microsoft.com/office/drawing/2014/main" id="{C2FAA1BD-D6F1-4442-A891-9F4318525251}"/>
              </a:ext>
            </a:extLst>
          </p:cNvPr>
          <p:cNvSpPr txBox="1"/>
          <p:nvPr/>
        </p:nvSpPr>
        <p:spPr>
          <a:xfrm>
            <a:off x="2251011" y="4305543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רציף</a:t>
            </a:r>
          </a:p>
        </p:txBody>
      </p: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E7558B6B-238D-40DC-A7CC-A1F6220B6DEC}"/>
              </a:ext>
            </a:extLst>
          </p:cNvPr>
          <p:cNvCxnSpPr>
            <a:cxnSpLocks/>
          </p:cNvCxnSpPr>
          <p:nvPr/>
        </p:nvCxnSpPr>
        <p:spPr>
          <a:xfrm>
            <a:off x="4200524" y="3198340"/>
            <a:ext cx="1193007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מלבן 22">
            <a:extLst>
              <a:ext uri="{FF2B5EF4-FFF2-40B4-BE49-F238E27FC236}">
                <a16:creationId xmlns:a16="http://schemas.microsoft.com/office/drawing/2014/main" id="{B81C5C7F-D212-4AA6-8FC4-32097120483E}"/>
              </a:ext>
            </a:extLst>
          </p:cNvPr>
          <p:cNvSpPr/>
          <p:nvPr/>
        </p:nvSpPr>
        <p:spPr>
          <a:xfrm>
            <a:off x="4602572" y="3083363"/>
            <a:ext cx="312328" cy="114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2243E77A-2573-4569-97B2-792952725A53}"/>
              </a:ext>
            </a:extLst>
          </p:cNvPr>
          <p:cNvSpPr/>
          <p:nvPr/>
        </p:nvSpPr>
        <p:spPr>
          <a:xfrm>
            <a:off x="4086225" y="2627889"/>
            <a:ext cx="1307306" cy="193354"/>
          </a:xfrm>
          <a:prstGeom prst="rect">
            <a:avLst/>
          </a:prstGeom>
          <a:solidFill>
            <a:srgbClr val="C5E0B4">
              <a:alpha val="50196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B089D38A-C62B-4600-A6A0-ADD8389FDE95}"/>
              </a:ext>
            </a:extLst>
          </p:cNvPr>
          <p:cNvSpPr/>
          <p:nvPr/>
        </p:nvSpPr>
        <p:spPr>
          <a:xfrm>
            <a:off x="4683918" y="2821243"/>
            <a:ext cx="145255" cy="2621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6E790111-E79E-44FB-875B-A95729A9D8A0}"/>
              </a:ext>
            </a:extLst>
          </p:cNvPr>
          <p:cNvSpPr/>
          <p:nvPr/>
        </p:nvSpPr>
        <p:spPr>
          <a:xfrm>
            <a:off x="5393531" y="2785053"/>
            <a:ext cx="621505" cy="449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9" name="מחבר ישר 48">
            <a:extLst>
              <a:ext uri="{FF2B5EF4-FFF2-40B4-BE49-F238E27FC236}">
                <a16:creationId xmlns:a16="http://schemas.microsoft.com/office/drawing/2014/main" id="{89C20FF2-79CE-4B9F-9079-EBFE19CDFF6B}"/>
              </a:ext>
            </a:extLst>
          </p:cNvPr>
          <p:cNvCxnSpPr>
            <a:cxnSpLocks/>
          </p:cNvCxnSpPr>
          <p:nvPr/>
        </p:nvCxnSpPr>
        <p:spPr>
          <a:xfrm>
            <a:off x="5393531" y="2923826"/>
            <a:ext cx="62150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ישר 49">
            <a:extLst>
              <a:ext uri="{FF2B5EF4-FFF2-40B4-BE49-F238E27FC236}">
                <a16:creationId xmlns:a16="http://schemas.microsoft.com/office/drawing/2014/main" id="{23D50CCF-E4A4-4040-9305-20563F3170EA}"/>
              </a:ext>
            </a:extLst>
          </p:cNvPr>
          <p:cNvCxnSpPr>
            <a:cxnSpLocks/>
          </p:cNvCxnSpPr>
          <p:nvPr/>
        </p:nvCxnSpPr>
        <p:spPr>
          <a:xfrm>
            <a:off x="5403051" y="3076226"/>
            <a:ext cx="62150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ישר 50">
            <a:extLst>
              <a:ext uri="{FF2B5EF4-FFF2-40B4-BE49-F238E27FC236}">
                <a16:creationId xmlns:a16="http://schemas.microsoft.com/office/drawing/2014/main" id="{30888F73-CFEE-43AC-958A-5B3AD1C70848}"/>
              </a:ext>
            </a:extLst>
          </p:cNvPr>
          <p:cNvCxnSpPr>
            <a:cxnSpLocks/>
          </p:cNvCxnSpPr>
          <p:nvPr/>
        </p:nvCxnSpPr>
        <p:spPr>
          <a:xfrm>
            <a:off x="5388763" y="2792197"/>
            <a:ext cx="62150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בועת דיבור: מלבן עם פינות מעוגלות 16">
            <a:extLst>
              <a:ext uri="{FF2B5EF4-FFF2-40B4-BE49-F238E27FC236}">
                <a16:creationId xmlns:a16="http://schemas.microsoft.com/office/drawing/2014/main" id="{4851FFF1-51E0-4843-863A-6758EDBF5F64}"/>
              </a:ext>
            </a:extLst>
          </p:cNvPr>
          <p:cNvSpPr/>
          <p:nvPr/>
        </p:nvSpPr>
        <p:spPr>
          <a:xfrm>
            <a:off x="4572000" y="3365685"/>
            <a:ext cx="1018870" cy="381719"/>
          </a:xfrm>
          <a:prstGeom prst="wedgeRoundRectCallout">
            <a:avLst>
              <a:gd name="adj1" fmla="val -51965"/>
              <a:gd name="adj2" fmla="val -8802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מסילות רכבת קיימות</a:t>
            </a:r>
          </a:p>
        </p:txBody>
      </p:sp>
      <p:sp>
        <p:nvSpPr>
          <p:cNvPr id="53" name="בועת דיבור: מלבן עם פינות מעוגלות 16">
            <a:extLst>
              <a:ext uri="{FF2B5EF4-FFF2-40B4-BE49-F238E27FC236}">
                <a16:creationId xmlns:a16="http://schemas.microsoft.com/office/drawing/2014/main" id="{0F033505-6185-4BAF-9C08-FBF3C7512FC7}"/>
              </a:ext>
            </a:extLst>
          </p:cNvPr>
          <p:cNvSpPr/>
          <p:nvPr/>
        </p:nvSpPr>
        <p:spPr>
          <a:xfrm>
            <a:off x="4602572" y="1402120"/>
            <a:ext cx="1018870" cy="839345"/>
          </a:xfrm>
          <a:prstGeom prst="wedgeRoundRectCallout">
            <a:avLst>
              <a:gd name="adj1" fmla="val -35138"/>
              <a:gd name="adj2" fmla="val 13281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גשר מוצע + חיבור ורטיקלי לרציפי הרכבת</a:t>
            </a:r>
          </a:p>
        </p:txBody>
      </p:sp>
      <p:sp>
        <p:nvSpPr>
          <p:cNvPr id="55" name="מלבן 54">
            <a:extLst>
              <a:ext uri="{FF2B5EF4-FFF2-40B4-BE49-F238E27FC236}">
                <a16:creationId xmlns:a16="http://schemas.microsoft.com/office/drawing/2014/main" id="{5E271FF1-D3F1-43E2-81FB-F5B19F828BD6}"/>
              </a:ext>
            </a:extLst>
          </p:cNvPr>
          <p:cNvSpPr/>
          <p:nvPr/>
        </p:nvSpPr>
        <p:spPr>
          <a:xfrm>
            <a:off x="7813963" y="4832479"/>
            <a:ext cx="782782" cy="200885"/>
          </a:xfrm>
          <a:prstGeom prst="rect">
            <a:avLst/>
          </a:prstGeom>
          <a:pattFill prst="wdUpDiag">
            <a:fgClr>
              <a:srgbClr val="5B9BD5"/>
            </a:fgClr>
            <a:bgClr>
              <a:schemeClr val="bg1">
                <a:lumMod val="7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492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תחום תחנה על רקע תשתיות קיימות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451FA323-D564-4D1B-BBE2-FAA074365C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66" t="30139" r="7812" b="29583"/>
          <a:stretch/>
        </p:blipFill>
        <p:spPr>
          <a:xfrm>
            <a:off x="296465" y="1098825"/>
            <a:ext cx="8551069" cy="2424056"/>
          </a:xfrm>
          <a:prstGeom prst="rect">
            <a:avLst/>
          </a:prstGeom>
        </p:spPr>
      </p:pic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5C5B2D17-1103-4A01-B715-5DA53A8426BF}"/>
              </a:ext>
            </a:extLst>
          </p:cNvPr>
          <p:cNvCxnSpPr>
            <a:cxnSpLocks/>
          </p:cNvCxnSpPr>
          <p:nvPr/>
        </p:nvCxnSpPr>
        <p:spPr>
          <a:xfrm flipH="1">
            <a:off x="7565231" y="4043363"/>
            <a:ext cx="108585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61FAC4B3-0E4F-4D64-B3BA-41E812F52E20}"/>
              </a:ext>
            </a:extLst>
          </p:cNvPr>
          <p:cNvCxnSpPr>
            <a:cxnSpLocks/>
          </p:cNvCxnSpPr>
          <p:nvPr/>
        </p:nvCxnSpPr>
        <p:spPr>
          <a:xfrm flipH="1">
            <a:off x="7565231" y="4252914"/>
            <a:ext cx="108585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710F667F-D774-4912-9B0A-9DEE98D12170}"/>
              </a:ext>
            </a:extLst>
          </p:cNvPr>
          <p:cNvCxnSpPr>
            <a:cxnSpLocks/>
          </p:cNvCxnSpPr>
          <p:nvPr/>
        </p:nvCxnSpPr>
        <p:spPr>
          <a:xfrm flipH="1">
            <a:off x="7565231" y="4448176"/>
            <a:ext cx="108585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>
            <a:extLst>
              <a:ext uri="{FF2B5EF4-FFF2-40B4-BE49-F238E27FC236}">
                <a16:creationId xmlns:a16="http://schemas.microsoft.com/office/drawing/2014/main" id="{44D30EA2-C889-4408-A8D4-C06268EF782E}"/>
              </a:ext>
            </a:extLst>
          </p:cNvPr>
          <p:cNvCxnSpPr>
            <a:cxnSpLocks/>
          </p:cNvCxnSpPr>
          <p:nvPr/>
        </p:nvCxnSpPr>
        <p:spPr>
          <a:xfrm flipH="1">
            <a:off x="7565231" y="4650582"/>
            <a:ext cx="1085850" cy="0"/>
          </a:xfrm>
          <a:prstGeom prst="line">
            <a:avLst/>
          </a:pr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E17BD114-836F-441F-9861-6F73BA2A2241}"/>
              </a:ext>
            </a:extLst>
          </p:cNvPr>
          <p:cNvCxnSpPr>
            <a:cxnSpLocks/>
          </p:cNvCxnSpPr>
          <p:nvPr/>
        </p:nvCxnSpPr>
        <p:spPr>
          <a:xfrm flipH="1">
            <a:off x="7565231" y="4860132"/>
            <a:ext cx="1085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1">
            <a:extLst>
              <a:ext uri="{FF2B5EF4-FFF2-40B4-BE49-F238E27FC236}">
                <a16:creationId xmlns:a16="http://schemas.microsoft.com/office/drawing/2014/main" id="{F9440C2D-D6C9-4512-B28E-69167B18A5BB}"/>
              </a:ext>
            </a:extLst>
          </p:cNvPr>
          <p:cNvCxnSpPr>
            <a:cxnSpLocks/>
          </p:cNvCxnSpPr>
          <p:nvPr/>
        </p:nvCxnSpPr>
        <p:spPr>
          <a:xfrm flipH="1">
            <a:off x="7565231" y="5062538"/>
            <a:ext cx="1085850" cy="0"/>
          </a:xfrm>
          <a:prstGeom prst="line">
            <a:avLst/>
          </a:prstGeom>
          <a:ln w="381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6D748B35-A792-4906-B093-6AA125FE8BB4}"/>
              </a:ext>
            </a:extLst>
          </p:cNvPr>
          <p:cNvCxnSpPr>
            <a:cxnSpLocks/>
          </p:cNvCxnSpPr>
          <p:nvPr/>
        </p:nvCxnSpPr>
        <p:spPr>
          <a:xfrm flipH="1">
            <a:off x="7581899" y="5272088"/>
            <a:ext cx="1085850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2012ACFF-9440-4F07-9065-FD260813BA34}"/>
              </a:ext>
            </a:extLst>
          </p:cNvPr>
          <p:cNvSpPr txBox="1"/>
          <p:nvPr/>
        </p:nvSpPr>
        <p:spPr>
          <a:xfrm>
            <a:off x="4140373" y="390096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ניקוז עירוני קיים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891502A2-B998-4588-A7BE-1005A302CB5A}"/>
              </a:ext>
            </a:extLst>
          </p:cNvPr>
          <p:cNvSpPr txBox="1"/>
          <p:nvPr/>
        </p:nvSpPr>
        <p:spPr>
          <a:xfrm>
            <a:off x="4140373" y="4103366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תאורה תת"ק/עילי קיימת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57B833C-A959-4D3D-B85B-B028B1B1E5B2}"/>
              </a:ext>
            </a:extLst>
          </p:cNvPr>
          <p:cNvSpPr txBox="1"/>
          <p:nvPr/>
        </p:nvSpPr>
        <p:spPr>
          <a:xfrm>
            <a:off x="4140373" y="428243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תקשורת קיימת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03D530EC-F6B3-45BA-A396-555819A57198}"/>
              </a:ext>
            </a:extLst>
          </p:cNvPr>
          <p:cNvSpPr txBox="1"/>
          <p:nvPr/>
        </p:nvSpPr>
        <p:spPr>
          <a:xfrm>
            <a:off x="4140373" y="4484835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השקיה קיימת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8BD4BA07-705B-4438-849F-46317306F291}"/>
              </a:ext>
            </a:extLst>
          </p:cNvPr>
          <p:cNvSpPr txBox="1"/>
          <p:nvPr/>
        </p:nvSpPr>
        <p:spPr>
          <a:xfrm>
            <a:off x="4140373" y="4694385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חשמל תת"ק קיים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F8BAAD45-725A-43D8-8881-D2D012DB4D29}"/>
              </a:ext>
            </a:extLst>
          </p:cNvPr>
          <p:cNvSpPr txBox="1"/>
          <p:nvPr/>
        </p:nvSpPr>
        <p:spPr>
          <a:xfrm>
            <a:off x="4140373" y="4903934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קו סלקום קיים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7B926B3A-2584-40FA-86AD-AA6D37A328D3}"/>
              </a:ext>
            </a:extLst>
          </p:cNvPr>
          <p:cNvSpPr txBox="1"/>
          <p:nvPr/>
        </p:nvSpPr>
        <p:spPr>
          <a:xfrm>
            <a:off x="4140373" y="511038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ביוב עירוני קיים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FDADA45-5775-4FC3-ADBB-2F4F0A4C5374}"/>
              </a:ext>
            </a:extLst>
          </p:cNvPr>
          <p:cNvSpPr txBox="1"/>
          <p:nvPr/>
        </p:nvSpPr>
        <p:spPr>
          <a:xfrm>
            <a:off x="1853968" y="3939874"/>
            <a:ext cx="1886355" cy="10748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אין ממשק עם תשתיות ראשיות בתחום חפירת התחנה</a:t>
            </a: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28DA4317-4D93-4C73-9908-BECF1046E973}"/>
              </a:ext>
            </a:extLst>
          </p:cNvPr>
          <p:cNvSpPr txBox="1"/>
          <p:nvPr/>
        </p:nvSpPr>
        <p:spPr>
          <a:xfrm rot="18854112">
            <a:off x="7555106" y="1691193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טרמינל 3- קיים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207AC5E6-25FA-4050-A21A-76229BED93AE}"/>
              </a:ext>
            </a:extLst>
          </p:cNvPr>
          <p:cNvSpPr txBox="1"/>
          <p:nvPr/>
        </p:nvSpPr>
        <p:spPr>
          <a:xfrm>
            <a:off x="5014913" y="2604251"/>
            <a:ext cx="1885752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רצועת רכבת קיימת</a:t>
            </a:r>
          </a:p>
        </p:txBody>
      </p:sp>
    </p:spTree>
    <p:extLst>
      <p:ext uri="{BB962C8B-B14F-4D97-AF65-F5344CB8AC3E}">
        <p14:creationId xmlns:p14="http://schemas.microsoft.com/office/powerpoint/2010/main" val="5582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525BF036-D14C-41AF-8552-041B707DEE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" t="15139" r="15979" b="15990"/>
          <a:stretch/>
        </p:blipFill>
        <p:spPr>
          <a:xfrm>
            <a:off x="429195" y="835893"/>
            <a:ext cx="6622256" cy="318604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תוואי על רקע תשתיות קיימות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5C5B2D17-1103-4A01-B715-5DA53A8426BF}"/>
              </a:ext>
            </a:extLst>
          </p:cNvPr>
          <p:cNvCxnSpPr>
            <a:cxnSpLocks/>
          </p:cNvCxnSpPr>
          <p:nvPr/>
        </p:nvCxnSpPr>
        <p:spPr>
          <a:xfrm flipH="1">
            <a:off x="7565231" y="4043363"/>
            <a:ext cx="108585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61FAC4B3-0E4F-4D64-B3BA-41E812F52E20}"/>
              </a:ext>
            </a:extLst>
          </p:cNvPr>
          <p:cNvCxnSpPr>
            <a:cxnSpLocks/>
          </p:cNvCxnSpPr>
          <p:nvPr/>
        </p:nvCxnSpPr>
        <p:spPr>
          <a:xfrm flipH="1">
            <a:off x="7565231" y="4252914"/>
            <a:ext cx="108585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710F667F-D774-4912-9B0A-9DEE98D12170}"/>
              </a:ext>
            </a:extLst>
          </p:cNvPr>
          <p:cNvCxnSpPr>
            <a:cxnSpLocks/>
          </p:cNvCxnSpPr>
          <p:nvPr/>
        </p:nvCxnSpPr>
        <p:spPr>
          <a:xfrm flipH="1">
            <a:off x="7565231" y="4448176"/>
            <a:ext cx="108585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>
            <a:extLst>
              <a:ext uri="{FF2B5EF4-FFF2-40B4-BE49-F238E27FC236}">
                <a16:creationId xmlns:a16="http://schemas.microsoft.com/office/drawing/2014/main" id="{44D30EA2-C889-4408-A8D4-C06268EF782E}"/>
              </a:ext>
            </a:extLst>
          </p:cNvPr>
          <p:cNvCxnSpPr>
            <a:cxnSpLocks/>
          </p:cNvCxnSpPr>
          <p:nvPr/>
        </p:nvCxnSpPr>
        <p:spPr>
          <a:xfrm flipH="1">
            <a:off x="7565231" y="4650582"/>
            <a:ext cx="1085850" cy="0"/>
          </a:xfrm>
          <a:prstGeom prst="line">
            <a:avLst/>
          </a:pr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E17BD114-836F-441F-9861-6F73BA2A2241}"/>
              </a:ext>
            </a:extLst>
          </p:cNvPr>
          <p:cNvCxnSpPr>
            <a:cxnSpLocks/>
          </p:cNvCxnSpPr>
          <p:nvPr/>
        </p:nvCxnSpPr>
        <p:spPr>
          <a:xfrm flipH="1">
            <a:off x="7565231" y="4860132"/>
            <a:ext cx="1085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1">
            <a:extLst>
              <a:ext uri="{FF2B5EF4-FFF2-40B4-BE49-F238E27FC236}">
                <a16:creationId xmlns:a16="http://schemas.microsoft.com/office/drawing/2014/main" id="{F9440C2D-D6C9-4512-B28E-69167B18A5BB}"/>
              </a:ext>
            </a:extLst>
          </p:cNvPr>
          <p:cNvCxnSpPr>
            <a:cxnSpLocks/>
          </p:cNvCxnSpPr>
          <p:nvPr/>
        </p:nvCxnSpPr>
        <p:spPr>
          <a:xfrm flipH="1">
            <a:off x="7565231" y="5062538"/>
            <a:ext cx="108585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6D748B35-A792-4906-B093-6AA125FE8BB4}"/>
              </a:ext>
            </a:extLst>
          </p:cNvPr>
          <p:cNvCxnSpPr>
            <a:cxnSpLocks/>
          </p:cNvCxnSpPr>
          <p:nvPr/>
        </p:nvCxnSpPr>
        <p:spPr>
          <a:xfrm flipH="1">
            <a:off x="7581899" y="5272088"/>
            <a:ext cx="1085850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2012ACFF-9440-4F07-9065-FD260813BA34}"/>
              </a:ext>
            </a:extLst>
          </p:cNvPr>
          <p:cNvSpPr txBox="1"/>
          <p:nvPr/>
        </p:nvSpPr>
        <p:spPr>
          <a:xfrm>
            <a:off x="4140373" y="390096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ניקוז עירוני קיים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891502A2-B998-4588-A7BE-1005A302CB5A}"/>
              </a:ext>
            </a:extLst>
          </p:cNvPr>
          <p:cNvSpPr txBox="1"/>
          <p:nvPr/>
        </p:nvSpPr>
        <p:spPr>
          <a:xfrm>
            <a:off x="4140373" y="4103366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תאורה קיימת תת"ק/ עילי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57B833C-A959-4D3D-B85B-B028B1B1E5B2}"/>
              </a:ext>
            </a:extLst>
          </p:cNvPr>
          <p:cNvSpPr txBox="1"/>
          <p:nvPr/>
        </p:nvSpPr>
        <p:spPr>
          <a:xfrm>
            <a:off x="4140373" y="428243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תקשורת קיימת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03D530EC-F6B3-45BA-A396-555819A57198}"/>
              </a:ext>
            </a:extLst>
          </p:cNvPr>
          <p:cNvSpPr txBox="1"/>
          <p:nvPr/>
        </p:nvSpPr>
        <p:spPr>
          <a:xfrm>
            <a:off x="4140373" y="4484835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השקיה קיימת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8BD4BA07-705B-4438-849F-46317306F291}"/>
              </a:ext>
            </a:extLst>
          </p:cNvPr>
          <p:cNvSpPr txBox="1"/>
          <p:nvPr/>
        </p:nvSpPr>
        <p:spPr>
          <a:xfrm>
            <a:off x="4140373" y="4694385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חשמל תת"ק קיים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F8BAAD45-725A-43D8-8881-D2D012DB4D29}"/>
              </a:ext>
            </a:extLst>
          </p:cNvPr>
          <p:cNvSpPr txBox="1"/>
          <p:nvPr/>
        </p:nvSpPr>
        <p:spPr>
          <a:xfrm>
            <a:off x="4140373" y="4903934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קו סלקום קיים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7B926B3A-2584-40FA-86AD-AA6D37A328D3}"/>
              </a:ext>
            </a:extLst>
          </p:cNvPr>
          <p:cNvSpPr txBox="1"/>
          <p:nvPr/>
        </p:nvSpPr>
        <p:spPr>
          <a:xfrm>
            <a:off x="4140373" y="511038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ביוב עירוני קיים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FDADA45-5775-4FC3-ADBB-2F4F0A4C5374}"/>
              </a:ext>
            </a:extLst>
          </p:cNvPr>
          <p:cNvSpPr txBox="1"/>
          <p:nvPr/>
        </p:nvSpPr>
        <p:spPr>
          <a:xfrm>
            <a:off x="1382480" y="4217934"/>
            <a:ext cx="1886355" cy="10748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אין ממשק עם תשתיות ראשיות בתחום חפירת המנהרות</a:t>
            </a: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28DA4317-4D93-4C73-9908-BECF1046E973}"/>
              </a:ext>
            </a:extLst>
          </p:cNvPr>
          <p:cNvSpPr txBox="1"/>
          <p:nvPr/>
        </p:nvSpPr>
        <p:spPr>
          <a:xfrm rot="19073269">
            <a:off x="2271908" y="1360464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מסלול 08-26</a:t>
            </a:r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89AFD30F-799C-411C-867A-2C85DA2DD333}"/>
              </a:ext>
            </a:extLst>
          </p:cNvPr>
          <p:cNvSpPr/>
          <p:nvPr/>
        </p:nvSpPr>
        <p:spPr>
          <a:xfrm>
            <a:off x="5229225" y="3100388"/>
            <a:ext cx="371475" cy="33767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בועת דיבור: מלבן עם פינות מעוגלות 16">
            <a:extLst>
              <a:ext uri="{FF2B5EF4-FFF2-40B4-BE49-F238E27FC236}">
                <a16:creationId xmlns:a16="http://schemas.microsoft.com/office/drawing/2014/main" id="{A6A37AB3-F8C2-4097-9807-EAE4463906F7}"/>
              </a:ext>
            </a:extLst>
          </p:cNvPr>
          <p:cNvSpPr/>
          <p:nvPr/>
        </p:nvSpPr>
        <p:spPr>
          <a:xfrm>
            <a:off x="6488521" y="1539290"/>
            <a:ext cx="1194397" cy="839345"/>
          </a:xfrm>
          <a:prstGeom prst="wedgeRoundRectCallout">
            <a:avLst>
              <a:gd name="adj1" fmla="val -136103"/>
              <a:gd name="adj2" fmla="val 14047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נדרש לקבל ביסוס מאגר מים קיים ועומק מערכות</a:t>
            </a:r>
          </a:p>
        </p:txBody>
      </p:sp>
      <p:sp>
        <p:nvSpPr>
          <p:cNvPr id="25" name="בועת דיבור: מלבן עם פינות מעוגלות 16">
            <a:extLst>
              <a:ext uri="{FF2B5EF4-FFF2-40B4-BE49-F238E27FC236}">
                <a16:creationId xmlns:a16="http://schemas.microsoft.com/office/drawing/2014/main" id="{F8027E73-D7EA-4075-AEA8-CAB13A563208}"/>
              </a:ext>
            </a:extLst>
          </p:cNvPr>
          <p:cNvSpPr/>
          <p:nvPr/>
        </p:nvSpPr>
        <p:spPr>
          <a:xfrm>
            <a:off x="3661978" y="3878150"/>
            <a:ext cx="1194397" cy="839345"/>
          </a:xfrm>
          <a:prstGeom prst="wedgeRoundRectCallout">
            <a:avLst>
              <a:gd name="adj1" fmla="val -48182"/>
              <a:gd name="adj2" fmla="val -184654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נדרש לקבל דרישות סף למערכות רגישות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970A5F70-4BB0-40DC-B102-021633FE1AE9}"/>
              </a:ext>
            </a:extLst>
          </p:cNvPr>
          <p:cNvSpPr txBox="1"/>
          <p:nvPr/>
        </p:nvSpPr>
        <p:spPr>
          <a:xfrm rot="20087945">
            <a:off x="3229642" y="1954521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 s</a:t>
            </a:r>
            <a:endParaRPr lang="he-IL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917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תוואי על רקע תשתיות קיימות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FF08B487-AF72-43B5-BA22-9164AE7098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22" t="26667" r="21216" b="28745"/>
          <a:stretch/>
        </p:blipFill>
        <p:spPr>
          <a:xfrm>
            <a:off x="516387" y="2629546"/>
            <a:ext cx="6457950" cy="2806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75C67B50-1D2C-4E6C-9C80-D85F907D66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6" t="14723" r="2266" b="36944"/>
          <a:stretch/>
        </p:blipFill>
        <p:spPr>
          <a:xfrm>
            <a:off x="516387" y="782901"/>
            <a:ext cx="6457950" cy="1846645"/>
          </a:xfrm>
          <a:prstGeom prst="rect">
            <a:avLst/>
          </a:prstGeom>
        </p:spPr>
      </p:pic>
      <p:cxnSp>
        <p:nvCxnSpPr>
          <p:cNvPr id="27" name="מחבר ישר 26">
            <a:extLst>
              <a:ext uri="{FF2B5EF4-FFF2-40B4-BE49-F238E27FC236}">
                <a16:creationId xmlns:a16="http://schemas.microsoft.com/office/drawing/2014/main" id="{FA8BC565-FDFD-408C-9455-49E0D2BA1EF0}"/>
              </a:ext>
            </a:extLst>
          </p:cNvPr>
          <p:cNvCxnSpPr>
            <a:cxnSpLocks/>
          </p:cNvCxnSpPr>
          <p:nvPr/>
        </p:nvCxnSpPr>
        <p:spPr>
          <a:xfrm flipV="1">
            <a:off x="1184570" y="1871663"/>
            <a:ext cx="0" cy="1464468"/>
          </a:xfrm>
          <a:prstGeom prst="line">
            <a:avLst/>
          </a:prstGeom>
          <a:ln w="28575">
            <a:solidFill>
              <a:srgbClr val="7030A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6D8AE40E-FA37-4185-BA94-871415C45320}"/>
              </a:ext>
            </a:extLst>
          </p:cNvPr>
          <p:cNvSpPr txBox="1"/>
          <p:nvPr/>
        </p:nvSpPr>
        <p:spPr>
          <a:xfrm>
            <a:off x="2741908" y="2857501"/>
            <a:ext cx="592932" cy="43088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מסלול</a:t>
            </a:r>
          </a:p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08-26</a:t>
            </a:r>
          </a:p>
        </p:txBody>
      </p:sp>
      <p:sp>
        <p:nvSpPr>
          <p:cNvPr id="30" name="תיבת טקסט 29">
            <a:extLst>
              <a:ext uri="{FF2B5EF4-FFF2-40B4-BE49-F238E27FC236}">
                <a16:creationId xmlns:a16="http://schemas.microsoft.com/office/drawing/2014/main" id="{597284A4-198A-4794-8FEF-855F967F3A58}"/>
              </a:ext>
            </a:extLst>
          </p:cNvPr>
          <p:cNvSpPr txBox="1"/>
          <p:nvPr/>
        </p:nvSpPr>
        <p:spPr>
          <a:xfrm>
            <a:off x="3699170" y="3026778"/>
            <a:ext cx="557211" cy="26161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Twy S</a:t>
            </a:r>
            <a:endParaRPr lang="he-I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מחבר חץ ישר 31">
            <a:extLst>
              <a:ext uri="{FF2B5EF4-FFF2-40B4-BE49-F238E27FC236}">
                <a16:creationId xmlns:a16="http://schemas.microsoft.com/office/drawing/2014/main" id="{4AAB934F-18F3-48BD-B3FA-E366B87B0D22}"/>
              </a:ext>
            </a:extLst>
          </p:cNvPr>
          <p:cNvCxnSpPr>
            <a:cxnSpLocks/>
          </p:cNvCxnSpPr>
          <p:nvPr/>
        </p:nvCxnSpPr>
        <p:spPr>
          <a:xfrm flipV="1">
            <a:off x="4835026" y="3686175"/>
            <a:ext cx="0" cy="1243013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A8CF7803-142F-46C7-8859-E1561E854121}"/>
              </a:ext>
            </a:extLst>
          </p:cNvPr>
          <p:cNvCxnSpPr>
            <a:cxnSpLocks/>
          </p:cNvCxnSpPr>
          <p:nvPr/>
        </p:nvCxnSpPr>
        <p:spPr>
          <a:xfrm flipV="1">
            <a:off x="1929901" y="3629025"/>
            <a:ext cx="0" cy="144542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6FC47362-6AF7-410E-ABB1-33F77AD21D49}"/>
              </a:ext>
            </a:extLst>
          </p:cNvPr>
          <p:cNvSpPr txBox="1"/>
          <p:nvPr/>
        </p:nvSpPr>
        <p:spPr>
          <a:xfrm rot="16200000">
            <a:off x="1423732" y="4176876"/>
            <a:ext cx="7364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22.50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endParaRPr lang="he-I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תיבת טקסט 37">
            <a:extLst>
              <a:ext uri="{FF2B5EF4-FFF2-40B4-BE49-F238E27FC236}">
                <a16:creationId xmlns:a16="http://schemas.microsoft.com/office/drawing/2014/main" id="{0EAFB336-9830-4C9F-92BE-CFCDB634DC68}"/>
              </a:ext>
            </a:extLst>
          </p:cNvPr>
          <p:cNvSpPr txBox="1"/>
          <p:nvPr/>
        </p:nvSpPr>
        <p:spPr>
          <a:xfrm rot="16200000">
            <a:off x="4322298" y="4220930"/>
            <a:ext cx="7364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20.00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endParaRPr lang="he-I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בועת דיבור: מלבן עם פינות מעוגלות 16">
            <a:extLst>
              <a:ext uri="{FF2B5EF4-FFF2-40B4-BE49-F238E27FC236}">
                <a16:creationId xmlns:a16="http://schemas.microsoft.com/office/drawing/2014/main" id="{512A7B3F-7FF4-48F1-8E0B-78B6CC002427}"/>
              </a:ext>
            </a:extLst>
          </p:cNvPr>
          <p:cNvSpPr/>
          <p:nvPr/>
        </p:nvSpPr>
        <p:spPr>
          <a:xfrm>
            <a:off x="3132168" y="3893389"/>
            <a:ext cx="967652" cy="655607"/>
          </a:xfrm>
          <a:prstGeom prst="wedgeRoundRectCallout">
            <a:avLst>
              <a:gd name="adj1" fmla="val -57215"/>
              <a:gd name="adj2" fmla="val -5497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עומק ממוצע תחת המסלול: 27 מ'</a:t>
            </a:r>
          </a:p>
        </p:txBody>
      </p:sp>
      <p:cxnSp>
        <p:nvCxnSpPr>
          <p:cNvPr id="40" name="מחבר חץ ישר 39">
            <a:extLst>
              <a:ext uri="{FF2B5EF4-FFF2-40B4-BE49-F238E27FC236}">
                <a16:creationId xmlns:a16="http://schemas.microsoft.com/office/drawing/2014/main" id="{F4527B41-20C5-4F60-A519-7778FD792572}"/>
              </a:ext>
            </a:extLst>
          </p:cNvPr>
          <p:cNvCxnSpPr>
            <a:cxnSpLocks/>
          </p:cNvCxnSpPr>
          <p:nvPr/>
        </p:nvCxnSpPr>
        <p:spPr>
          <a:xfrm flipV="1">
            <a:off x="3038374" y="3317955"/>
            <a:ext cx="0" cy="1696958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מלבן 41">
            <a:extLst>
              <a:ext uri="{FF2B5EF4-FFF2-40B4-BE49-F238E27FC236}">
                <a16:creationId xmlns:a16="http://schemas.microsoft.com/office/drawing/2014/main" id="{88B4609A-8C2C-4320-BAD1-41BD3B62352A}"/>
              </a:ext>
            </a:extLst>
          </p:cNvPr>
          <p:cNvSpPr/>
          <p:nvPr/>
        </p:nvSpPr>
        <p:spPr>
          <a:xfrm>
            <a:off x="2330733" y="3358798"/>
            <a:ext cx="45719" cy="137439"/>
          </a:xfrm>
          <a:prstGeom prst="rect">
            <a:avLst/>
          </a:prstGeom>
          <a:solidFill>
            <a:srgbClr val="00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מלבן 42">
            <a:extLst>
              <a:ext uri="{FF2B5EF4-FFF2-40B4-BE49-F238E27FC236}">
                <a16:creationId xmlns:a16="http://schemas.microsoft.com/office/drawing/2014/main" id="{46E2E941-F22D-4D06-B1B3-F6384A14CDCB}"/>
              </a:ext>
            </a:extLst>
          </p:cNvPr>
          <p:cNvSpPr/>
          <p:nvPr/>
        </p:nvSpPr>
        <p:spPr>
          <a:xfrm>
            <a:off x="4314248" y="3358798"/>
            <a:ext cx="45719" cy="137439"/>
          </a:xfrm>
          <a:prstGeom prst="rect">
            <a:avLst/>
          </a:prstGeom>
          <a:solidFill>
            <a:srgbClr val="00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B7D4E431-03E5-464B-AFC3-41DEBE5106AA}"/>
              </a:ext>
            </a:extLst>
          </p:cNvPr>
          <p:cNvSpPr txBox="1"/>
          <p:nvPr/>
        </p:nvSpPr>
        <p:spPr>
          <a:xfrm rot="16200000">
            <a:off x="1835594" y="3760469"/>
            <a:ext cx="100769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תשתיות מסלול</a:t>
            </a:r>
          </a:p>
        </p:txBody>
      </p:sp>
      <p:sp>
        <p:nvSpPr>
          <p:cNvPr id="45" name="תיבת טקסט 44">
            <a:extLst>
              <a:ext uri="{FF2B5EF4-FFF2-40B4-BE49-F238E27FC236}">
                <a16:creationId xmlns:a16="http://schemas.microsoft.com/office/drawing/2014/main" id="{803FD29E-4629-4D8D-91C6-5713451201DC}"/>
              </a:ext>
            </a:extLst>
          </p:cNvPr>
          <p:cNvSpPr txBox="1"/>
          <p:nvPr/>
        </p:nvSpPr>
        <p:spPr>
          <a:xfrm rot="16200000">
            <a:off x="3825921" y="3749805"/>
            <a:ext cx="100769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תשתיות מסלול</a:t>
            </a:r>
          </a:p>
        </p:txBody>
      </p:sp>
      <p:grpSp>
        <p:nvGrpSpPr>
          <p:cNvPr id="52" name="קבוצה 51">
            <a:extLst>
              <a:ext uri="{FF2B5EF4-FFF2-40B4-BE49-F238E27FC236}">
                <a16:creationId xmlns:a16="http://schemas.microsoft.com/office/drawing/2014/main" id="{A5CFCF62-FB75-4E52-BF5B-B872CBEAAB03}"/>
              </a:ext>
            </a:extLst>
          </p:cNvPr>
          <p:cNvGrpSpPr/>
          <p:nvPr/>
        </p:nvGrpSpPr>
        <p:grpSpPr>
          <a:xfrm>
            <a:off x="4313253" y="3376764"/>
            <a:ext cx="4510708" cy="861540"/>
            <a:chOff x="4313253" y="3376764"/>
            <a:chExt cx="4510708" cy="861540"/>
          </a:xfrm>
        </p:grpSpPr>
        <p:cxnSp>
          <p:nvCxnSpPr>
            <p:cNvPr id="46" name="מחבר ישר 45">
              <a:extLst>
                <a:ext uri="{FF2B5EF4-FFF2-40B4-BE49-F238E27FC236}">
                  <a16:creationId xmlns:a16="http://schemas.microsoft.com/office/drawing/2014/main" id="{87BC2B3B-07DF-4D54-999E-C8A07E827A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8111" y="3526312"/>
              <a:ext cx="108585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ישר 46">
              <a:extLst>
                <a:ext uri="{FF2B5EF4-FFF2-40B4-BE49-F238E27FC236}">
                  <a16:creationId xmlns:a16="http://schemas.microsoft.com/office/drawing/2014/main" id="{AF82F31E-DCB1-4E11-83C9-F5D54182AD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8111" y="3721574"/>
              <a:ext cx="108585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מחבר ישר 47">
              <a:extLst>
                <a:ext uri="{FF2B5EF4-FFF2-40B4-BE49-F238E27FC236}">
                  <a16:creationId xmlns:a16="http://schemas.microsoft.com/office/drawing/2014/main" id="{4198BB5E-6FF0-472C-B2B4-25A1A95384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8111" y="4133530"/>
              <a:ext cx="10858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תיבת טקסט 48">
              <a:extLst>
                <a:ext uri="{FF2B5EF4-FFF2-40B4-BE49-F238E27FC236}">
                  <a16:creationId xmlns:a16="http://schemas.microsoft.com/office/drawing/2014/main" id="{259BDD39-D805-4AAE-9EB5-F59324567911}"/>
                </a:ext>
              </a:extLst>
            </p:cNvPr>
            <p:cNvSpPr txBox="1"/>
            <p:nvPr/>
          </p:nvSpPr>
          <p:spPr>
            <a:xfrm>
              <a:off x="4313253" y="3376764"/>
              <a:ext cx="3441526" cy="270521"/>
            </a:xfrm>
            <a:prstGeom prst="rect">
              <a:avLst/>
            </a:prstGeom>
            <a:noFill/>
          </p:spPr>
          <p:txBody>
            <a:bodyPr wrap="square" rtlCol="1" anchor="ctr" anchorCtr="0">
              <a:noAutofit/>
            </a:bodyPr>
            <a:lstStyle/>
            <a:p>
              <a:pPr algn="r"/>
              <a:r>
                <a:rPr lang="he-IL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מערכת תאורה קיימת תת"ק/ עילי</a:t>
              </a:r>
            </a:p>
          </p:txBody>
        </p:sp>
        <p:sp>
          <p:nvSpPr>
            <p:cNvPr id="50" name="תיבת טקסט 49">
              <a:extLst>
                <a:ext uri="{FF2B5EF4-FFF2-40B4-BE49-F238E27FC236}">
                  <a16:creationId xmlns:a16="http://schemas.microsoft.com/office/drawing/2014/main" id="{E4B82556-63C1-41C6-8221-72B24EE45B6D}"/>
                </a:ext>
              </a:extLst>
            </p:cNvPr>
            <p:cNvSpPr txBox="1"/>
            <p:nvPr/>
          </p:nvSpPr>
          <p:spPr>
            <a:xfrm>
              <a:off x="4313253" y="3555828"/>
              <a:ext cx="3441526" cy="270521"/>
            </a:xfrm>
            <a:prstGeom prst="rect">
              <a:avLst/>
            </a:prstGeom>
            <a:noFill/>
          </p:spPr>
          <p:txBody>
            <a:bodyPr wrap="square" rtlCol="1" anchor="ctr" anchorCtr="0">
              <a:noAutofit/>
            </a:bodyPr>
            <a:lstStyle/>
            <a:p>
              <a:pPr algn="r"/>
              <a:r>
                <a:rPr lang="he-IL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מערכת תקשורת קיימת</a:t>
              </a:r>
            </a:p>
          </p:txBody>
        </p:sp>
        <p:sp>
          <p:nvSpPr>
            <p:cNvPr id="51" name="תיבת טקסט 50">
              <a:extLst>
                <a:ext uri="{FF2B5EF4-FFF2-40B4-BE49-F238E27FC236}">
                  <a16:creationId xmlns:a16="http://schemas.microsoft.com/office/drawing/2014/main" id="{DBAD0B34-9B88-41B5-A3D9-94CB3530EBE1}"/>
                </a:ext>
              </a:extLst>
            </p:cNvPr>
            <p:cNvSpPr txBox="1"/>
            <p:nvPr/>
          </p:nvSpPr>
          <p:spPr>
            <a:xfrm>
              <a:off x="4313253" y="3967783"/>
              <a:ext cx="3441526" cy="270521"/>
            </a:xfrm>
            <a:prstGeom prst="rect">
              <a:avLst/>
            </a:prstGeom>
            <a:noFill/>
          </p:spPr>
          <p:txBody>
            <a:bodyPr wrap="square" rtlCol="1" anchor="ctr" anchorCtr="0">
              <a:noAutofit/>
            </a:bodyPr>
            <a:lstStyle/>
            <a:p>
              <a:pPr algn="r"/>
              <a:r>
                <a:rPr lang="he-IL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חשמל תת"ק קיים</a:t>
              </a:r>
            </a:p>
          </p:txBody>
        </p:sp>
      </p:grpSp>
      <p:sp>
        <p:nvSpPr>
          <p:cNvPr id="55" name="תיבת טקסט 54">
            <a:extLst>
              <a:ext uri="{FF2B5EF4-FFF2-40B4-BE49-F238E27FC236}">
                <a16:creationId xmlns:a16="http://schemas.microsoft.com/office/drawing/2014/main" id="{77F8FBA8-B0DD-4D0C-8733-725F158049B6}"/>
              </a:ext>
            </a:extLst>
          </p:cNvPr>
          <p:cNvSpPr txBox="1"/>
          <p:nvPr/>
        </p:nvSpPr>
        <p:spPr>
          <a:xfrm rot="17695703">
            <a:off x="2493254" y="1617900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מסלול 08-26</a:t>
            </a:r>
          </a:p>
        </p:txBody>
      </p:sp>
      <p:sp>
        <p:nvSpPr>
          <p:cNvPr id="56" name="תיבת טקסט 55">
            <a:extLst>
              <a:ext uri="{FF2B5EF4-FFF2-40B4-BE49-F238E27FC236}">
                <a16:creationId xmlns:a16="http://schemas.microsoft.com/office/drawing/2014/main" id="{1A5D5E21-B72E-498C-AE50-F133A8B4894E}"/>
              </a:ext>
            </a:extLst>
          </p:cNvPr>
          <p:cNvSpPr txBox="1"/>
          <p:nvPr/>
        </p:nvSpPr>
        <p:spPr>
          <a:xfrm rot="18399908">
            <a:off x="3616814" y="1397059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 s</a:t>
            </a:r>
            <a:endParaRPr lang="he-IL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11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868626"/>
            <a:ext cx="24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400" b="1" dirty="0">
                <a:solidFill>
                  <a:srgbClr val="FCB1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רבה</a:t>
            </a:r>
            <a:endParaRPr lang="he-IL" sz="4400" dirty="0">
              <a:solidFill>
                <a:srgbClr val="FCB1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538908"/>
      </p:ext>
    </p:extLst>
  </p:cSld>
  <p:clrMapOvr>
    <a:masterClrMapping/>
  </p:clrMapOvr>
</p:sld>
</file>

<file path=ppt/theme/theme1.xml><?xml version="1.0" encoding="utf-8"?>
<a:theme xmlns:a="http://schemas.openxmlformats.org/drawingml/2006/main" name="1_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2">
      <a:majorFont>
        <a:latin typeface="David"/>
        <a:ea typeface=""/>
        <a:cs typeface="David"/>
      </a:majorFont>
      <a:minorFont>
        <a:latin typeface="David"/>
        <a:ea typeface=""/>
        <a:cs typeface="David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TADisplayName xmlns="36cbec0a-200a-4b95-a2a6-333412634097">NTA-#1413351-0.1-2019-12-02_M3_-רש''ת_</NTADisplayName>
    <NTASys7 xmlns="36cbec0a-200a-4b95-a2a6-333412634097" xsi:nil="true"/>
    <NTASys2 xmlns="36cbec0a-200a-4b95-a2a6-333412634097" xsi:nil="true"/>
    <LineTaxHTField0 xmlns="36cbec0a-200a-4b95-a2a6-333412634097">
      <Terms xmlns="http://schemas.microsoft.com/office/infopath/2007/PartnerControls"/>
    </LineTaxHTField0>
    <_dlc_DocId xmlns="f12ad98d-9a4d-4ec2-9cde-16b5da8713b7">1413351</_dlc_DocId>
    <NTASourceIndex xmlns="36cbec0a-200a-4b95-a2a6-333412634097" xsi:nil="true"/>
    <NTASys5 xmlns="36cbec0a-200a-4b95-a2a6-333412634097" xsi:nil="true"/>
    <DocumentStatusTaxHTField0 xmlns="36cbec0a-200a-4b95-a2a6-333412634097">
      <Terms xmlns="http://schemas.microsoft.com/office/infopath/2007/PartnerControls"/>
    </DocumentStatusTaxHTField0>
    <TaxCatchAll xmlns="f12ad98d-9a4d-4ec2-9cde-16b5da8713b7"/>
    <InfoTypeTaxHTField0 xmlns="36cbec0a-200a-4b95-a2a6-333412634097">
      <Terms xmlns="http://schemas.microsoft.com/office/infopath/2007/PartnerControls"/>
    </InfoTypeTaxHTField0>
    <NTASys8 xmlns="36cbec0a-200a-4b95-a2a6-333412634097" xsi:nil="true"/>
    <NTAIndex xmlns="36cbec0a-200a-4b95-a2a6-333412634097">1413351</NTAIndex>
    <OriginalName xmlns="36cbec0a-200a-4b95-a2a6-333412634097" xsi:nil="true"/>
    <NTASys3 xmlns="36cbec0a-200a-4b95-a2a6-333412634097" xsi:nil="true"/>
    <NTASubjectTaxHTField0 xmlns="36cbec0a-200a-4b95-a2a6-333412634097">
      <Terms xmlns="http://schemas.microsoft.com/office/infopath/2007/PartnerControls"/>
    </NTASubjectTaxHTField0>
    <Formal_x0020_Date xmlns="36cbec0a-200a-4b95-a2a6-333412634097" xsi:nil="true"/>
    <FromAuthorTaxHTField0 xmlns="36cbec0a-200a-4b95-a2a6-333412634097">
      <Terms xmlns="http://schemas.microsoft.com/office/infopath/2007/PartnerControls"/>
    </FromAuthorTaxHTField0>
    <NTASys6 xmlns="36cbec0a-200a-4b95-a2a6-333412634097" xsi:nil="true"/>
    <NTASys1 xmlns="36cbec0a-200a-4b95-a2a6-333412634097" xsi:nil="true"/>
    <NTASys10 xmlns="36cbec0a-200a-4b95-a2a6-333412634097" xsi:nil="true"/>
    <_dlc_DocIdUrl xmlns="f12ad98d-9a4d-4ec2-9cde-16b5da8713b7">
      <Url>http://dms/sites/M3/_layouts/DocIdRedir.aspx?ID=1413351</Url>
      <Description>1413351</Description>
    </_dlc_DocIdUrl>
    <NTASys4 xmlns="36cbec0a-200a-4b95-a2a6-333412634097" xsi:nil="true"/>
    <ToNameTaxHTField0 xmlns="36cbec0a-200a-4b95-a2a6-333412634097" xsi:nil="true"/>
    <NTASys9 xmlns="36cbec0a-200a-4b95-a2a6-333412634097" xsi:nil="true"/>
    <b13033c437df46d2aaf1dc23cb0fd4ed xmlns="f12ad98d-9a4d-4ec2-9cde-16b5da8713b7">
      <Terms xmlns="http://schemas.microsoft.com/office/infopath/2007/PartnerControls"/>
    </b13033c437df46d2aaf1dc23cb0fd4ed>
    <n751122956df44c3ac6e8c8c7624012e xmlns="f12ad98d-9a4d-4ec2-9cde-16b5da8713b7" xsi:nil="true"/>
    <f88d530b705f488a9069faf5c79b61f7 xmlns="f12ad98d-9a4d-4ec2-9cde-16b5da8713b7" xsi:nil="true"/>
    <b54797bc98b148d49c793b0c3d0fefeb xmlns="f12ad98d-9a4d-4ec2-9cde-16b5da8713b7" xsi:nil="true"/>
    <NTADms_SignedBy xmlns="fdaf72a4-7a22-4468-b815-e58020038d48">
      <UserInfo>
        <DisplayName/>
        <AccountId xsi:nil="true"/>
        <AccountType/>
      </UserInfo>
    </NTADms_SignedB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NTA Document" ma:contentTypeID="0x0101004794A3DCD46F4958BF686CD3B4CF9FD9001B3DCE461DADDF4B980634033189F42A" ma:contentTypeVersion="44" ma:contentTypeDescription="Create a new document." ma:contentTypeScope="" ma:versionID="80d5dbfa909528783800220dee5107bc">
  <xsd:schema xmlns:xsd="http://www.w3.org/2001/XMLSchema" xmlns:xs="http://www.w3.org/2001/XMLSchema" xmlns:p="http://schemas.microsoft.com/office/2006/metadata/properties" xmlns:ns2="36cbec0a-200a-4b95-a2a6-333412634097" xmlns:ns3="f12ad98d-9a4d-4ec2-9cde-16b5da8713b7" xmlns:ns4="fdaf72a4-7a22-4468-b815-e58020038d48" targetNamespace="http://schemas.microsoft.com/office/2006/metadata/properties" ma:root="true" ma:fieldsID="033d1a155a3c03aee85cc53dfc1bc956" ns2:_="" ns3:_="" ns4:_="">
    <xsd:import namespace="36cbec0a-200a-4b95-a2a6-333412634097"/>
    <xsd:import namespace="f12ad98d-9a4d-4ec2-9cde-16b5da8713b7"/>
    <xsd:import namespace="fdaf72a4-7a22-4468-b815-e58020038d48"/>
    <xsd:element name="properties">
      <xsd:complexType>
        <xsd:sequence>
          <xsd:element name="documentManagement">
            <xsd:complexType>
              <xsd:all>
                <xsd:element ref="ns2:NTADisplayName" minOccurs="0"/>
                <xsd:element ref="ns2:Formal_x0020_Date" minOccurs="0"/>
                <xsd:element ref="ns2:NTASourceIndex" minOccurs="0"/>
                <xsd:element ref="ns2:OriginalName" minOccurs="0"/>
                <xsd:element ref="ns2:NTAIndex" minOccurs="0"/>
                <xsd:element ref="ns3:TaxCatchAll" minOccurs="0"/>
                <xsd:element ref="ns3:TaxCatchAllLabel" minOccurs="0"/>
                <xsd:element ref="ns3:n751122956df44c3ac6e8c8c7624012e" minOccurs="0"/>
                <xsd:element ref="ns3:f88d530b705f488a9069faf5c79b61f7" minOccurs="0"/>
                <xsd:element ref="ns3:b54797bc98b148d49c793b0c3d0fefeb" minOccurs="0"/>
                <xsd:element ref="ns2:NTASys1" minOccurs="0"/>
                <xsd:element ref="ns2:NTASys10" minOccurs="0"/>
                <xsd:element ref="ns2:NTASys2" minOccurs="0"/>
                <xsd:element ref="ns2:NTASys3" minOccurs="0"/>
                <xsd:element ref="ns2:NTASys4" minOccurs="0"/>
                <xsd:element ref="ns2:NTASys5" minOccurs="0"/>
                <xsd:element ref="ns2:NTASys6" minOccurs="0"/>
                <xsd:element ref="ns2:NTASys7" minOccurs="0"/>
                <xsd:element ref="ns2:NTASys8" minOccurs="0"/>
                <xsd:element ref="ns2:NTASys9" minOccurs="0"/>
                <xsd:element ref="ns3:_dlc_DocIdPersistId" minOccurs="0"/>
                <xsd:element ref="ns2:ToNameTaxHTField0" minOccurs="0"/>
                <xsd:element ref="ns2:DocumentStatusTaxHTField0" minOccurs="0"/>
                <xsd:element ref="ns3:_dlc_DocId" minOccurs="0"/>
                <xsd:element ref="ns2:FromAuthorTaxHTField0" minOccurs="0"/>
                <xsd:element ref="ns2:InfoTypeTaxHTField0" minOccurs="0"/>
                <xsd:element ref="ns2:LineTaxHTField0" minOccurs="0"/>
                <xsd:element ref="ns2:NTASubjectTaxHTField0" minOccurs="0"/>
                <xsd:element ref="ns3:b13033c437df46d2aaf1dc23cb0fd4ed" minOccurs="0"/>
                <xsd:element ref="ns3:_dlc_DocIdUrl" minOccurs="0"/>
                <xsd:element ref="ns4:NTADms_Sign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bec0a-200a-4b95-a2a6-333412634097" elementFormDefault="qualified">
    <xsd:import namespace="http://schemas.microsoft.com/office/2006/documentManagement/types"/>
    <xsd:import namespace="http://schemas.microsoft.com/office/infopath/2007/PartnerControls"/>
    <xsd:element name="NTADisplayName" ma:index="7" nillable="true" ma:displayName="Display Name" ma:internalName="NTADisplayName">
      <xsd:simpleType>
        <xsd:restriction base="dms:Text"/>
      </xsd:simpleType>
    </xsd:element>
    <xsd:element name="Formal_x0020_Date" ma:index="9" nillable="true" ma:displayName="Formal Date" ma:internalName="Formal_x0020_Date" ma:readOnly="false">
      <xsd:simpleType>
        <xsd:restriction base="dms:DateTime"/>
      </xsd:simpleType>
    </xsd:element>
    <xsd:element name="NTASourceIndex" ma:index="10" nillable="true" ma:displayName="Source Index" ma:internalName="NTASourceIndex">
      <xsd:simpleType>
        <xsd:restriction base="dms:Text"/>
      </xsd:simpleType>
    </xsd:element>
    <xsd:element name="OriginalName" ma:index="11" nillable="true" ma:displayName="Original Name" ma:internalName="OriginalName">
      <xsd:simpleType>
        <xsd:restriction base="dms:Note"/>
      </xsd:simpleType>
    </xsd:element>
    <xsd:element name="NTAIndex" ma:index="13" nillable="true" ma:displayName="NTAIndex" ma:internalName="NTAIndex" ma:readOnly="false">
      <xsd:simpleType>
        <xsd:restriction base="dms:Text">
          <xsd:maxLength value="255"/>
        </xsd:restriction>
      </xsd:simpleType>
    </xsd:element>
    <xsd:element name="NTASys1" ma:index="19" nillable="true" ma:displayName="NTASys1" ma:hidden="true" ma:internalName="NTASys1" ma:readOnly="false">
      <xsd:simpleType>
        <xsd:restriction base="dms:Text"/>
      </xsd:simpleType>
    </xsd:element>
    <xsd:element name="NTASys10" ma:index="20" nillable="true" ma:displayName="NTASys10" ma:hidden="true" ma:internalName="NTASys10" ma:readOnly="false">
      <xsd:simpleType>
        <xsd:restriction base="dms:Text"/>
      </xsd:simpleType>
    </xsd:element>
    <xsd:element name="NTASys2" ma:index="21" nillable="true" ma:displayName="NTASys2" ma:hidden="true" ma:internalName="NTASys2" ma:readOnly="false">
      <xsd:simpleType>
        <xsd:restriction base="dms:Text"/>
      </xsd:simpleType>
    </xsd:element>
    <xsd:element name="NTASys3" ma:index="22" nillable="true" ma:displayName="NTASys3" ma:hidden="true" ma:internalName="NTASys3" ma:readOnly="false">
      <xsd:simpleType>
        <xsd:restriction base="dms:Text"/>
      </xsd:simpleType>
    </xsd:element>
    <xsd:element name="NTASys4" ma:index="23" nillable="true" ma:displayName="NTASys4" ma:hidden="true" ma:internalName="NTASys4" ma:readOnly="false">
      <xsd:simpleType>
        <xsd:restriction base="dms:Text"/>
      </xsd:simpleType>
    </xsd:element>
    <xsd:element name="NTASys5" ma:index="24" nillable="true" ma:displayName="NTASys5" ma:hidden="true" ma:internalName="NTASys5" ma:readOnly="false">
      <xsd:simpleType>
        <xsd:restriction base="dms:Text"/>
      </xsd:simpleType>
    </xsd:element>
    <xsd:element name="NTASys6" ma:index="25" nillable="true" ma:displayName="NTASys6" ma:hidden="true" ma:internalName="NTASys6" ma:readOnly="false">
      <xsd:simpleType>
        <xsd:restriction base="dms:Text"/>
      </xsd:simpleType>
    </xsd:element>
    <xsd:element name="NTASys7" ma:index="26" nillable="true" ma:displayName="NTASys7" ma:hidden="true" ma:internalName="NTASys7" ma:readOnly="false">
      <xsd:simpleType>
        <xsd:restriction base="dms:Text"/>
      </xsd:simpleType>
    </xsd:element>
    <xsd:element name="NTASys8" ma:index="27" nillable="true" ma:displayName="NTASys8" ma:hidden="true" ma:internalName="NTASys8" ma:readOnly="false">
      <xsd:simpleType>
        <xsd:restriction base="dms:Text"/>
      </xsd:simpleType>
    </xsd:element>
    <xsd:element name="NTASys9" ma:index="28" nillable="true" ma:displayName="NTASys9" ma:hidden="true" ma:internalName="NTASys9" ma:readOnly="false">
      <xsd:simpleType>
        <xsd:restriction base="dms:Text"/>
      </xsd:simpleType>
    </xsd:element>
    <xsd:element name="ToNameTaxHTField0" ma:index="30" nillable="true" ma:displayName="ToName_0" ma:hidden="true" ma:internalName="ToNameTaxHTField0" ma:readOnly="false">
      <xsd:simpleType>
        <xsd:restriction base="dms:Note"/>
      </xsd:simpleType>
    </xsd:element>
    <xsd:element name="DocumentStatusTaxHTField0" ma:index="31" nillable="true" ma:taxonomy="true" ma:internalName="DocumentStatusTaxHTField0" ma:taxonomyFieldName="DocumentStatus" ma:displayName="Document Status" ma:default="" ma:fieldId="{bf1f3f91-ffdd-4ac2-a890-8765fdad8dae}" ma:sspId="7ea2f749-e8b6-4f0b-b27b-046758f06282" ma:termSetId="cf12cc6f-850c-46c7-82d3-ab6c7f5134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romAuthorTaxHTField0" ma:index="33" nillable="true" ma:taxonomy="true" ma:internalName="FromAuthorTaxHTField0" ma:taxonomyFieldName="FromAuthor" ma:displayName="From Author" ma:default="" ma:fieldId="{b5bb817e-210f-4fdf-ac76-02f65f918a40}" ma:sspId="7ea2f749-e8b6-4f0b-b27b-046758f06282" ma:termSetId="b661766e-6f22-44b0-be19-d8f481396b2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foTypeTaxHTField0" ma:index="35" nillable="true" ma:taxonomy="true" ma:internalName="InfoTypeTaxHTField0" ma:taxonomyFieldName="InfoType" ma:displayName="Info Type" ma:default="" ma:fieldId="{f88d530b-705f-488a-9069-faf5c79b61f7}" ma:sspId="7ea2f749-e8b6-4f0b-b27b-046758f06282" ma:termSetId="1cd6fc8e-ae0a-47e9-9096-65b1e48d5f5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ineTaxHTField0" ma:index="37" nillable="true" ma:taxonomy="true" ma:internalName="LineTaxHTField0" ma:taxonomyFieldName="Line" ma:displayName="Line" ma:default="" ma:fieldId="{b54797bc-98b1-48d4-9c79-3b0c3d0fefeb}" ma:taxonomyMulti="true" ma:sspId="7ea2f749-e8b6-4f0b-b27b-046758f06282" ma:termSetId="2b915d08-99cb-49ba-a522-9e0ce887155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NTASubjectTaxHTField0" ma:index="39" nillable="true" ma:taxonomy="true" ma:internalName="NTASubjectTaxHTField0" ma:taxonomyFieldName="NTASubject" ma:displayName="NTA Subject" ma:default="" ma:fieldId="{77511229-56df-44c3-ac6e-8c8c7624012e}" ma:sspId="7ea2f749-e8b6-4f0b-b27b-046758f06282" ma:termSetId="d5ecc06b-f3e5-455d-8b03-a268ad94346c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ad98d-9a4d-4ec2-9cde-16b5da8713b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description="" ma:hidden="true" ma:list="{3502f76e-3f27-4f31-ac46-362d589f8f53}" ma:internalName="TaxCatchAll" ma:showField="CatchAllData" ma:web="c76f4b2c-8992-4c60-852e-4b99995095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description="" ma:hidden="true" ma:list="{3502f76e-3f27-4f31-ac46-362d589f8f53}" ma:internalName="TaxCatchAllLabel" ma:readOnly="true" ma:showField="CatchAllDataLabel" ma:web="c76f4b2c-8992-4c60-852e-4b99995095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751122956df44c3ac6e8c8c7624012e" ma:index="16" nillable="true" ma:displayName="NTA Subject_1" ma:hidden="true" ma:internalName="n751122956df44c3ac6e8c8c7624012e">
      <xsd:simpleType>
        <xsd:restriction base="dms:Note"/>
      </xsd:simpleType>
    </xsd:element>
    <xsd:element name="f88d530b705f488a9069faf5c79b61f7" ma:index="17" nillable="true" ma:displayName="Info Type_1" ma:hidden="true" ma:internalName="f88d530b705f488a9069faf5c79b61f7">
      <xsd:simpleType>
        <xsd:restriction base="dms:Note"/>
      </xsd:simpleType>
    </xsd:element>
    <xsd:element name="b54797bc98b148d49c793b0c3d0fefeb" ma:index="18" nillable="true" ma:displayName="Line_1" ma:hidden="true" ma:internalName="b54797bc98b148d49c793b0c3d0fefeb">
      <xsd:simpleType>
        <xsd:restriction base="dms:Note"/>
      </xsd:simpleType>
    </xsd:element>
    <xsd:element name="_dlc_DocIdPersistId" ma:index="2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_dlc_DocId" ma:index="3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b13033c437df46d2aaf1dc23cb0fd4ed" ma:index="41" nillable="true" ma:taxonomy="true" ma:internalName="b13033c437df46d2aaf1dc23cb0fd4ed" ma:taxonomyFieldName="ToName" ma:displayName="To Name" ma:default="" ma:fieldId="{b13033c4-37df-46d2-aaf1-dc23cb0fd4ed}" ma:taxonomyMulti="true" ma:sspId="7ea2f749-e8b6-4f0b-b27b-046758f06282" ma:termSetId="b661766e-6f22-44b0-be19-d8f481396b2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Url" ma:index="4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f72a4-7a22-4468-b815-e58020038d48" elementFormDefault="qualified">
    <xsd:import namespace="http://schemas.microsoft.com/office/2006/documentManagement/types"/>
    <xsd:import namespace="http://schemas.microsoft.com/office/infopath/2007/PartnerControls"/>
    <xsd:element name="NTADms_SignedBy" ma:index="45" nillable="true" ma:displayName="נחתם על ידי" ma:internalName="NTADms_Sign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7F81D7-2054-4479-A6E4-7D051508B36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851EE6F-A266-4032-A064-3BCABFAC474D}">
  <ds:schemaRefs>
    <ds:schemaRef ds:uri="http://schemas.openxmlformats.org/package/2006/metadata/core-properties"/>
    <ds:schemaRef ds:uri="http://purl.org/dc/terms/"/>
    <ds:schemaRef ds:uri="36cbec0a-200a-4b95-a2a6-333412634097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f12ad98d-9a4d-4ec2-9cde-16b5da8713b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FC83E9-1AAD-446C-ADEE-4B88284D34B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FFF87B7-F5B0-42A3-A2F0-CF3AE7724BE6}"/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497</Words>
  <Application>Microsoft Office PowerPoint</Application>
  <PresentationFormat>‫הצגה על המסך (16:10)</PresentationFormat>
  <Paragraphs>123</Paragraphs>
  <Slides>15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9" baseType="lpstr">
      <vt:lpstr>Arial</vt:lpstr>
      <vt:lpstr>Calibri</vt:lpstr>
      <vt:lpstr>David</vt:lpstr>
      <vt:lpstr>1_ערכת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שני סבן-אביגד</dc:creator>
  <cp:lastModifiedBy>Guy Sharon</cp:lastModifiedBy>
  <cp:revision>179</cp:revision>
  <dcterms:created xsi:type="dcterms:W3CDTF">2019-07-08T14:25:21Z</dcterms:created>
  <dcterms:modified xsi:type="dcterms:W3CDTF">2019-12-01T17:11:56Z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0x0101004794A3DCD46F4958BF686CD3B4CF9FD9001B3DCE461DADDF4B980634033189F42A</vt:lpwstr>
  </property>
  <property fmtid="{D5CDD505-2E9C-101B-9397-08002B2CF9AE}" pid="3" name="ToName">
    <vt:lpwstr/>
  </property>
  <property fmtid="{D5CDD505-2E9C-101B-9397-08002B2CF9AE}" pid="4" name="_dlc_DocIdItemGuid">
    <vt:lpwstr>9fc9545d-78d9-4f3f-82d6-7bcff55e2aa0</vt:lpwstr>
  </property>
  <property fmtid="{D5CDD505-2E9C-101B-9397-08002B2CF9AE}" pid="5" name="FromAuthor">
    <vt:lpwstr/>
  </property>
  <property fmtid="{D5CDD505-2E9C-101B-9397-08002B2CF9AE}" pid="6" name="NTASubject">
    <vt:lpwstr/>
  </property>
  <property fmtid="{D5CDD505-2E9C-101B-9397-08002B2CF9AE}" pid="7" name="DocumentStatus">
    <vt:lpwstr/>
  </property>
  <property fmtid="{D5CDD505-2E9C-101B-9397-08002B2CF9AE}" pid="8" name="Line">
    <vt:lpwstr/>
  </property>
  <property fmtid="{D5CDD505-2E9C-101B-9397-08002B2CF9AE}" pid="9" name="InfoType">
    <vt:lpwstr/>
  </property>
</Properties>
</file>