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docProps/app.xml" ContentType="application/vnd.openxmlformats-officedocument.extended-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5"/>
  </p:sldMasterIdLst>
  <p:notesMasterIdLst>
    <p:notesMasterId r:id="rId30"/>
  </p:notesMasterIdLst>
  <p:handoutMasterIdLst>
    <p:handoutMasterId r:id="rId31"/>
  </p:handoutMasterIdLst>
  <p:sldIdLst>
    <p:sldId id="442" r:id="rId6"/>
    <p:sldId id="778" r:id="rId7"/>
    <p:sldId id="1080" r:id="rId8"/>
    <p:sldId id="910" r:id="rId9"/>
    <p:sldId id="911" r:id="rId10"/>
    <p:sldId id="1076" r:id="rId11"/>
    <p:sldId id="1077" r:id="rId12"/>
    <p:sldId id="1097" r:id="rId13"/>
    <p:sldId id="1105" r:id="rId14"/>
    <p:sldId id="1098" r:id="rId15"/>
    <p:sldId id="1104" r:id="rId16"/>
    <p:sldId id="1089" r:id="rId17"/>
    <p:sldId id="1092" r:id="rId18"/>
    <p:sldId id="1106" r:id="rId19"/>
    <p:sldId id="1099" r:id="rId20"/>
    <p:sldId id="1100" r:id="rId21"/>
    <p:sldId id="1101" r:id="rId22"/>
    <p:sldId id="1102" r:id="rId23"/>
    <p:sldId id="1103" r:id="rId24"/>
    <p:sldId id="1107" r:id="rId25"/>
    <p:sldId id="1109" r:id="rId26"/>
    <p:sldId id="1096" r:id="rId27"/>
    <p:sldId id="1108" r:id="rId28"/>
    <p:sldId id="261" r:id="rId29"/>
  </p:sldIdLst>
  <p:sldSz cx="9144000" cy="5715000" type="screen16x10"/>
  <p:notesSz cx="6808788" cy="9940925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3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573" userDrawn="1">
          <p15:clr>
            <a:srgbClr val="A4A3A4"/>
          </p15:clr>
        </p15:guide>
        <p15:guide id="4" orient="horz" pos="3410" userDrawn="1">
          <p15:clr>
            <a:srgbClr val="A4A3A4"/>
          </p15:clr>
        </p15:guide>
        <p15:guide id="5" pos="5420" userDrawn="1">
          <p15:clr>
            <a:srgbClr val="A4A3A4"/>
          </p15:clr>
        </p15:guide>
        <p15:guide id="6" pos="2132" userDrawn="1">
          <p15:clr>
            <a:srgbClr val="A4A3A4"/>
          </p15:clr>
        </p15:guide>
        <p15:guide id="7" pos="560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ren Katz" initials="KK" lastIdx="3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0000FF"/>
    <a:srgbClr val="FF00FF"/>
    <a:srgbClr val="00FFFF"/>
    <a:srgbClr val="5B9BD5"/>
    <a:srgbClr val="C5E0B4"/>
    <a:srgbClr val="E2F0D9"/>
    <a:srgbClr val="A6A6A6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סגנון ביניים 1 - הדגשה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סגנון ביניים 4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סגנון ערכת נושא 1 - הדגשה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סגנון כהה 1 - הדגשה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73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223" y="76"/>
      </p:cViewPr>
      <p:guideLst>
        <p:guide orient="horz" pos="553"/>
        <p:guide pos="2880"/>
        <p:guide orient="horz" pos="1573"/>
        <p:guide orient="horz" pos="3410"/>
        <p:guide pos="5420"/>
        <p:guide pos="2132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FA623-2751-4399-BF42-185C65EBC985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AE676-DA3C-4A6A-AC16-8F1F62A1F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334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2C050-CE01-45D1-A971-47102168FC69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722313" y="1243013"/>
            <a:ext cx="53641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F73C61-27A5-4D4E-AE63-B17197A01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743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73C61-27A5-4D4E-AE63-B17197A01A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10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372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57659" y="5410729"/>
            <a:ext cx="2057400" cy="304271"/>
          </a:xfrm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5061E9D2-BB25-4C11-9218-BCDCD49ADC8F}" type="slidenum">
              <a:rPr lang="en-US" smtClean="0">
                <a:solidFill>
                  <a:prstClr val="white">
                    <a:lumMod val="6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4" name="תמונה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384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194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ACDD9E-F381-4C85-94B0-DF5A245685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4175" y="865188"/>
            <a:ext cx="4103688" cy="4487862"/>
          </a:xfrm>
        </p:spPr>
        <p:txBody>
          <a:bodyPr/>
          <a:lstStyle/>
          <a:p>
            <a:endParaRPr lang="he-IL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B74E1EC-60E5-478D-BB0A-85D56E8F27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73888" y="2917825"/>
            <a:ext cx="1785937" cy="2338388"/>
          </a:xfrm>
        </p:spPr>
        <p:txBody>
          <a:bodyPr/>
          <a:lstStyle/>
          <a:p>
            <a:endParaRPr lang="he-I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F8318A-99FA-41BA-9DDE-EB6B0FFFAD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56138" y="865188"/>
            <a:ext cx="4103687" cy="193198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90783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8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061E9D2-BB25-4C11-9218-BCDCD49AD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61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  <p:sldLayoutId id="2147483679" r:id="rId4"/>
    <p:sldLayoutId id="2147483678" r:id="rId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491819" y="4066468"/>
            <a:ext cx="8531739" cy="1302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64190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10"/>
              </a:spcAft>
              <a:buClrTx/>
              <a:buSzTx/>
              <a:buFontTx/>
              <a:buNone/>
              <a:tabLst/>
              <a:defRPr/>
            </a:pPr>
            <a:r>
              <a:rPr lang="he-IL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תת"ל 103 – קו מטרו 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M3</a:t>
            </a:r>
          </a:p>
          <a:p>
            <a:pPr marL="0" marR="0" lvl="0" indent="0" algn="r" defTabSz="64190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1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תיאום עם רש"ת – 29.01.2020</a:t>
            </a:r>
          </a:p>
        </p:txBody>
      </p:sp>
    </p:spTree>
    <p:extLst>
      <p:ext uri="{BB962C8B-B14F-4D97-AF65-F5344CB8AC3E}">
        <p14:creationId xmlns:p14="http://schemas.microsoft.com/office/powerpoint/2010/main" val="1252189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F1BD93-6B1E-4565-8E90-E67F5F6555B2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נושאים לדיון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D8B555B-CA9D-436B-8053-1E595FD22F67}"/>
              </a:ext>
            </a:extLst>
          </p:cNvPr>
          <p:cNvSpPr txBox="1"/>
          <p:nvPr/>
        </p:nvSpPr>
        <p:spPr>
          <a:xfrm>
            <a:off x="1235869" y="1095774"/>
            <a:ext cx="7470296" cy="32169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 algn="r" rtl="1">
              <a:lnSpc>
                <a:spcPct val="150000"/>
              </a:lnSpc>
              <a:buAutoNum type="arabicPeriod"/>
            </a:pP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</a:rPr>
              <a:t>תוואי השלוחה לנתב"ג ותחנת נתב"ג</a:t>
            </a:r>
          </a:p>
          <a:p>
            <a:pPr marL="457200" indent="-457200" algn="r" rtl="1">
              <a:buAutoNum type="arabicPeriod"/>
            </a:pP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</a:rPr>
              <a:t>פרויקטים גובלים</a:t>
            </a:r>
          </a:p>
          <a:p>
            <a:pPr algn="r" rtl="1"/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בינוי מתוכנן במסגרת פרויקט המלון</a:t>
            </a:r>
          </a:p>
          <a:p>
            <a:pPr marL="514350" indent="-514350" algn="r" rtl="1">
              <a:lnSpc>
                <a:spcPct val="150000"/>
              </a:lnSpc>
              <a:buAutoNum type="arabicPeriod" startAt="3"/>
            </a:pP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</a:rPr>
              <a:t>סטטוס חומרי רקע לתיאום</a:t>
            </a:r>
          </a:p>
          <a:p>
            <a:pPr marL="514350" indent="-514350" algn="r" rtl="1">
              <a:lnSpc>
                <a:spcPct val="150000"/>
              </a:lnSpc>
              <a:buAutoNum type="arabicPeriod" startAt="3"/>
            </a:pP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</a:rPr>
              <a:t>מנהור מתחת למסלולי המראה ו-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TWY</a:t>
            </a:r>
            <a:endParaRPr lang="he-IL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771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>
            <a:extLst>
              <a:ext uri="{FF2B5EF4-FFF2-40B4-BE49-F238E27FC236}">
                <a16:creationId xmlns:a16="http://schemas.microsoft.com/office/drawing/2014/main" id="{29D40ADD-9231-4CCC-9BAB-85765CFADB21}"/>
              </a:ext>
            </a:extLst>
          </p:cNvPr>
          <p:cNvSpPr txBox="1"/>
          <p:nvPr/>
        </p:nvSpPr>
        <p:spPr>
          <a:xfrm>
            <a:off x="2436019" y="2503557"/>
            <a:ext cx="406640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defRPr/>
            </a:pPr>
            <a:r>
              <a:rPr kumimoji="0" lang="he-IL" sz="4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תוואי קו 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M3</a:t>
            </a:r>
            <a:endParaRPr kumimoji="0" lang="he-IL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28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0">
            <a:extLst>
              <a:ext uri="{FF2B5EF4-FFF2-40B4-BE49-F238E27FC236}">
                <a16:creationId xmlns:a16="http://schemas.microsoft.com/office/drawing/2014/main" id="{6F65DE6D-94D3-4C7E-811F-5D7A03C44375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שלוחה לנתב"ג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8496813A-7DDC-4D9D-B494-00D8F726F2E1}"/>
              </a:ext>
            </a:extLst>
          </p:cNvPr>
          <p:cNvSpPr/>
          <p:nvPr/>
        </p:nvSpPr>
        <p:spPr>
          <a:xfrm>
            <a:off x="5562600" y="852327"/>
            <a:ext cx="32099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2000" b="1" dirty="0">
                <a:latin typeface="Calibri" panose="020F0502020204030204" pitchFamily="34" charset="0"/>
                <a:cs typeface="Calibri" panose="020F0502020204030204" pitchFamily="34" charset="0"/>
              </a:rPr>
              <a:t>מאפייני הקו: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צמד מנהרות חד- מסילתיות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אורך: כ- 4 ק"מ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2 תחנות: טרמינל 3, בקעת אונו (קישור לקו ראשי)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חיבור לקו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M3</a:t>
            </a:r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 ראשי בסמוך לתחנת בקעת אונו לצורך גישה למתחם תחזוקה רכבתי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מעבר תחת מסלולי המראה/ נחיתה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he-I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he-I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B4483B4F-30C1-4E2B-A1EC-F5FDE8BAA4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15" t="23805" r="40995" b="20053"/>
          <a:stretch/>
        </p:blipFill>
        <p:spPr>
          <a:xfrm>
            <a:off x="665018" y="1149927"/>
            <a:ext cx="4819076" cy="4059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8" name="TextBox 23">
            <a:extLst>
              <a:ext uri="{FF2B5EF4-FFF2-40B4-BE49-F238E27FC236}">
                <a16:creationId xmlns:a16="http://schemas.microsoft.com/office/drawing/2014/main" id="{B9DC6B0D-50F3-45AD-8D9A-47619900A560}"/>
              </a:ext>
            </a:extLst>
          </p:cNvPr>
          <p:cNvSpPr txBox="1"/>
          <p:nvPr/>
        </p:nvSpPr>
        <p:spPr>
          <a:xfrm rot="20999371">
            <a:off x="1184564" y="3309746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רכבת ישראל</a:t>
            </a:r>
          </a:p>
        </p:txBody>
      </p:sp>
      <p:sp>
        <p:nvSpPr>
          <p:cNvPr id="5" name="צורה חופשית: צורה 4">
            <a:extLst>
              <a:ext uri="{FF2B5EF4-FFF2-40B4-BE49-F238E27FC236}">
                <a16:creationId xmlns:a16="http://schemas.microsoft.com/office/drawing/2014/main" id="{561AE13A-0D19-444D-8607-4F5A00467D2D}"/>
              </a:ext>
            </a:extLst>
          </p:cNvPr>
          <p:cNvSpPr/>
          <p:nvPr/>
        </p:nvSpPr>
        <p:spPr>
          <a:xfrm>
            <a:off x="651164" y="3463636"/>
            <a:ext cx="4170218" cy="1724891"/>
          </a:xfrm>
          <a:custGeom>
            <a:avLst/>
            <a:gdLst>
              <a:gd name="connsiteX0" fmla="*/ 0 w 4170218"/>
              <a:gd name="connsiteY0" fmla="*/ 249382 h 1724891"/>
              <a:gd name="connsiteX1" fmla="*/ 277091 w 4170218"/>
              <a:gd name="connsiteY1" fmla="*/ 249382 h 1724891"/>
              <a:gd name="connsiteX2" fmla="*/ 1094509 w 4170218"/>
              <a:gd name="connsiteY2" fmla="*/ 131619 h 1724891"/>
              <a:gd name="connsiteX3" fmla="*/ 1711036 w 4170218"/>
              <a:gd name="connsiteY3" fmla="*/ 0 h 1724891"/>
              <a:gd name="connsiteX4" fmla="*/ 2022763 w 4170218"/>
              <a:gd name="connsiteY4" fmla="*/ 0 h 1724891"/>
              <a:gd name="connsiteX5" fmla="*/ 2286000 w 4170218"/>
              <a:gd name="connsiteY5" fmla="*/ 55419 h 1724891"/>
              <a:gd name="connsiteX6" fmla="*/ 2459181 w 4170218"/>
              <a:gd name="connsiteY6" fmla="*/ 214746 h 1724891"/>
              <a:gd name="connsiteX7" fmla="*/ 2673927 w 4170218"/>
              <a:gd name="connsiteY7" fmla="*/ 477982 h 1724891"/>
              <a:gd name="connsiteX8" fmla="*/ 2923309 w 4170218"/>
              <a:gd name="connsiteY8" fmla="*/ 872837 h 1724891"/>
              <a:gd name="connsiteX9" fmla="*/ 3068781 w 4170218"/>
              <a:gd name="connsiteY9" fmla="*/ 1073728 h 1724891"/>
              <a:gd name="connsiteX10" fmla="*/ 3241963 w 4170218"/>
              <a:gd name="connsiteY10" fmla="*/ 1177637 h 1724891"/>
              <a:gd name="connsiteX11" fmla="*/ 4170218 w 4170218"/>
              <a:gd name="connsiteY11" fmla="*/ 1724891 h 172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70218" h="1724891">
                <a:moveTo>
                  <a:pt x="0" y="249382"/>
                </a:moveTo>
                <a:lnTo>
                  <a:pt x="277091" y="249382"/>
                </a:lnTo>
                <a:lnTo>
                  <a:pt x="1094509" y="131619"/>
                </a:lnTo>
                <a:lnTo>
                  <a:pt x="1711036" y="0"/>
                </a:lnTo>
                <a:lnTo>
                  <a:pt x="2022763" y="0"/>
                </a:lnTo>
                <a:lnTo>
                  <a:pt x="2286000" y="55419"/>
                </a:lnTo>
                <a:lnTo>
                  <a:pt x="2459181" y="214746"/>
                </a:lnTo>
                <a:lnTo>
                  <a:pt x="2673927" y="477982"/>
                </a:lnTo>
                <a:lnTo>
                  <a:pt x="2923309" y="872837"/>
                </a:lnTo>
                <a:lnTo>
                  <a:pt x="3068781" y="1073728"/>
                </a:lnTo>
                <a:lnTo>
                  <a:pt x="3241963" y="1177637"/>
                </a:lnTo>
                <a:lnTo>
                  <a:pt x="4170218" y="1724891"/>
                </a:lnTo>
              </a:path>
            </a:pathLst>
          </a:cu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9" name="TextBox 23">
            <a:extLst>
              <a:ext uri="{FF2B5EF4-FFF2-40B4-BE49-F238E27FC236}">
                <a16:creationId xmlns:a16="http://schemas.microsoft.com/office/drawing/2014/main" id="{2F8C7958-C6E7-426C-85BA-60DB871151C3}"/>
              </a:ext>
            </a:extLst>
          </p:cNvPr>
          <p:cNvSpPr txBox="1"/>
          <p:nvPr/>
        </p:nvSpPr>
        <p:spPr>
          <a:xfrm rot="20999371">
            <a:off x="2241186" y="2028904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כביש 412</a:t>
            </a:r>
          </a:p>
        </p:txBody>
      </p:sp>
      <p:sp>
        <p:nvSpPr>
          <p:cNvPr id="50" name="TextBox 23">
            <a:extLst>
              <a:ext uri="{FF2B5EF4-FFF2-40B4-BE49-F238E27FC236}">
                <a16:creationId xmlns:a16="http://schemas.microsoft.com/office/drawing/2014/main" id="{4B6ED1AB-0690-45CB-9F24-A5122B570557}"/>
              </a:ext>
            </a:extLst>
          </p:cNvPr>
          <p:cNvSpPr txBox="1"/>
          <p:nvPr/>
        </p:nvSpPr>
        <p:spPr>
          <a:xfrm>
            <a:off x="460876" y="4434870"/>
            <a:ext cx="11094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חנה וסע -שפירים</a:t>
            </a:r>
          </a:p>
        </p:txBody>
      </p:sp>
      <p:sp>
        <p:nvSpPr>
          <p:cNvPr id="51" name="TextBox 23">
            <a:extLst>
              <a:ext uri="{FF2B5EF4-FFF2-40B4-BE49-F238E27FC236}">
                <a16:creationId xmlns:a16="http://schemas.microsoft.com/office/drawing/2014/main" id="{510A5C7E-EDAD-4D6C-8EFA-7C11E3DC03CA}"/>
              </a:ext>
            </a:extLst>
          </p:cNvPr>
          <p:cNvSpPr txBox="1"/>
          <p:nvPr/>
        </p:nvSpPr>
        <p:spPr>
          <a:xfrm rot="2090221">
            <a:off x="1154745" y="4907465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כביש 1</a:t>
            </a:r>
          </a:p>
        </p:txBody>
      </p: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09CE6B19-CDA5-4F0E-AB64-39B57711D547}"/>
              </a:ext>
            </a:extLst>
          </p:cNvPr>
          <p:cNvGrpSpPr/>
          <p:nvPr/>
        </p:nvGrpSpPr>
        <p:grpSpPr>
          <a:xfrm>
            <a:off x="4821382" y="1276049"/>
            <a:ext cx="556633" cy="658766"/>
            <a:chOff x="6473147" y="1654441"/>
            <a:chExt cx="556633" cy="596201"/>
          </a:xfrm>
        </p:grpSpPr>
        <p:sp>
          <p:nvSpPr>
            <p:cNvPr id="11" name="חץ: למעלה 10">
              <a:extLst>
                <a:ext uri="{FF2B5EF4-FFF2-40B4-BE49-F238E27FC236}">
                  <a16:creationId xmlns:a16="http://schemas.microsoft.com/office/drawing/2014/main" id="{E8C0F791-5825-42FC-9A5B-DB13B6E52339}"/>
                </a:ext>
              </a:extLst>
            </p:cNvPr>
            <p:cNvSpPr/>
            <p:nvPr/>
          </p:nvSpPr>
          <p:spPr>
            <a:xfrm>
              <a:off x="6473147" y="1654441"/>
              <a:ext cx="284841" cy="463612"/>
            </a:xfrm>
            <a:prstGeom prst="up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TextBox 40">
              <a:extLst>
                <a:ext uri="{FF2B5EF4-FFF2-40B4-BE49-F238E27FC236}">
                  <a16:creationId xmlns:a16="http://schemas.microsoft.com/office/drawing/2014/main" id="{AF7BDADA-69D8-4515-AC81-D20804EBBE5D}"/>
                </a:ext>
              </a:extLst>
            </p:cNvPr>
            <p:cNvSpPr txBox="1"/>
            <p:nvPr/>
          </p:nvSpPr>
          <p:spPr>
            <a:xfrm>
              <a:off x="6615567" y="1727422"/>
              <a:ext cx="414213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>
                  <a:ln w="95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he-IL" sz="28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4486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D9789581-FD2C-490D-BA5E-BC85619CC4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2" t="14243" r="7121" b="15770"/>
          <a:stretch/>
        </p:blipFill>
        <p:spPr>
          <a:xfrm>
            <a:off x="2638303" y="792301"/>
            <a:ext cx="6158345" cy="267133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43" y="2595142"/>
            <a:ext cx="4452401" cy="279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0">
            <a:extLst>
              <a:ext uri="{FF2B5EF4-FFF2-40B4-BE49-F238E27FC236}">
                <a16:creationId xmlns:a16="http://schemas.microsoft.com/office/drawing/2014/main" id="{6F65DE6D-94D3-4C7E-811F-5D7A03C44375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שלוחה לנתב"ג | הגדלת התחנות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8496813A-7DDC-4D9D-B494-00D8F726F2E1}"/>
              </a:ext>
            </a:extLst>
          </p:cNvPr>
          <p:cNvSpPr/>
          <p:nvPr/>
        </p:nvSpPr>
        <p:spPr>
          <a:xfrm>
            <a:off x="5392107" y="854645"/>
            <a:ext cx="3346647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</a:rPr>
              <a:t>תחנת בקעת אונו על רקע תמ"ל 1046</a:t>
            </a:r>
            <a:endParaRPr lang="he-IL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8AB4380E-1EA3-4450-AE38-187AF9024858}"/>
              </a:ext>
            </a:extLst>
          </p:cNvPr>
          <p:cNvSpPr/>
          <p:nvPr/>
        </p:nvSpPr>
        <p:spPr>
          <a:xfrm>
            <a:off x="3207792" y="2727210"/>
            <a:ext cx="13003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</a:rPr>
              <a:t>תחנת נתב"ג</a:t>
            </a:r>
            <a:endParaRPr lang="he-IL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בועת דיבור: מלבן עם פינות מעוגלות 16">
            <a:extLst>
              <a:ext uri="{FF2B5EF4-FFF2-40B4-BE49-F238E27FC236}">
                <a16:creationId xmlns:a16="http://schemas.microsoft.com/office/drawing/2014/main" id="{69A1BC3B-8BF5-4B70-98B9-6C4E2F414355}"/>
              </a:ext>
            </a:extLst>
          </p:cNvPr>
          <p:cNvSpPr/>
          <p:nvPr/>
        </p:nvSpPr>
        <p:spPr>
          <a:xfrm>
            <a:off x="4821382" y="4521348"/>
            <a:ext cx="1153786" cy="540005"/>
          </a:xfrm>
          <a:prstGeom prst="wedgeRoundRectCallout">
            <a:avLst>
              <a:gd name="adj1" fmla="val -104448"/>
              <a:gd name="adj2" fmla="val 338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מיקום התחנה בחניון אוטובוסים קיים</a:t>
            </a:r>
          </a:p>
        </p:txBody>
      </p:sp>
      <p:sp>
        <p:nvSpPr>
          <p:cNvPr id="14" name="בועת דיבור: מלבן עם פינות מעוגלות 16">
            <a:extLst>
              <a:ext uri="{FF2B5EF4-FFF2-40B4-BE49-F238E27FC236}">
                <a16:creationId xmlns:a16="http://schemas.microsoft.com/office/drawing/2014/main" id="{2A651245-8FB3-4A02-A489-5CDC87E68C18}"/>
              </a:ext>
            </a:extLst>
          </p:cNvPr>
          <p:cNvSpPr/>
          <p:nvPr/>
        </p:nvSpPr>
        <p:spPr>
          <a:xfrm>
            <a:off x="5631793" y="3167932"/>
            <a:ext cx="1282276" cy="647309"/>
          </a:xfrm>
          <a:prstGeom prst="wedgeRoundRectCallout">
            <a:avLst>
              <a:gd name="adj1" fmla="val -1803"/>
              <a:gd name="adj2" fmla="val -15071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מיקום התחנה על רצועת דרך 4612 (תמ"ל 1046)</a:t>
            </a:r>
          </a:p>
        </p:txBody>
      </p:sp>
      <p:sp>
        <p:nvSpPr>
          <p:cNvPr id="15" name="בועת דיבור: מלבן עם פינות מעוגלות 16">
            <a:extLst>
              <a:ext uri="{FF2B5EF4-FFF2-40B4-BE49-F238E27FC236}">
                <a16:creationId xmlns:a16="http://schemas.microsoft.com/office/drawing/2014/main" id="{3DE0A506-F219-4369-87A6-AA2621FE9268}"/>
              </a:ext>
            </a:extLst>
          </p:cNvPr>
          <p:cNvSpPr/>
          <p:nvPr/>
        </p:nvSpPr>
        <p:spPr>
          <a:xfrm>
            <a:off x="1437758" y="1554898"/>
            <a:ext cx="1021690" cy="540005"/>
          </a:xfrm>
          <a:prstGeom prst="wedgeRoundRectCallout">
            <a:avLst>
              <a:gd name="adj1" fmla="val 93852"/>
              <a:gd name="adj2" fmla="val -6923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"מחסנית" רכבות תפעולית</a:t>
            </a: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8017F909-731E-4B76-B94D-098BC0E805D1}"/>
              </a:ext>
            </a:extLst>
          </p:cNvPr>
          <p:cNvSpPr txBox="1"/>
          <p:nvPr/>
        </p:nvSpPr>
        <p:spPr>
          <a:xfrm rot="1186133">
            <a:off x="3784212" y="1132617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אלמנט 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he-IL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23">
            <a:extLst>
              <a:ext uri="{FF2B5EF4-FFF2-40B4-BE49-F238E27FC236}">
                <a16:creationId xmlns:a16="http://schemas.microsoft.com/office/drawing/2014/main" id="{217B76D5-35C6-4F2D-96A1-CD982FAC3076}"/>
              </a:ext>
            </a:extLst>
          </p:cNvPr>
          <p:cNvSpPr txBox="1"/>
          <p:nvPr/>
        </p:nvSpPr>
        <p:spPr>
          <a:xfrm rot="1186133">
            <a:off x="5736830" y="1892713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אלמנט 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he-IL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30E53C42-FB7B-47E0-A6F8-7E263BEA8046}"/>
              </a:ext>
            </a:extLst>
          </p:cNvPr>
          <p:cNvSpPr txBox="1"/>
          <p:nvPr/>
        </p:nvSpPr>
        <p:spPr>
          <a:xfrm rot="1186133">
            <a:off x="7180365" y="3090438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אלמנט 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he-IL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8CB742D4-B004-4C93-AA20-67C72A64039B}"/>
              </a:ext>
            </a:extLst>
          </p:cNvPr>
          <p:cNvSpPr txBox="1"/>
          <p:nvPr/>
        </p:nvSpPr>
        <p:spPr>
          <a:xfrm rot="1807268">
            <a:off x="3210109" y="4316998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אלמנט 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he-IL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3">
            <a:extLst>
              <a:ext uri="{FF2B5EF4-FFF2-40B4-BE49-F238E27FC236}">
                <a16:creationId xmlns:a16="http://schemas.microsoft.com/office/drawing/2014/main" id="{7F823EA7-2D44-46C5-809C-B95A95EA8B0C}"/>
              </a:ext>
            </a:extLst>
          </p:cNvPr>
          <p:cNvSpPr txBox="1"/>
          <p:nvPr/>
        </p:nvSpPr>
        <p:spPr>
          <a:xfrm rot="1896484">
            <a:off x="1297997" y="3016810"/>
            <a:ext cx="1109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אלמנט 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he-IL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תמונה 22">
            <a:extLst>
              <a:ext uri="{FF2B5EF4-FFF2-40B4-BE49-F238E27FC236}">
                <a16:creationId xmlns:a16="http://schemas.microsoft.com/office/drawing/2014/main" id="{72B0820E-B527-4FB4-A10F-0AA0435565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515" t="23805" r="40995" b="20053"/>
          <a:stretch/>
        </p:blipFill>
        <p:spPr>
          <a:xfrm>
            <a:off x="7313902" y="4166849"/>
            <a:ext cx="1482746" cy="1249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אליפסה 5">
            <a:extLst>
              <a:ext uri="{FF2B5EF4-FFF2-40B4-BE49-F238E27FC236}">
                <a16:creationId xmlns:a16="http://schemas.microsoft.com/office/drawing/2014/main" id="{E1E530B6-F665-4EEF-8AC9-786735A29EF2}"/>
              </a:ext>
            </a:extLst>
          </p:cNvPr>
          <p:cNvSpPr/>
          <p:nvPr/>
        </p:nvSpPr>
        <p:spPr>
          <a:xfrm>
            <a:off x="7345538" y="4121582"/>
            <a:ext cx="341582" cy="3300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אליפסה 23">
            <a:extLst>
              <a:ext uri="{FF2B5EF4-FFF2-40B4-BE49-F238E27FC236}">
                <a16:creationId xmlns:a16="http://schemas.microsoft.com/office/drawing/2014/main" id="{136E5770-4DD3-4B6C-B151-D75BF660B166}"/>
              </a:ext>
            </a:extLst>
          </p:cNvPr>
          <p:cNvSpPr/>
          <p:nvPr/>
        </p:nvSpPr>
        <p:spPr>
          <a:xfrm>
            <a:off x="8153352" y="5061353"/>
            <a:ext cx="341582" cy="3300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8" name="מחבר חץ ישר 7">
            <a:extLst>
              <a:ext uri="{FF2B5EF4-FFF2-40B4-BE49-F238E27FC236}">
                <a16:creationId xmlns:a16="http://schemas.microsoft.com/office/drawing/2014/main" id="{9A25AEB7-B013-442D-AD14-2FB03E6C5EDE}"/>
              </a:ext>
            </a:extLst>
          </p:cNvPr>
          <p:cNvCxnSpPr>
            <a:stCxn id="24" idx="2"/>
          </p:cNvCxnSpPr>
          <p:nvPr/>
        </p:nvCxnSpPr>
        <p:spPr>
          <a:xfrm flipH="1">
            <a:off x="5340927" y="5226388"/>
            <a:ext cx="2812425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חץ ישר 26">
            <a:extLst>
              <a:ext uri="{FF2B5EF4-FFF2-40B4-BE49-F238E27FC236}">
                <a16:creationId xmlns:a16="http://schemas.microsoft.com/office/drawing/2014/main" id="{793073B3-5D1B-43A0-B86F-C1E8C96957D4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7516329" y="3491586"/>
            <a:ext cx="0" cy="62999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הסבר מלבני מעוגל 49">
            <a:extLst>
              <a:ext uri="{FF2B5EF4-FFF2-40B4-BE49-F238E27FC236}">
                <a16:creationId xmlns:a16="http://schemas.microsoft.com/office/drawing/2014/main" id="{F2DB4703-B951-44E7-BD2E-747587F95497}"/>
              </a:ext>
            </a:extLst>
          </p:cNvPr>
          <p:cNvSpPr/>
          <p:nvPr/>
        </p:nvSpPr>
        <p:spPr>
          <a:xfrm rot="1225456">
            <a:off x="4969126" y="2394663"/>
            <a:ext cx="1048796" cy="376001"/>
          </a:xfrm>
          <a:prstGeom prst="wedgeRoundRectCallout">
            <a:avLst>
              <a:gd name="adj1" fmla="val -27538"/>
              <a:gd name="adj2" fmla="val 49445"/>
              <a:gd name="adj3" fmla="val 16667"/>
            </a:avLst>
          </a:prstGeom>
          <a:solidFill>
            <a:schemeClr val="bg2"/>
          </a:solidFill>
          <a:ln w="28575">
            <a:solidFill>
              <a:srgbClr val="1C1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1" anchor="ctr"/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he-IL" sz="1100" b="1" dirty="0">
                <a:solidFill>
                  <a:srgbClr val="1C11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בקעת אונו- מעבר לנתב"ג</a:t>
            </a:r>
          </a:p>
        </p:txBody>
      </p:sp>
      <p:sp>
        <p:nvSpPr>
          <p:cNvPr id="29" name="הסבר מלבני מעוגל 49">
            <a:extLst>
              <a:ext uri="{FF2B5EF4-FFF2-40B4-BE49-F238E27FC236}">
                <a16:creationId xmlns:a16="http://schemas.microsoft.com/office/drawing/2014/main" id="{A9674070-19AE-4255-BE01-6CCA7C612EF7}"/>
              </a:ext>
            </a:extLst>
          </p:cNvPr>
          <p:cNvSpPr/>
          <p:nvPr/>
        </p:nvSpPr>
        <p:spPr>
          <a:xfrm rot="1849098">
            <a:off x="2680772" y="4816048"/>
            <a:ext cx="762689" cy="376001"/>
          </a:xfrm>
          <a:prstGeom prst="wedgeRoundRectCallout">
            <a:avLst>
              <a:gd name="adj1" fmla="val -27538"/>
              <a:gd name="adj2" fmla="val 49445"/>
              <a:gd name="adj3" fmla="val 16667"/>
            </a:avLst>
          </a:prstGeom>
          <a:solidFill>
            <a:schemeClr val="bg2"/>
          </a:solidFill>
          <a:ln w="28575">
            <a:solidFill>
              <a:srgbClr val="1C1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1" anchor="ctr"/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he-IL" sz="1100" b="1" dirty="0">
                <a:solidFill>
                  <a:srgbClr val="1C11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נתב"ג</a:t>
            </a:r>
          </a:p>
        </p:txBody>
      </p:sp>
    </p:spTree>
    <p:extLst>
      <p:ext uri="{BB962C8B-B14F-4D97-AF65-F5344CB8AC3E}">
        <p14:creationId xmlns:p14="http://schemas.microsoft.com/office/powerpoint/2010/main" val="19678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>
            <a:extLst>
              <a:ext uri="{FF2B5EF4-FFF2-40B4-BE49-F238E27FC236}">
                <a16:creationId xmlns:a16="http://schemas.microsoft.com/office/drawing/2014/main" id="{29D40ADD-9231-4CCC-9BAB-85765CFADB21}"/>
              </a:ext>
            </a:extLst>
          </p:cNvPr>
          <p:cNvSpPr txBox="1"/>
          <p:nvPr/>
        </p:nvSpPr>
        <p:spPr>
          <a:xfrm>
            <a:off x="2185988" y="2389257"/>
            <a:ext cx="448788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defRPr/>
            </a:pPr>
            <a:r>
              <a:rPr lang="he-IL" sz="4000" b="0" dirty="0">
                <a:latin typeface="Calibri" panose="020F0502020204030204" pitchFamily="34" charset="0"/>
                <a:cs typeface="Calibri" panose="020F0502020204030204" pitchFamily="34" charset="0"/>
              </a:rPr>
              <a:t>תחנת נתב"ג</a:t>
            </a:r>
            <a:endParaRPr kumimoji="0" lang="he-IL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306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06" y="1747000"/>
            <a:ext cx="8523455" cy="3357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0">
            <a:extLst>
              <a:ext uri="{FF2B5EF4-FFF2-40B4-BE49-F238E27FC236}">
                <a16:creationId xmlns:a16="http://schemas.microsoft.com/office/drawing/2014/main" id="{EBCC7BA7-0E3A-4AAF-8F06-0D65651EDD17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תחנת טרמינל 3| תכניות גובלות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בועת דיבור: מלבן עם פינות מעוגלות 16">
            <a:extLst>
              <a:ext uri="{FF2B5EF4-FFF2-40B4-BE49-F238E27FC236}">
                <a16:creationId xmlns:a16="http://schemas.microsoft.com/office/drawing/2014/main" id="{0BC4AE89-45A4-4836-B3F7-B9D57BB3C2EE}"/>
              </a:ext>
            </a:extLst>
          </p:cNvPr>
          <p:cNvSpPr/>
          <p:nvPr/>
        </p:nvSpPr>
        <p:spPr>
          <a:xfrm>
            <a:off x="695119" y="2609017"/>
            <a:ext cx="1021690" cy="540005"/>
          </a:xfrm>
          <a:prstGeom prst="wedgeRoundRectCallout">
            <a:avLst>
              <a:gd name="adj1" fmla="val 58953"/>
              <a:gd name="adj2" fmla="val 91576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פוליגון לתחום מלון עתידי</a:t>
            </a:r>
          </a:p>
        </p:txBody>
      </p:sp>
      <p:sp>
        <p:nvSpPr>
          <p:cNvPr id="8" name="בועת דיבור: מלבן עם פינות מעוגלות 16">
            <a:extLst>
              <a:ext uri="{FF2B5EF4-FFF2-40B4-BE49-F238E27FC236}">
                <a16:creationId xmlns:a16="http://schemas.microsoft.com/office/drawing/2014/main" id="{4DD5B0CD-B6A3-4DE7-BA29-E8533011A119}"/>
              </a:ext>
            </a:extLst>
          </p:cNvPr>
          <p:cNvSpPr/>
          <p:nvPr/>
        </p:nvSpPr>
        <p:spPr>
          <a:xfrm>
            <a:off x="4482882" y="4834266"/>
            <a:ext cx="1138687" cy="540005"/>
          </a:xfrm>
          <a:prstGeom prst="wedgeRoundRectCallout">
            <a:avLst>
              <a:gd name="adj1" fmla="val 53887"/>
              <a:gd name="adj2" fmla="val -110770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הרחבה עתידית לתחנת הרכבת</a:t>
            </a:r>
          </a:p>
        </p:txBody>
      </p:sp>
      <p:sp>
        <p:nvSpPr>
          <p:cNvPr id="9" name="בועת דיבור: מלבן עם פינות מעוגלות 16">
            <a:extLst>
              <a:ext uri="{FF2B5EF4-FFF2-40B4-BE49-F238E27FC236}">
                <a16:creationId xmlns:a16="http://schemas.microsoft.com/office/drawing/2014/main" id="{2840E8CB-DE17-447E-8106-49533E44FBA3}"/>
              </a:ext>
            </a:extLst>
          </p:cNvPr>
          <p:cNvSpPr/>
          <p:nvPr/>
        </p:nvSpPr>
        <p:spPr>
          <a:xfrm>
            <a:off x="7364882" y="3266664"/>
            <a:ext cx="1138687" cy="540005"/>
          </a:xfrm>
          <a:prstGeom prst="wedgeRoundRectCallout">
            <a:avLst>
              <a:gd name="adj1" fmla="val -65305"/>
              <a:gd name="adj2" fmla="val 76666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תחנת רכבת קיימת</a:t>
            </a:r>
          </a:p>
        </p:txBody>
      </p:sp>
      <p:sp>
        <p:nvSpPr>
          <p:cNvPr id="12" name="בועת דיבור: מלבן עם פינות מעוגלות 16">
            <a:extLst>
              <a:ext uri="{FF2B5EF4-FFF2-40B4-BE49-F238E27FC236}">
                <a16:creationId xmlns:a16="http://schemas.microsoft.com/office/drawing/2014/main" id="{0BC4AE89-45A4-4836-B3F7-B9D57BB3C2EE}"/>
              </a:ext>
            </a:extLst>
          </p:cNvPr>
          <p:cNvSpPr/>
          <p:nvPr/>
        </p:nvSpPr>
        <p:spPr>
          <a:xfrm>
            <a:off x="2398613" y="2491414"/>
            <a:ext cx="1021690" cy="540005"/>
          </a:xfrm>
          <a:prstGeom prst="wedgeRoundRectCallout">
            <a:avLst>
              <a:gd name="adj1" fmla="val 61605"/>
              <a:gd name="adj2" fmla="val 89067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גבול תכנית מלון עתידי</a:t>
            </a:r>
          </a:p>
        </p:txBody>
      </p:sp>
      <p:sp>
        <p:nvSpPr>
          <p:cNvPr id="13" name="חץ: למעלה 39">
            <a:extLst>
              <a:ext uri="{FF2B5EF4-FFF2-40B4-BE49-F238E27FC236}">
                <a16:creationId xmlns:a16="http://schemas.microsoft.com/office/drawing/2014/main" id="{457DD342-2FD4-46A2-B1F9-5AFEA66C833C}"/>
              </a:ext>
            </a:extLst>
          </p:cNvPr>
          <p:cNvSpPr/>
          <p:nvPr/>
        </p:nvSpPr>
        <p:spPr>
          <a:xfrm rot="19550500">
            <a:off x="7948849" y="1816230"/>
            <a:ext cx="284841" cy="512263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4CFCD9-9B96-4659-ADF4-898660E833D9}"/>
              </a:ext>
            </a:extLst>
          </p:cNvPr>
          <p:cNvSpPr txBox="1"/>
          <p:nvPr/>
        </p:nvSpPr>
        <p:spPr>
          <a:xfrm rot="19550500">
            <a:off x="8217843" y="1846868"/>
            <a:ext cx="414213" cy="5781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he-IL" sz="28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56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6" t="19260" r="2188" b="20000"/>
          <a:stretch/>
        </p:blipFill>
        <p:spPr bwMode="auto">
          <a:xfrm>
            <a:off x="426719" y="2125287"/>
            <a:ext cx="8397241" cy="3158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0">
            <a:extLst>
              <a:ext uri="{FF2B5EF4-FFF2-40B4-BE49-F238E27FC236}">
                <a16:creationId xmlns:a16="http://schemas.microsoft.com/office/drawing/2014/main" id="{EBCC7BA7-0E3A-4AAF-8F06-0D65651EDD17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תחנת נתב"ג| </a:t>
            </a:r>
            <a:r>
              <a:rPr lang="he-IL" sz="3200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תכנון מוצע של בית המלון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בועת דיבור: מלבן עם פינות מעוגלות 16">
            <a:extLst>
              <a:ext uri="{FF2B5EF4-FFF2-40B4-BE49-F238E27FC236}">
                <a16:creationId xmlns:a16="http://schemas.microsoft.com/office/drawing/2014/main" id="{0BC4AE89-45A4-4836-B3F7-B9D57BB3C2EE}"/>
              </a:ext>
            </a:extLst>
          </p:cNvPr>
          <p:cNvSpPr/>
          <p:nvPr/>
        </p:nvSpPr>
        <p:spPr>
          <a:xfrm>
            <a:off x="695119" y="2609017"/>
            <a:ext cx="1021690" cy="540005"/>
          </a:xfrm>
          <a:prstGeom prst="wedgeRoundRectCallout">
            <a:avLst>
              <a:gd name="adj1" fmla="val -55904"/>
              <a:gd name="adj2" fmla="val 176242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מלון עתידי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85888" y="891540"/>
            <a:ext cx="708755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1600" b="1" u="sng" dirty="0"/>
              <a:t>תכנית תנועה מאושרת למרחב התחנה מפלס הקרקע (בית מלון), הועברה בתאריך 26.01.2020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600" dirty="0"/>
              <a:t>הסדרת חניון אוטובוסים קיים והוספת מקומות חניה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600" dirty="0"/>
              <a:t>סה"כ חניות אוטובוסים מתוכננות: 29 חניות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600" dirty="0"/>
              <a:t>הסדרת ציר ה"ר מפתח טרמינל 3 למרחב המלון העתידי דרך מסוף האוטובוסים</a:t>
            </a:r>
          </a:p>
        </p:txBody>
      </p:sp>
      <p:sp>
        <p:nvSpPr>
          <p:cNvPr id="10" name="בועת דיבור: מלבן עם פינות מעוגלות 16">
            <a:extLst>
              <a:ext uri="{FF2B5EF4-FFF2-40B4-BE49-F238E27FC236}">
                <a16:creationId xmlns:a16="http://schemas.microsoft.com/office/drawing/2014/main" id="{0BC4AE89-45A4-4836-B3F7-B9D57BB3C2EE}"/>
              </a:ext>
            </a:extLst>
          </p:cNvPr>
          <p:cNvSpPr/>
          <p:nvPr/>
        </p:nvSpPr>
        <p:spPr>
          <a:xfrm>
            <a:off x="7498080" y="2959537"/>
            <a:ext cx="1137689" cy="540005"/>
          </a:xfrm>
          <a:prstGeom prst="wedgeRoundRectCallout">
            <a:avLst>
              <a:gd name="adj1" fmla="val 55969"/>
              <a:gd name="adj2" fmla="val 218575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גישה לטרמינל 3</a:t>
            </a:r>
          </a:p>
        </p:txBody>
      </p:sp>
      <p:sp>
        <p:nvSpPr>
          <p:cNvPr id="13" name="חץ: למעלה 39">
            <a:extLst>
              <a:ext uri="{FF2B5EF4-FFF2-40B4-BE49-F238E27FC236}">
                <a16:creationId xmlns:a16="http://schemas.microsoft.com/office/drawing/2014/main" id="{457DD342-2FD4-46A2-B1F9-5AFEA66C833C}"/>
              </a:ext>
            </a:extLst>
          </p:cNvPr>
          <p:cNvSpPr/>
          <p:nvPr/>
        </p:nvSpPr>
        <p:spPr>
          <a:xfrm rot="19550500">
            <a:off x="8014177" y="2203835"/>
            <a:ext cx="284841" cy="512263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4CFCD9-9B96-4659-ADF4-898660E833D9}"/>
              </a:ext>
            </a:extLst>
          </p:cNvPr>
          <p:cNvSpPr txBox="1"/>
          <p:nvPr/>
        </p:nvSpPr>
        <p:spPr>
          <a:xfrm rot="19550500">
            <a:off x="8283171" y="2234473"/>
            <a:ext cx="414213" cy="5781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he-IL" sz="28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504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A477D1B7-D859-4ADD-9ABB-5E39D6430B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2" t="26111" r="3500" b="26528"/>
          <a:stretch/>
        </p:blipFill>
        <p:spPr>
          <a:xfrm>
            <a:off x="320040" y="1533870"/>
            <a:ext cx="8452486" cy="2436020"/>
          </a:xfrm>
          <a:prstGeom prst="rect">
            <a:avLst/>
          </a:prstGeom>
        </p:spPr>
      </p:pic>
      <p:sp>
        <p:nvSpPr>
          <p:cNvPr id="4" name="TextBox 20">
            <a:extLst>
              <a:ext uri="{FF2B5EF4-FFF2-40B4-BE49-F238E27FC236}">
                <a16:creationId xmlns:a16="http://schemas.microsoft.com/office/drawing/2014/main" id="{EBCC7BA7-0E3A-4AAF-8F06-0D65651EDD17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תחנת נתב"ג| </a:t>
            </a:r>
            <a:r>
              <a:rPr lang="he-IL" sz="3200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תכנון מוצע של בית המלון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בועת דיבור: מלבן עם פינות מעוגלות 16">
            <a:extLst>
              <a:ext uri="{FF2B5EF4-FFF2-40B4-BE49-F238E27FC236}">
                <a16:creationId xmlns:a16="http://schemas.microsoft.com/office/drawing/2014/main" id="{0BC4AE89-45A4-4836-B3F7-B9D57BB3C2EE}"/>
              </a:ext>
            </a:extLst>
          </p:cNvPr>
          <p:cNvSpPr/>
          <p:nvPr/>
        </p:nvSpPr>
        <p:spPr>
          <a:xfrm>
            <a:off x="4769168" y="3969890"/>
            <a:ext cx="1137689" cy="540005"/>
          </a:xfrm>
          <a:prstGeom prst="wedgeRoundRectCallout">
            <a:avLst>
              <a:gd name="adj1" fmla="val 35248"/>
              <a:gd name="adj2" fmla="val -146547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חניות אוטובוסים</a:t>
            </a:r>
          </a:p>
        </p:txBody>
      </p:sp>
      <p:sp>
        <p:nvSpPr>
          <p:cNvPr id="13" name="חץ: למעלה 39">
            <a:extLst>
              <a:ext uri="{FF2B5EF4-FFF2-40B4-BE49-F238E27FC236}">
                <a16:creationId xmlns:a16="http://schemas.microsoft.com/office/drawing/2014/main" id="{457DD342-2FD4-46A2-B1F9-5AFEA66C833C}"/>
              </a:ext>
            </a:extLst>
          </p:cNvPr>
          <p:cNvSpPr/>
          <p:nvPr/>
        </p:nvSpPr>
        <p:spPr>
          <a:xfrm rot="19550500">
            <a:off x="552698" y="1569652"/>
            <a:ext cx="284841" cy="512263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4CFCD9-9B96-4659-ADF4-898660E833D9}"/>
              </a:ext>
            </a:extLst>
          </p:cNvPr>
          <p:cNvSpPr txBox="1"/>
          <p:nvPr/>
        </p:nvSpPr>
        <p:spPr>
          <a:xfrm rot="19550500">
            <a:off x="749678" y="1536720"/>
            <a:ext cx="414213" cy="5781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he-IL" sz="28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בועת דיבור: מלבן עם פינות מעוגלות 16">
            <a:extLst>
              <a:ext uri="{FF2B5EF4-FFF2-40B4-BE49-F238E27FC236}">
                <a16:creationId xmlns:a16="http://schemas.microsoft.com/office/drawing/2014/main" id="{EFEECB5C-10BC-49E1-B2FC-A83425622FAA}"/>
              </a:ext>
            </a:extLst>
          </p:cNvPr>
          <p:cNvSpPr/>
          <p:nvPr/>
        </p:nvSpPr>
        <p:spPr>
          <a:xfrm>
            <a:off x="1614011" y="3969889"/>
            <a:ext cx="1137689" cy="540005"/>
          </a:xfrm>
          <a:prstGeom prst="wedgeRoundRectCallout">
            <a:avLst>
              <a:gd name="adj1" fmla="val 48434"/>
              <a:gd name="adj2" fmla="val -202109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מבנה נהגים</a:t>
            </a:r>
          </a:p>
        </p:txBody>
      </p:sp>
      <p:sp>
        <p:nvSpPr>
          <p:cNvPr id="12" name="בועת דיבור: מלבן עם פינות מעוגלות 16">
            <a:extLst>
              <a:ext uri="{FF2B5EF4-FFF2-40B4-BE49-F238E27FC236}">
                <a16:creationId xmlns:a16="http://schemas.microsoft.com/office/drawing/2014/main" id="{BD876553-DFD0-4078-894D-9ABB8F264189}"/>
              </a:ext>
            </a:extLst>
          </p:cNvPr>
          <p:cNvSpPr/>
          <p:nvPr/>
        </p:nvSpPr>
        <p:spPr>
          <a:xfrm>
            <a:off x="7150418" y="1200296"/>
            <a:ext cx="1137689" cy="540005"/>
          </a:xfrm>
          <a:prstGeom prst="wedgeRoundRectCallout">
            <a:avLst>
              <a:gd name="adj1" fmla="val 92388"/>
              <a:gd name="adj2" fmla="val 287366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כניסה לטרמינל</a:t>
            </a:r>
          </a:p>
        </p:txBody>
      </p:sp>
    </p:spTree>
    <p:extLst>
      <p:ext uri="{BB962C8B-B14F-4D97-AF65-F5344CB8AC3E}">
        <p14:creationId xmlns:p14="http://schemas.microsoft.com/office/powerpoint/2010/main" val="3748247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>
            <a:extLst>
              <a:ext uri="{FF2B5EF4-FFF2-40B4-BE49-F238E27FC236}">
                <a16:creationId xmlns:a16="http://schemas.microsoft.com/office/drawing/2014/main" id="{D8531E39-38F4-4D16-9983-E213B9B010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27" t="17222" r="7031" b="24861"/>
          <a:stretch/>
        </p:blipFill>
        <p:spPr>
          <a:xfrm>
            <a:off x="289559" y="2044498"/>
            <a:ext cx="8564881" cy="3269481"/>
          </a:xfrm>
          <a:prstGeom prst="rect">
            <a:avLst/>
          </a:prstGeom>
        </p:spPr>
      </p:pic>
      <p:sp>
        <p:nvSpPr>
          <p:cNvPr id="4" name="TextBox 20">
            <a:extLst>
              <a:ext uri="{FF2B5EF4-FFF2-40B4-BE49-F238E27FC236}">
                <a16:creationId xmlns:a16="http://schemas.microsoft.com/office/drawing/2014/main" id="{EBCC7BA7-0E3A-4AAF-8F06-0D65651EDD17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תחנת נתב"ג| </a:t>
            </a:r>
            <a:r>
              <a:rPr lang="he-IL" sz="3200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תכנון מותאם- תת"ל 103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1027" y="749448"/>
            <a:ext cx="835242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600" dirty="0"/>
              <a:t>סה"כ חניות אוטובוסים מתוכננות: 18 חניות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600" dirty="0"/>
              <a:t>רחבת קליטת נוסעים לבאים לטרמינל. גמישות למיקום פונקציות נוספות במרחב זה (תחנת שאיבה לביוב במיקומה המקורי)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1600" dirty="0"/>
              <a:t>הסדרת ציר ה"ר מפתח טרמינל 3 למרחב המלון העתידי דרך מסוף האוטובוסים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he-IL" sz="1600" dirty="0"/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he-IL" sz="1600" dirty="0"/>
          </a:p>
        </p:txBody>
      </p:sp>
      <p:sp>
        <p:nvSpPr>
          <p:cNvPr id="10" name="בועת דיבור: מלבן עם פינות מעוגלות 16">
            <a:extLst>
              <a:ext uri="{FF2B5EF4-FFF2-40B4-BE49-F238E27FC236}">
                <a16:creationId xmlns:a16="http://schemas.microsoft.com/office/drawing/2014/main" id="{0BC4AE89-45A4-4836-B3F7-B9D57BB3C2EE}"/>
              </a:ext>
            </a:extLst>
          </p:cNvPr>
          <p:cNvSpPr/>
          <p:nvPr/>
        </p:nvSpPr>
        <p:spPr>
          <a:xfrm>
            <a:off x="6579060" y="2523132"/>
            <a:ext cx="1137689" cy="540005"/>
          </a:xfrm>
          <a:prstGeom prst="wedgeRoundRectCallout">
            <a:avLst>
              <a:gd name="adj1" fmla="val 53141"/>
              <a:gd name="adj2" fmla="val 269218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גישה לטרמינל 3</a:t>
            </a: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0C8E508-02C1-4C51-BAA1-CD59CD8E88F4}"/>
              </a:ext>
            </a:extLst>
          </p:cNvPr>
          <p:cNvSpPr/>
          <p:nvPr/>
        </p:nvSpPr>
        <p:spPr>
          <a:xfrm flipH="1">
            <a:off x="7421917" y="4490060"/>
            <a:ext cx="263253" cy="652465"/>
          </a:xfrm>
          <a:prstGeom prst="rect">
            <a:avLst/>
          </a:prstGeom>
          <a:solidFill>
            <a:srgbClr val="5B9BD5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בועת דיבור: מלבן עם פינות מעוגלות 16">
            <a:extLst>
              <a:ext uri="{FF2B5EF4-FFF2-40B4-BE49-F238E27FC236}">
                <a16:creationId xmlns:a16="http://schemas.microsoft.com/office/drawing/2014/main" id="{BE31F0FB-930C-4461-91E4-74B195ED8B03}"/>
              </a:ext>
            </a:extLst>
          </p:cNvPr>
          <p:cNvSpPr/>
          <p:nvPr/>
        </p:nvSpPr>
        <p:spPr>
          <a:xfrm>
            <a:off x="6174104" y="4708150"/>
            <a:ext cx="945451" cy="381719"/>
          </a:xfrm>
          <a:prstGeom prst="wedgeRoundRectCallout">
            <a:avLst>
              <a:gd name="adj1" fmla="val 85813"/>
              <a:gd name="adj2" fmla="val -39365"/>
              <a:gd name="adj3" fmla="val 16667"/>
            </a:avLst>
          </a:prstGeom>
          <a:solidFill>
            <a:schemeClr val="accent1">
              <a:alpha val="50196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גשר חדש מוצע</a:t>
            </a: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33BE33DE-A764-4200-B6E2-C076AD9D580D}"/>
              </a:ext>
            </a:extLst>
          </p:cNvPr>
          <p:cNvSpPr/>
          <p:nvPr/>
        </p:nvSpPr>
        <p:spPr>
          <a:xfrm flipH="1">
            <a:off x="7685173" y="4497206"/>
            <a:ext cx="935150" cy="645319"/>
          </a:xfrm>
          <a:prstGeom prst="rect">
            <a:avLst/>
          </a:prstGeom>
          <a:solidFill>
            <a:schemeClr val="accent6">
              <a:lumMod val="60000"/>
              <a:lumOff val="40000"/>
              <a:alpha val="50196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בועת דיבור: מלבן עם פינות מעוגלות 16">
            <a:extLst>
              <a:ext uri="{FF2B5EF4-FFF2-40B4-BE49-F238E27FC236}">
                <a16:creationId xmlns:a16="http://schemas.microsoft.com/office/drawing/2014/main" id="{CCE01819-6CDF-496D-8EC7-1EB7845238B3}"/>
              </a:ext>
            </a:extLst>
          </p:cNvPr>
          <p:cNvSpPr/>
          <p:nvPr/>
        </p:nvSpPr>
        <p:spPr>
          <a:xfrm>
            <a:off x="7856781" y="3717460"/>
            <a:ext cx="999563" cy="536544"/>
          </a:xfrm>
          <a:prstGeom prst="wedgeRoundRectCallout">
            <a:avLst>
              <a:gd name="adj1" fmla="val -22921"/>
              <a:gd name="adj2" fmla="val 102822"/>
              <a:gd name="adj3" fmla="val 16667"/>
            </a:avLst>
          </a:prstGeom>
          <a:solidFill>
            <a:srgbClr val="92D05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חיבור לאולם נוסעים של ר"י</a:t>
            </a:r>
          </a:p>
        </p:txBody>
      </p:sp>
      <p:sp>
        <p:nvSpPr>
          <p:cNvPr id="14" name="בועת דיבור: מלבן עם פינות מעוגלות 16">
            <a:extLst>
              <a:ext uri="{FF2B5EF4-FFF2-40B4-BE49-F238E27FC236}">
                <a16:creationId xmlns:a16="http://schemas.microsoft.com/office/drawing/2014/main" id="{0BC4AE89-45A4-4836-B3F7-B9D57BB3C2EE}"/>
              </a:ext>
            </a:extLst>
          </p:cNvPr>
          <p:cNvSpPr/>
          <p:nvPr/>
        </p:nvSpPr>
        <p:spPr>
          <a:xfrm>
            <a:off x="5350132" y="2523133"/>
            <a:ext cx="1137689" cy="540005"/>
          </a:xfrm>
          <a:prstGeom prst="wedgeRoundRectCallout">
            <a:avLst>
              <a:gd name="adj1" fmla="val 67280"/>
              <a:gd name="adj2" fmla="val 189961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מעלית כניסה לתחנת המטרו</a:t>
            </a:r>
          </a:p>
        </p:txBody>
      </p:sp>
      <p:sp>
        <p:nvSpPr>
          <p:cNvPr id="15" name="בועת דיבור: מלבן עם פינות מעוגלות 16">
            <a:extLst>
              <a:ext uri="{FF2B5EF4-FFF2-40B4-BE49-F238E27FC236}">
                <a16:creationId xmlns:a16="http://schemas.microsoft.com/office/drawing/2014/main" id="{0BC4AE89-45A4-4836-B3F7-B9D57BB3C2EE}"/>
              </a:ext>
            </a:extLst>
          </p:cNvPr>
          <p:cNvSpPr/>
          <p:nvPr/>
        </p:nvSpPr>
        <p:spPr>
          <a:xfrm>
            <a:off x="2983515" y="2652001"/>
            <a:ext cx="1137689" cy="540005"/>
          </a:xfrm>
          <a:prstGeom prst="wedgeRoundRectCallout">
            <a:avLst>
              <a:gd name="adj1" fmla="val 62890"/>
              <a:gd name="adj2" fmla="val 176790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מעלית כניסה לתחנת המטרו</a:t>
            </a:r>
          </a:p>
        </p:txBody>
      </p:sp>
      <p:sp>
        <p:nvSpPr>
          <p:cNvPr id="16" name="בועת דיבור: מלבן עם פינות מעוגלות 16">
            <a:extLst>
              <a:ext uri="{FF2B5EF4-FFF2-40B4-BE49-F238E27FC236}">
                <a16:creationId xmlns:a16="http://schemas.microsoft.com/office/drawing/2014/main" id="{0BC4AE89-45A4-4836-B3F7-B9D57BB3C2EE}"/>
              </a:ext>
            </a:extLst>
          </p:cNvPr>
          <p:cNvSpPr/>
          <p:nvPr/>
        </p:nvSpPr>
        <p:spPr>
          <a:xfrm>
            <a:off x="4018395" y="4560576"/>
            <a:ext cx="1137689" cy="540005"/>
          </a:xfrm>
          <a:prstGeom prst="wedgeRoundRectCallout">
            <a:avLst>
              <a:gd name="adj1" fmla="val -39884"/>
              <a:gd name="adj2" fmla="val -126438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מבנה נהגים</a:t>
            </a:r>
          </a:p>
        </p:txBody>
      </p:sp>
      <p:sp>
        <p:nvSpPr>
          <p:cNvPr id="18" name="חץ: למעלה 39">
            <a:extLst>
              <a:ext uri="{FF2B5EF4-FFF2-40B4-BE49-F238E27FC236}">
                <a16:creationId xmlns:a16="http://schemas.microsoft.com/office/drawing/2014/main" id="{457DD342-2FD4-46A2-B1F9-5AFEA66C833C}"/>
              </a:ext>
            </a:extLst>
          </p:cNvPr>
          <p:cNvSpPr/>
          <p:nvPr/>
        </p:nvSpPr>
        <p:spPr>
          <a:xfrm rot="19550500">
            <a:off x="530270" y="2153583"/>
            <a:ext cx="284841" cy="512263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4CFCD9-9B96-4659-ADF4-898660E833D9}"/>
              </a:ext>
            </a:extLst>
          </p:cNvPr>
          <p:cNvSpPr txBox="1"/>
          <p:nvPr/>
        </p:nvSpPr>
        <p:spPr>
          <a:xfrm rot="19550500">
            <a:off x="799264" y="2184221"/>
            <a:ext cx="414213" cy="5781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he-IL" sz="28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171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>
            <a:extLst>
              <a:ext uri="{FF2B5EF4-FFF2-40B4-BE49-F238E27FC236}">
                <a16:creationId xmlns:a16="http://schemas.microsoft.com/office/drawing/2014/main" id="{EBCC7BA7-0E3A-4AAF-8F06-0D65651EDD17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תחנת נתב"ג| </a:t>
            </a:r>
            <a:r>
              <a:rPr kumimoji="0" lang="he-IL" sz="32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הגדלות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387E6A9-D744-4921-9F98-D088F51C46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53" t="15000" r="18449" b="18889"/>
          <a:stretch/>
        </p:blipFill>
        <p:spPr>
          <a:xfrm>
            <a:off x="4572000" y="815201"/>
            <a:ext cx="4251961" cy="2447736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17294046-C620-41B2-89A9-64F1506C8E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12" t="18750" r="34141" b="23611"/>
          <a:stretch/>
        </p:blipFill>
        <p:spPr>
          <a:xfrm>
            <a:off x="320039" y="3022185"/>
            <a:ext cx="4114800" cy="2298308"/>
          </a:xfrm>
          <a:prstGeom prst="rect">
            <a:avLst/>
          </a:prstGeom>
        </p:spPr>
      </p:pic>
      <p:sp>
        <p:nvSpPr>
          <p:cNvPr id="17" name="בועת דיבור: מלבן עם פינות מעוגלות 16">
            <a:extLst>
              <a:ext uri="{FF2B5EF4-FFF2-40B4-BE49-F238E27FC236}">
                <a16:creationId xmlns:a16="http://schemas.microsoft.com/office/drawing/2014/main" id="{3ED8E85D-53BF-46B7-A9D5-2A97A798FAD9}"/>
              </a:ext>
            </a:extLst>
          </p:cNvPr>
          <p:cNvSpPr/>
          <p:nvPr/>
        </p:nvSpPr>
        <p:spPr>
          <a:xfrm>
            <a:off x="6619683" y="4100513"/>
            <a:ext cx="1395605" cy="677405"/>
          </a:xfrm>
          <a:prstGeom prst="wedgeRoundRectCallout">
            <a:avLst>
              <a:gd name="adj1" fmla="val 35883"/>
              <a:gd name="adj2" fmla="val -251843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רחבת כניסה בגישה לטרמינל 3</a:t>
            </a:r>
          </a:p>
        </p:txBody>
      </p:sp>
      <p:sp>
        <p:nvSpPr>
          <p:cNvPr id="20" name="בועת דיבור: מלבן עם פינות מעוגלות 19">
            <a:extLst>
              <a:ext uri="{FF2B5EF4-FFF2-40B4-BE49-F238E27FC236}">
                <a16:creationId xmlns:a16="http://schemas.microsoft.com/office/drawing/2014/main" id="{A3D4AF4F-3ACB-4BF5-BDC5-C4CC6CAFFED0}"/>
              </a:ext>
            </a:extLst>
          </p:cNvPr>
          <p:cNvSpPr/>
          <p:nvPr/>
        </p:nvSpPr>
        <p:spPr>
          <a:xfrm>
            <a:off x="7785545" y="887076"/>
            <a:ext cx="858394" cy="574887"/>
          </a:xfrm>
          <a:prstGeom prst="wedgeRoundRectCallout">
            <a:avLst>
              <a:gd name="adj1" fmla="val -60043"/>
              <a:gd name="adj2" fmla="val 94206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תחנת שאיבה לביוב</a:t>
            </a:r>
          </a:p>
        </p:txBody>
      </p:sp>
      <p:sp>
        <p:nvSpPr>
          <p:cNvPr id="21" name="בועת דיבור: מלבן עם פינות מעוגלות 20">
            <a:extLst>
              <a:ext uri="{FF2B5EF4-FFF2-40B4-BE49-F238E27FC236}">
                <a16:creationId xmlns:a16="http://schemas.microsoft.com/office/drawing/2014/main" id="{37A5B7DC-4286-4802-9403-AE73C464BA0E}"/>
              </a:ext>
            </a:extLst>
          </p:cNvPr>
          <p:cNvSpPr/>
          <p:nvPr/>
        </p:nvSpPr>
        <p:spPr>
          <a:xfrm>
            <a:off x="4486275" y="4643088"/>
            <a:ext cx="914399" cy="677405"/>
          </a:xfrm>
          <a:prstGeom prst="wedgeRoundRectCallout">
            <a:avLst>
              <a:gd name="adj1" fmla="val -119215"/>
              <a:gd name="adj2" fmla="val -74674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מבנה נהגים לאוטובוסים</a:t>
            </a:r>
          </a:p>
        </p:txBody>
      </p:sp>
      <p:sp>
        <p:nvSpPr>
          <p:cNvPr id="22" name="בועת דיבור: מלבן עם פינות מעוגלות 21">
            <a:extLst>
              <a:ext uri="{FF2B5EF4-FFF2-40B4-BE49-F238E27FC236}">
                <a16:creationId xmlns:a16="http://schemas.microsoft.com/office/drawing/2014/main" id="{AD281BCE-ED1F-4CFF-8932-852CBDDE2B8D}"/>
              </a:ext>
            </a:extLst>
          </p:cNvPr>
          <p:cNvSpPr/>
          <p:nvPr/>
        </p:nvSpPr>
        <p:spPr>
          <a:xfrm>
            <a:off x="2981325" y="2585532"/>
            <a:ext cx="914399" cy="677405"/>
          </a:xfrm>
          <a:prstGeom prst="wedgeRoundRectCallout">
            <a:avLst>
              <a:gd name="adj1" fmla="val 70629"/>
              <a:gd name="adj2" fmla="val 146787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מעליות גישה /יציאה מהתחנה</a:t>
            </a:r>
          </a:p>
        </p:txBody>
      </p:sp>
      <p:sp>
        <p:nvSpPr>
          <p:cNvPr id="23" name="TextBox 6">
            <a:extLst>
              <a:ext uri="{FF2B5EF4-FFF2-40B4-BE49-F238E27FC236}">
                <a16:creationId xmlns:a16="http://schemas.microsoft.com/office/drawing/2014/main" id="{BF065B57-29C3-4355-B389-7698C461E23D}"/>
              </a:ext>
            </a:extLst>
          </p:cNvPr>
          <p:cNvSpPr txBox="1"/>
          <p:nvPr/>
        </p:nvSpPr>
        <p:spPr>
          <a:xfrm>
            <a:off x="5916739" y="826619"/>
            <a:ext cx="1785937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lvl="0" algn="ctr" rtl="1"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כניסת טרמינל 3</a:t>
            </a:r>
            <a:endParaRPr kumimoji="0" lang="he-IL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85FC4B05-0B8E-4D31-9FCB-C993AEAB9001}"/>
              </a:ext>
            </a:extLst>
          </p:cNvPr>
          <p:cNvSpPr txBox="1"/>
          <p:nvPr/>
        </p:nvSpPr>
        <p:spPr>
          <a:xfrm>
            <a:off x="1058227" y="2603076"/>
            <a:ext cx="1785937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lvl="0" algn="ctr" rtl="1"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כניסה מערבית</a:t>
            </a:r>
            <a:endParaRPr kumimoji="0" lang="he-IL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847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68E16C5E-85A5-4B10-9038-E66058E33EBD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M3 </a:t>
            </a: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תחנת נתב"ג– תכנון מוצע – חתך לאורך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2AA7070D-2512-444F-962A-4E5613A1582B}"/>
              </a:ext>
            </a:extLst>
          </p:cNvPr>
          <p:cNvSpPr/>
          <p:nvPr/>
        </p:nvSpPr>
        <p:spPr>
          <a:xfrm>
            <a:off x="1641407" y="4579144"/>
            <a:ext cx="457200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A83178A8-5F3C-488E-8B90-F0D1E15035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141" t="19862" r="5625" b="7083"/>
          <a:stretch/>
        </p:blipFill>
        <p:spPr>
          <a:xfrm>
            <a:off x="468302" y="1030212"/>
            <a:ext cx="8251032" cy="3757613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8EC5FF69-60A3-41B8-B8EB-0FA4AA47167B}"/>
              </a:ext>
            </a:extLst>
          </p:cNvPr>
          <p:cNvSpPr/>
          <p:nvPr/>
        </p:nvSpPr>
        <p:spPr>
          <a:xfrm>
            <a:off x="7096826" y="3423369"/>
            <a:ext cx="907257" cy="635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9D02C0A5-3E47-4B34-BC56-2A960950D25D}"/>
              </a:ext>
            </a:extLst>
          </p:cNvPr>
          <p:cNvSpPr/>
          <p:nvPr/>
        </p:nvSpPr>
        <p:spPr>
          <a:xfrm>
            <a:off x="7005305" y="3673804"/>
            <a:ext cx="82895" cy="219973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0" name="מחבר ישר 9">
            <a:extLst>
              <a:ext uri="{FF2B5EF4-FFF2-40B4-BE49-F238E27FC236}">
                <a16:creationId xmlns:a16="http://schemas.microsoft.com/office/drawing/2014/main" id="{7E105557-AEBE-4209-BB94-061677AB03FB}"/>
              </a:ext>
            </a:extLst>
          </p:cNvPr>
          <p:cNvCxnSpPr/>
          <p:nvPr/>
        </p:nvCxnSpPr>
        <p:spPr>
          <a:xfrm flipH="1">
            <a:off x="559935" y="2678891"/>
            <a:ext cx="6728604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מלבן 11">
            <a:extLst>
              <a:ext uri="{FF2B5EF4-FFF2-40B4-BE49-F238E27FC236}">
                <a16:creationId xmlns:a16="http://schemas.microsoft.com/office/drawing/2014/main" id="{AB2F9427-3B05-4590-883B-943F37ACF17B}"/>
              </a:ext>
            </a:extLst>
          </p:cNvPr>
          <p:cNvSpPr/>
          <p:nvPr/>
        </p:nvSpPr>
        <p:spPr>
          <a:xfrm>
            <a:off x="1140780" y="2737602"/>
            <a:ext cx="4996786" cy="1598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A0E03E4E-A2C5-4491-BBD4-9B87C606EA92}"/>
              </a:ext>
            </a:extLst>
          </p:cNvPr>
          <p:cNvSpPr/>
          <p:nvPr/>
        </p:nvSpPr>
        <p:spPr>
          <a:xfrm>
            <a:off x="1140780" y="2921625"/>
            <a:ext cx="4661140" cy="1595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צורה חופשית: צורה 27">
            <a:extLst>
              <a:ext uri="{FF2B5EF4-FFF2-40B4-BE49-F238E27FC236}">
                <a16:creationId xmlns:a16="http://schemas.microsoft.com/office/drawing/2014/main" id="{E3882A0E-ABD3-42DE-807A-645A2C9343C2}"/>
              </a:ext>
            </a:extLst>
          </p:cNvPr>
          <p:cNvSpPr/>
          <p:nvPr/>
        </p:nvSpPr>
        <p:spPr>
          <a:xfrm>
            <a:off x="1094511" y="2528451"/>
            <a:ext cx="6179128" cy="1427019"/>
          </a:xfrm>
          <a:custGeom>
            <a:avLst/>
            <a:gdLst>
              <a:gd name="connsiteX0" fmla="*/ 6179128 w 6234546"/>
              <a:gd name="connsiteY0" fmla="*/ 0 h 1427019"/>
              <a:gd name="connsiteX1" fmla="*/ 5340928 w 6234546"/>
              <a:gd name="connsiteY1" fmla="*/ 13855 h 1427019"/>
              <a:gd name="connsiteX2" fmla="*/ 5340928 w 6234546"/>
              <a:gd name="connsiteY2" fmla="*/ 159328 h 1427019"/>
              <a:gd name="connsiteX3" fmla="*/ 5049982 w 6234546"/>
              <a:gd name="connsiteY3" fmla="*/ 166255 h 1427019"/>
              <a:gd name="connsiteX4" fmla="*/ 5036128 w 6234546"/>
              <a:gd name="connsiteY4" fmla="*/ 381000 h 1427019"/>
              <a:gd name="connsiteX5" fmla="*/ 4710546 w 6234546"/>
              <a:gd name="connsiteY5" fmla="*/ 381000 h 1427019"/>
              <a:gd name="connsiteX6" fmla="*/ 4703618 w 6234546"/>
              <a:gd name="connsiteY6" fmla="*/ 561110 h 1427019"/>
              <a:gd name="connsiteX7" fmla="*/ 6928 w 6234546"/>
              <a:gd name="connsiteY7" fmla="*/ 568037 h 1427019"/>
              <a:gd name="connsiteX8" fmla="*/ 0 w 6234546"/>
              <a:gd name="connsiteY8" fmla="*/ 1406237 h 1427019"/>
              <a:gd name="connsiteX9" fmla="*/ 5915891 w 6234546"/>
              <a:gd name="connsiteY9" fmla="*/ 1427019 h 1427019"/>
              <a:gd name="connsiteX10" fmla="*/ 5992091 w 6234546"/>
              <a:gd name="connsiteY10" fmla="*/ 1420091 h 1427019"/>
              <a:gd name="connsiteX11" fmla="*/ 5957455 w 6234546"/>
              <a:gd name="connsiteY11" fmla="*/ 193964 h 1427019"/>
              <a:gd name="connsiteX12" fmla="*/ 6234546 w 6234546"/>
              <a:gd name="connsiteY12" fmla="*/ 173182 h 1427019"/>
              <a:gd name="connsiteX13" fmla="*/ 6179128 w 6234546"/>
              <a:gd name="connsiteY13" fmla="*/ 0 h 1427019"/>
              <a:gd name="connsiteX0" fmla="*/ 6179128 w 6179128"/>
              <a:gd name="connsiteY0" fmla="*/ 0 h 1427019"/>
              <a:gd name="connsiteX1" fmla="*/ 5340928 w 6179128"/>
              <a:gd name="connsiteY1" fmla="*/ 13855 h 1427019"/>
              <a:gd name="connsiteX2" fmla="*/ 5340928 w 6179128"/>
              <a:gd name="connsiteY2" fmla="*/ 159328 h 1427019"/>
              <a:gd name="connsiteX3" fmla="*/ 5049982 w 6179128"/>
              <a:gd name="connsiteY3" fmla="*/ 166255 h 1427019"/>
              <a:gd name="connsiteX4" fmla="*/ 5036128 w 6179128"/>
              <a:gd name="connsiteY4" fmla="*/ 381000 h 1427019"/>
              <a:gd name="connsiteX5" fmla="*/ 4710546 w 6179128"/>
              <a:gd name="connsiteY5" fmla="*/ 381000 h 1427019"/>
              <a:gd name="connsiteX6" fmla="*/ 4703618 w 6179128"/>
              <a:gd name="connsiteY6" fmla="*/ 561110 h 1427019"/>
              <a:gd name="connsiteX7" fmla="*/ 6928 w 6179128"/>
              <a:gd name="connsiteY7" fmla="*/ 568037 h 1427019"/>
              <a:gd name="connsiteX8" fmla="*/ 0 w 6179128"/>
              <a:gd name="connsiteY8" fmla="*/ 1406237 h 1427019"/>
              <a:gd name="connsiteX9" fmla="*/ 5915891 w 6179128"/>
              <a:gd name="connsiteY9" fmla="*/ 1427019 h 1427019"/>
              <a:gd name="connsiteX10" fmla="*/ 5992091 w 6179128"/>
              <a:gd name="connsiteY10" fmla="*/ 1420091 h 1427019"/>
              <a:gd name="connsiteX11" fmla="*/ 5957455 w 6179128"/>
              <a:gd name="connsiteY11" fmla="*/ 193964 h 1427019"/>
              <a:gd name="connsiteX12" fmla="*/ 6178474 w 6179128"/>
              <a:gd name="connsiteY12" fmla="*/ 190435 h 1427019"/>
              <a:gd name="connsiteX13" fmla="*/ 6179128 w 6179128"/>
              <a:gd name="connsiteY13" fmla="*/ 0 h 1427019"/>
              <a:gd name="connsiteX0" fmla="*/ 6179128 w 6179128"/>
              <a:gd name="connsiteY0" fmla="*/ 0 h 1427019"/>
              <a:gd name="connsiteX1" fmla="*/ 5340928 w 6179128"/>
              <a:gd name="connsiteY1" fmla="*/ 13855 h 1427019"/>
              <a:gd name="connsiteX2" fmla="*/ 5340928 w 6179128"/>
              <a:gd name="connsiteY2" fmla="*/ 159328 h 1427019"/>
              <a:gd name="connsiteX3" fmla="*/ 5049982 w 6179128"/>
              <a:gd name="connsiteY3" fmla="*/ 166255 h 1427019"/>
              <a:gd name="connsiteX4" fmla="*/ 5036128 w 6179128"/>
              <a:gd name="connsiteY4" fmla="*/ 381000 h 1427019"/>
              <a:gd name="connsiteX5" fmla="*/ 4710546 w 6179128"/>
              <a:gd name="connsiteY5" fmla="*/ 381000 h 1427019"/>
              <a:gd name="connsiteX6" fmla="*/ 4703618 w 6179128"/>
              <a:gd name="connsiteY6" fmla="*/ 561110 h 1427019"/>
              <a:gd name="connsiteX7" fmla="*/ 6928 w 6179128"/>
              <a:gd name="connsiteY7" fmla="*/ 568037 h 1427019"/>
              <a:gd name="connsiteX8" fmla="*/ 0 w 6179128"/>
              <a:gd name="connsiteY8" fmla="*/ 1406237 h 1427019"/>
              <a:gd name="connsiteX9" fmla="*/ 5915891 w 6179128"/>
              <a:gd name="connsiteY9" fmla="*/ 1427019 h 1427019"/>
              <a:gd name="connsiteX10" fmla="*/ 5992091 w 6179128"/>
              <a:gd name="connsiteY10" fmla="*/ 1420091 h 1427019"/>
              <a:gd name="connsiteX11" fmla="*/ 5987647 w 6179128"/>
              <a:gd name="connsiteY11" fmla="*/ 198277 h 1427019"/>
              <a:gd name="connsiteX12" fmla="*/ 6178474 w 6179128"/>
              <a:gd name="connsiteY12" fmla="*/ 190435 h 1427019"/>
              <a:gd name="connsiteX13" fmla="*/ 6179128 w 6179128"/>
              <a:gd name="connsiteY13" fmla="*/ 0 h 1427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79128" h="1427019">
                <a:moveTo>
                  <a:pt x="6179128" y="0"/>
                </a:moveTo>
                <a:lnTo>
                  <a:pt x="5340928" y="13855"/>
                </a:lnTo>
                <a:lnTo>
                  <a:pt x="5340928" y="159328"/>
                </a:lnTo>
                <a:lnTo>
                  <a:pt x="5049982" y="166255"/>
                </a:lnTo>
                <a:lnTo>
                  <a:pt x="5036128" y="381000"/>
                </a:lnTo>
                <a:lnTo>
                  <a:pt x="4710546" y="381000"/>
                </a:lnTo>
                <a:lnTo>
                  <a:pt x="4703618" y="561110"/>
                </a:lnTo>
                <a:lnTo>
                  <a:pt x="6928" y="568037"/>
                </a:lnTo>
                <a:cubicBezTo>
                  <a:pt x="4619" y="847437"/>
                  <a:pt x="2309" y="1126837"/>
                  <a:pt x="0" y="1406237"/>
                </a:cubicBezTo>
                <a:lnTo>
                  <a:pt x="5915891" y="1427019"/>
                </a:lnTo>
                <a:lnTo>
                  <a:pt x="5992091" y="1420091"/>
                </a:lnTo>
                <a:cubicBezTo>
                  <a:pt x="5990610" y="1012820"/>
                  <a:pt x="5989128" y="605548"/>
                  <a:pt x="5987647" y="198277"/>
                </a:cubicBezTo>
                <a:lnTo>
                  <a:pt x="6178474" y="190435"/>
                </a:lnTo>
                <a:lnTo>
                  <a:pt x="6179128" y="0"/>
                </a:lnTo>
                <a:close/>
              </a:path>
            </a:pathLst>
          </a:custGeom>
          <a:solidFill>
            <a:srgbClr val="E2F0D9">
              <a:alpha val="50196"/>
            </a:srgb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21F5815B-2F3D-4A1C-9441-623202AB4722}"/>
              </a:ext>
            </a:extLst>
          </p:cNvPr>
          <p:cNvSpPr txBox="1"/>
          <p:nvPr/>
        </p:nvSpPr>
        <p:spPr>
          <a:xfrm>
            <a:off x="3377897" y="3210843"/>
            <a:ext cx="1408981" cy="1082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100" b="1" dirty="0">
                <a:latin typeface="Calibri" panose="020F0502020204030204" pitchFamily="34" charset="0"/>
                <a:cs typeface="Calibri" panose="020F0502020204030204" pitchFamily="34" charset="0"/>
              </a:rPr>
              <a:t>מטרו- מפלס התכנסות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E4678675-92FA-4079-8F28-D723828267FD}"/>
              </a:ext>
            </a:extLst>
          </p:cNvPr>
          <p:cNvSpPr txBox="1"/>
          <p:nvPr/>
        </p:nvSpPr>
        <p:spPr>
          <a:xfrm>
            <a:off x="1240477" y="3696194"/>
            <a:ext cx="1408981" cy="1082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100" b="1" dirty="0">
                <a:latin typeface="Calibri" panose="020F0502020204030204" pitchFamily="34" charset="0"/>
                <a:cs typeface="Calibri" panose="020F0502020204030204" pitchFamily="34" charset="0"/>
              </a:rPr>
              <a:t>מטרו- מפלס רציף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7254FF40-DCF5-4D95-9034-67477CA09A65}"/>
              </a:ext>
            </a:extLst>
          </p:cNvPr>
          <p:cNvSpPr txBox="1"/>
          <p:nvPr/>
        </p:nvSpPr>
        <p:spPr>
          <a:xfrm>
            <a:off x="1221133" y="3482072"/>
            <a:ext cx="1408981" cy="1082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100" b="1" dirty="0">
                <a:latin typeface="Calibri" panose="020F0502020204030204" pitchFamily="34" charset="0"/>
                <a:cs typeface="Calibri" panose="020F0502020204030204" pitchFamily="34" charset="0"/>
              </a:rPr>
              <a:t>מטרו- מפלס טכני</a:t>
            </a:r>
          </a:p>
        </p:txBody>
      </p:sp>
      <p:sp>
        <p:nvSpPr>
          <p:cNvPr id="18" name="צורה חופשית: צורה 17">
            <a:extLst>
              <a:ext uri="{FF2B5EF4-FFF2-40B4-BE49-F238E27FC236}">
                <a16:creationId xmlns:a16="http://schemas.microsoft.com/office/drawing/2014/main" id="{991986C5-E67C-48C2-935D-108964C47267}"/>
              </a:ext>
            </a:extLst>
          </p:cNvPr>
          <p:cNvSpPr/>
          <p:nvPr/>
        </p:nvSpPr>
        <p:spPr>
          <a:xfrm>
            <a:off x="582939" y="1163517"/>
            <a:ext cx="6711351" cy="1526876"/>
          </a:xfrm>
          <a:custGeom>
            <a:avLst/>
            <a:gdLst>
              <a:gd name="connsiteX0" fmla="*/ 6711351 w 6711351"/>
              <a:gd name="connsiteY0" fmla="*/ 0 h 1526876"/>
              <a:gd name="connsiteX1" fmla="*/ 6711351 w 6711351"/>
              <a:gd name="connsiteY1" fmla="*/ 1362974 h 1526876"/>
              <a:gd name="connsiteX2" fmla="*/ 5840083 w 6711351"/>
              <a:gd name="connsiteY2" fmla="*/ 1380227 h 1526876"/>
              <a:gd name="connsiteX3" fmla="*/ 5848709 w 6711351"/>
              <a:gd name="connsiteY3" fmla="*/ 1500997 h 1526876"/>
              <a:gd name="connsiteX4" fmla="*/ 0 w 6711351"/>
              <a:gd name="connsiteY4" fmla="*/ 1526876 h 1526876"/>
              <a:gd name="connsiteX5" fmla="*/ 17253 w 6711351"/>
              <a:gd name="connsiteY5" fmla="*/ 17253 h 1526876"/>
              <a:gd name="connsiteX6" fmla="*/ 6711351 w 6711351"/>
              <a:gd name="connsiteY6" fmla="*/ 0 h 152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11351" h="1526876">
                <a:moveTo>
                  <a:pt x="6711351" y="0"/>
                </a:moveTo>
                <a:lnTo>
                  <a:pt x="6711351" y="1362974"/>
                </a:lnTo>
                <a:lnTo>
                  <a:pt x="5840083" y="1380227"/>
                </a:lnTo>
                <a:lnTo>
                  <a:pt x="5848709" y="1500997"/>
                </a:lnTo>
                <a:lnTo>
                  <a:pt x="0" y="1526876"/>
                </a:lnTo>
                <a:lnTo>
                  <a:pt x="17253" y="17253"/>
                </a:lnTo>
                <a:lnTo>
                  <a:pt x="6711351" y="0"/>
                </a:lnTo>
                <a:close/>
              </a:path>
            </a:pathLst>
          </a:custGeom>
          <a:solidFill>
            <a:srgbClr val="5B9BD5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7686CF14-86E9-41F8-B271-87B8ED73805B}"/>
              </a:ext>
            </a:extLst>
          </p:cNvPr>
          <p:cNvSpPr txBox="1"/>
          <p:nvPr/>
        </p:nvSpPr>
        <p:spPr>
          <a:xfrm>
            <a:off x="2528193" y="1775978"/>
            <a:ext cx="3043689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</a:rPr>
              <a:t>טרמינל 3 - הרחבה עתידית</a:t>
            </a:r>
          </a:p>
        </p:txBody>
      </p:sp>
      <p:sp>
        <p:nvSpPr>
          <p:cNvPr id="20" name="צורה חופשית: צורה 19">
            <a:extLst>
              <a:ext uri="{FF2B5EF4-FFF2-40B4-BE49-F238E27FC236}">
                <a16:creationId xmlns:a16="http://schemas.microsoft.com/office/drawing/2014/main" id="{36ECB598-9944-4045-B521-D2521B89C528}"/>
              </a:ext>
            </a:extLst>
          </p:cNvPr>
          <p:cNvSpPr/>
          <p:nvPr/>
        </p:nvSpPr>
        <p:spPr>
          <a:xfrm>
            <a:off x="7295504" y="1158800"/>
            <a:ext cx="1364456" cy="1371599"/>
          </a:xfrm>
          <a:custGeom>
            <a:avLst/>
            <a:gdLst>
              <a:gd name="connsiteX0" fmla="*/ 1378743 w 1378743"/>
              <a:gd name="connsiteY0" fmla="*/ 0 h 1364456"/>
              <a:gd name="connsiteX1" fmla="*/ 0 w 1378743"/>
              <a:gd name="connsiteY1" fmla="*/ 0 h 1364456"/>
              <a:gd name="connsiteX2" fmla="*/ 42862 w 1378743"/>
              <a:gd name="connsiteY2" fmla="*/ 1214437 h 1364456"/>
              <a:gd name="connsiteX3" fmla="*/ 1107281 w 1378743"/>
              <a:gd name="connsiteY3" fmla="*/ 1221581 h 1364456"/>
              <a:gd name="connsiteX4" fmla="*/ 1114425 w 1378743"/>
              <a:gd name="connsiteY4" fmla="*/ 1364456 h 1364456"/>
              <a:gd name="connsiteX5" fmla="*/ 1364456 w 1378743"/>
              <a:gd name="connsiteY5" fmla="*/ 1364456 h 1364456"/>
              <a:gd name="connsiteX6" fmla="*/ 1378743 w 1378743"/>
              <a:gd name="connsiteY6" fmla="*/ 0 h 1364456"/>
              <a:gd name="connsiteX0" fmla="*/ 1378743 w 1378743"/>
              <a:gd name="connsiteY0" fmla="*/ 0 h 1364456"/>
              <a:gd name="connsiteX1" fmla="*/ 0 w 1378743"/>
              <a:gd name="connsiteY1" fmla="*/ 0 h 1364456"/>
              <a:gd name="connsiteX2" fmla="*/ 14287 w 1378743"/>
              <a:gd name="connsiteY2" fmla="*/ 1214437 h 1364456"/>
              <a:gd name="connsiteX3" fmla="*/ 1107281 w 1378743"/>
              <a:gd name="connsiteY3" fmla="*/ 1221581 h 1364456"/>
              <a:gd name="connsiteX4" fmla="*/ 1114425 w 1378743"/>
              <a:gd name="connsiteY4" fmla="*/ 1364456 h 1364456"/>
              <a:gd name="connsiteX5" fmla="*/ 1364456 w 1378743"/>
              <a:gd name="connsiteY5" fmla="*/ 1364456 h 1364456"/>
              <a:gd name="connsiteX6" fmla="*/ 1378743 w 1378743"/>
              <a:gd name="connsiteY6" fmla="*/ 0 h 1364456"/>
              <a:gd name="connsiteX0" fmla="*/ 1364456 w 1364456"/>
              <a:gd name="connsiteY0" fmla="*/ 7143 h 1371599"/>
              <a:gd name="connsiteX1" fmla="*/ 0 w 1364456"/>
              <a:gd name="connsiteY1" fmla="*/ 0 h 1371599"/>
              <a:gd name="connsiteX2" fmla="*/ 0 w 1364456"/>
              <a:gd name="connsiteY2" fmla="*/ 1221580 h 1371599"/>
              <a:gd name="connsiteX3" fmla="*/ 1092994 w 1364456"/>
              <a:gd name="connsiteY3" fmla="*/ 1228724 h 1371599"/>
              <a:gd name="connsiteX4" fmla="*/ 1100138 w 1364456"/>
              <a:gd name="connsiteY4" fmla="*/ 1371599 h 1371599"/>
              <a:gd name="connsiteX5" fmla="*/ 1350169 w 1364456"/>
              <a:gd name="connsiteY5" fmla="*/ 1371599 h 1371599"/>
              <a:gd name="connsiteX6" fmla="*/ 1364456 w 1364456"/>
              <a:gd name="connsiteY6" fmla="*/ 7143 h 137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4456" h="1371599">
                <a:moveTo>
                  <a:pt x="1364456" y="7143"/>
                </a:moveTo>
                <a:lnTo>
                  <a:pt x="0" y="0"/>
                </a:lnTo>
                <a:lnTo>
                  <a:pt x="0" y="1221580"/>
                </a:lnTo>
                <a:lnTo>
                  <a:pt x="1092994" y="1228724"/>
                </a:lnTo>
                <a:lnTo>
                  <a:pt x="1100138" y="1371599"/>
                </a:lnTo>
                <a:lnTo>
                  <a:pt x="1350169" y="1371599"/>
                </a:lnTo>
                <a:lnTo>
                  <a:pt x="1364456" y="7143"/>
                </a:lnTo>
                <a:close/>
              </a:path>
            </a:pathLst>
          </a:custGeom>
          <a:ln w="9525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105E026D-AEAD-4F8E-833C-C2F6B04575F8}"/>
              </a:ext>
            </a:extLst>
          </p:cNvPr>
          <p:cNvSpPr txBox="1"/>
          <p:nvPr/>
        </p:nvSpPr>
        <p:spPr>
          <a:xfrm>
            <a:off x="7233637" y="1791694"/>
            <a:ext cx="1486304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</a:rPr>
              <a:t>טרמינל 3- קיים</a:t>
            </a:r>
          </a:p>
        </p:txBody>
      </p:sp>
      <p:cxnSp>
        <p:nvCxnSpPr>
          <p:cNvPr id="27" name="מחבר ישר 26">
            <a:extLst>
              <a:ext uri="{FF2B5EF4-FFF2-40B4-BE49-F238E27FC236}">
                <a16:creationId xmlns:a16="http://schemas.microsoft.com/office/drawing/2014/main" id="{78300840-C389-489B-ADDF-8B409BDFF033}"/>
              </a:ext>
            </a:extLst>
          </p:cNvPr>
          <p:cNvCxnSpPr>
            <a:cxnSpLocks/>
          </p:cNvCxnSpPr>
          <p:nvPr/>
        </p:nvCxnSpPr>
        <p:spPr>
          <a:xfrm>
            <a:off x="7118391" y="2970751"/>
            <a:ext cx="1517305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לבן 28">
            <a:extLst>
              <a:ext uri="{FF2B5EF4-FFF2-40B4-BE49-F238E27FC236}">
                <a16:creationId xmlns:a16="http://schemas.microsoft.com/office/drawing/2014/main" id="{2EB09463-F100-49ED-B87B-F76549D8A59D}"/>
              </a:ext>
            </a:extLst>
          </p:cNvPr>
          <p:cNvSpPr/>
          <p:nvPr/>
        </p:nvSpPr>
        <p:spPr>
          <a:xfrm>
            <a:off x="7813963" y="4209379"/>
            <a:ext cx="782782" cy="2008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מלבן 30">
            <a:extLst>
              <a:ext uri="{FF2B5EF4-FFF2-40B4-BE49-F238E27FC236}">
                <a16:creationId xmlns:a16="http://schemas.microsoft.com/office/drawing/2014/main" id="{2ACBF20E-6DB6-4B7C-83E5-E263D3C3FA43}"/>
              </a:ext>
            </a:extLst>
          </p:cNvPr>
          <p:cNvSpPr/>
          <p:nvPr/>
        </p:nvSpPr>
        <p:spPr>
          <a:xfrm>
            <a:off x="7813963" y="4529147"/>
            <a:ext cx="782782" cy="200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מלבן 31">
            <a:extLst>
              <a:ext uri="{FF2B5EF4-FFF2-40B4-BE49-F238E27FC236}">
                <a16:creationId xmlns:a16="http://schemas.microsoft.com/office/drawing/2014/main" id="{0FF5B1F3-8EAF-4F45-B165-7405E4362671}"/>
              </a:ext>
            </a:extLst>
          </p:cNvPr>
          <p:cNvSpPr/>
          <p:nvPr/>
        </p:nvSpPr>
        <p:spPr>
          <a:xfrm>
            <a:off x="7813963" y="4848915"/>
            <a:ext cx="782782" cy="2008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מלבן 32">
            <a:extLst>
              <a:ext uri="{FF2B5EF4-FFF2-40B4-BE49-F238E27FC236}">
                <a16:creationId xmlns:a16="http://schemas.microsoft.com/office/drawing/2014/main" id="{DEC035E5-A3DC-430D-88DF-AE9D4D8CA593}"/>
              </a:ext>
            </a:extLst>
          </p:cNvPr>
          <p:cNvSpPr/>
          <p:nvPr/>
        </p:nvSpPr>
        <p:spPr>
          <a:xfrm>
            <a:off x="7813963" y="5155402"/>
            <a:ext cx="782782" cy="2008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4" name="תיבת טקסט 33">
            <a:extLst>
              <a:ext uri="{FF2B5EF4-FFF2-40B4-BE49-F238E27FC236}">
                <a16:creationId xmlns:a16="http://schemas.microsoft.com/office/drawing/2014/main" id="{52606B1A-F12A-4A5C-ABED-63410A4440D0}"/>
              </a:ext>
            </a:extLst>
          </p:cNvPr>
          <p:cNvSpPr txBox="1"/>
          <p:nvPr/>
        </p:nvSpPr>
        <p:spPr>
          <a:xfrm>
            <a:off x="5749636" y="4154219"/>
            <a:ext cx="2040268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400" dirty="0">
                <a:latin typeface="Calibri" panose="020F0502020204030204" pitchFamily="34" charset="0"/>
                <a:cs typeface="Calibri" panose="020F0502020204030204" pitchFamily="34" charset="0"/>
              </a:rPr>
              <a:t>טרמינל 3- הרחבה עתידית</a:t>
            </a:r>
          </a:p>
        </p:txBody>
      </p:sp>
      <p:sp>
        <p:nvSpPr>
          <p:cNvPr id="35" name="תיבת טקסט 34">
            <a:extLst>
              <a:ext uri="{FF2B5EF4-FFF2-40B4-BE49-F238E27FC236}">
                <a16:creationId xmlns:a16="http://schemas.microsoft.com/office/drawing/2014/main" id="{D8284A4D-39AB-401E-9A39-D170A8F6AE18}"/>
              </a:ext>
            </a:extLst>
          </p:cNvPr>
          <p:cNvSpPr txBox="1"/>
          <p:nvPr/>
        </p:nvSpPr>
        <p:spPr>
          <a:xfrm>
            <a:off x="4322618" y="4488228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400" dirty="0">
                <a:latin typeface="Calibri" panose="020F0502020204030204" pitchFamily="34" charset="0"/>
                <a:cs typeface="Calibri" panose="020F0502020204030204" pitchFamily="34" charset="0"/>
              </a:rPr>
              <a:t>מפלס תת"ק שמור לרש"ת- תפעול מערכות כבודה</a:t>
            </a:r>
          </a:p>
        </p:txBody>
      </p:sp>
      <p:sp>
        <p:nvSpPr>
          <p:cNvPr id="36" name="תיבת טקסט 35">
            <a:extLst>
              <a:ext uri="{FF2B5EF4-FFF2-40B4-BE49-F238E27FC236}">
                <a16:creationId xmlns:a16="http://schemas.microsoft.com/office/drawing/2014/main" id="{A3F3C62D-D408-41D0-80C7-424D6BF7E9D1}"/>
              </a:ext>
            </a:extLst>
          </p:cNvPr>
          <p:cNvSpPr txBox="1"/>
          <p:nvPr/>
        </p:nvSpPr>
        <p:spPr>
          <a:xfrm>
            <a:off x="4331110" y="4797662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400" dirty="0">
                <a:latin typeface="Calibri" panose="020F0502020204030204" pitchFamily="34" charset="0"/>
                <a:cs typeface="Calibri" panose="020F0502020204030204" pitchFamily="34" charset="0"/>
              </a:rPr>
              <a:t>טרמינל 3- קיים</a:t>
            </a:r>
          </a:p>
        </p:txBody>
      </p:sp>
      <p:sp>
        <p:nvSpPr>
          <p:cNvPr id="37" name="תיבת טקסט 36">
            <a:extLst>
              <a:ext uri="{FF2B5EF4-FFF2-40B4-BE49-F238E27FC236}">
                <a16:creationId xmlns:a16="http://schemas.microsoft.com/office/drawing/2014/main" id="{CDB119A6-78B4-4B72-B05B-B0A9A3B17DDD}"/>
              </a:ext>
            </a:extLst>
          </p:cNvPr>
          <p:cNvSpPr txBox="1"/>
          <p:nvPr/>
        </p:nvSpPr>
        <p:spPr>
          <a:xfrm>
            <a:off x="4331110" y="5118800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400" dirty="0">
                <a:latin typeface="Calibri" panose="020F0502020204030204" pitchFamily="34" charset="0"/>
                <a:cs typeface="Calibri" panose="020F0502020204030204" pitchFamily="34" charset="0"/>
              </a:rPr>
              <a:t>מפלס תת"ק- מטרו</a:t>
            </a: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F80A059E-B5A4-4F6E-9F79-D93C8583C0CB}"/>
              </a:ext>
            </a:extLst>
          </p:cNvPr>
          <p:cNvSpPr/>
          <p:nvPr/>
        </p:nvSpPr>
        <p:spPr>
          <a:xfrm>
            <a:off x="7135511" y="2883137"/>
            <a:ext cx="1517305" cy="7331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בועת דיבור: מלבן עם פינות מעוגלות 16">
            <a:extLst>
              <a:ext uri="{FF2B5EF4-FFF2-40B4-BE49-F238E27FC236}">
                <a16:creationId xmlns:a16="http://schemas.microsoft.com/office/drawing/2014/main" id="{354981FC-5F02-4D4F-87E6-DBC11EAE3896}"/>
              </a:ext>
            </a:extLst>
          </p:cNvPr>
          <p:cNvSpPr/>
          <p:nvPr/>
        </p:nvSpPr>
        <p:spPr>
          <a:xfrm>
            <a:off x="7540054" y="3232495"/>
            <a:ext cx="1018870" cy="381719"/>
          </a:xfrm>
          <a:prstGeom prst="wedgeRoundRectCallout">
            <a:avLst>
              <a:gd name="adj1" fmla="val -18310"/>
              <a:gd name="adj2" fmla="val -108609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הארכת רציף קיים</a:t>
            </a: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CD4B8FE8-8E9B-4856-AEB4-76698CFB13F6}"/>
              </a:ext>
            </a:extLst>
          </p:cNvPr>
          <p:cNvSpPr txBox="1"/>
          <p:nvPr/>
        </p:nvSpPr>
        <p:spPr>
          <a:xfrm>
            <a:off x="2517951" y="2658960"/>
            <a:ext cx="262243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200" b="1" dirty="0">
                <a:latin typeface="Calibri" panose="020F0502020204030204" pitchFamily="34" charset="0"/>
                <a:cs typeface="Calibri" panose="020F0502020204030204" pitchFamily="34" charset="0"/>
              </a:rPr>
              <a:t>מפלס שמור לרש"ת – </a:t>
            </a:r>
            <a:r>
              <a:rPr lang="he-IL" sz="1200" b="1" u="sng" dirty="0">
                <a:latin typeface="Calibri" panose="020F0502020204030204" pitchFamily="34" charset="0"/>
                <a:cs typeface="Calibri" panose="020F0502020204030204" pitchFamily="34" charset="0"/>
              </a:rPr>
              <a:t>מערכת כבודה </a:t>
            </a:r>
            <a:r>
              <a:rPr lang="he-IL" sz="1200" b="1" dirty="0">
                <a:latin typeface="Calibri" panose="020F0502020204030204" pitchFamily="34" charset="0"/>
                <a:cs typeface="Calibri" panose="020F0502020204030204" pitchFamily="34" charset="0"/>
              </a:rPr>
              <a:t>עתידית</a:t>
            </a:r>
          </a:p>
        </p:txBody>
      </p:sp>
    </p:spTree>
    <p:extLst>
      <p:ext uri="{BB962C8B-B14F-4D97-AF65-F5344CB8AC3E}">
        <p14:creationId xmlns:p14="http://schemas.microsoft.com/office/powerpoint/2010/main" val="1063499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68E16C5E-85A5-4B10-9038-E66058E33EBD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M3 </a:t>
            </a: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תחנת נתב"ג– תכנון מוצע – חתך לרוחב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2AA7070D-2512-444F-962A-4E5613A1582B}"/>
              </a:ext>
            </a:extLst>
          </p:cNvPr>
          <p:cNvSpPr/>
          <p:nvPr/>
        </p:nvSpPr>
        <p:spPr>
          <a:xfrm>
            <a:off x="1912869" y="4170939"/>
            <a:ext cx="457200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EE48EB7-D211-4739-ACF8-F3671A9AD9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15" t="23409" r="26953" b="17499"/>
          <a:stretch/>
        </p:blipFill>
        <p:spPr>
          <a:xfrm>
            <a:off x="700086" y="956251"/>
            <a:ext cx="5443967" cy="3991831"/>
          </a:xfrm>
          <a:prstGeom prst="rect">
            <a:avLst/>
          </a:prstGeom>
        </p:spPr>
      </p:pic>
      <p:sp>
        <p:nvSpPr>
          <p:cNvPr id="31" name="מלבן 30">
            <a:extLst>
              <a:ext uri="{FF2B5EF4-FFF2-40B4-BE49-F238E27FC236}">
                <a16:creationId xmlns:a16="http://schemas.microsoft.com/office/drawing/2014/main" id="{2ACBF20E-6DB6-4B7C-83E5-E263D3C3FA43}"/>
              </a:ext>
            </a:extLst>
          </p:cNvPr>
          <p:cNvSpPr/>
          <p:nvPr/>
        </p:nvSpPr>
        <p:spPr>
          <a:xfrm>
            <a:off x="7813963" y="4529147"/>
            <a:ext cx="782782" cy="200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מלבן 53">
            <a:extLst>
              <a:ext uri="{FF2B5EF4-FFF2-40B4-BE49-F238E27FC236}">
                <a16:creationId xmlns:a16="http://schemas.microsoft.com/office/drawing/2014/main" id="{3A2804CA-C10E-4571-8525-1C4B325858FB}"/>
              </a:ext>
            </a:extLst>
          </p:cNvPr>
          <p:cNvSpPr/>
          <p:nvPr/>
        </p:nvSpPr>
        <p:spPr>
          <a:xfrm>
            <a:off x="773369" y="1013295"/>
            <a:ext cx="3421856" cy="1793082"/>
          </a:xfrm>
          <a:prstGeom prst="rect">
            <a:avLst/>
          </a:prstGeom>
          <a:pattFill prst="wdUpDiag">
            <a:fgClr>
              <a:srgbClr val="5B9BD5"/>
            </a:fgClr>
            <a:bgClr>
              <a:schemeClr val="bg1">
                <a:lumMod val="75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מלבן 32">
            <a:extLst>
              <a:ext uri="{FF2B5EF4-FFF2-40B4-BE49-F238E27FC236}">
                <a16:creationId xmlns:a16="http://schemas.microsoft.com/office/drawing/2014/main" id="{DEC035E5-A3DC-430D-88DF-AE9D4D8CA593}"/>
              </a:ext>
            </a:extLst>
          </p:cNvPr>
          <p:cNvSpPr/>
          <p:nvPr/>
        </p:nvSpPr>
        <p:spPr>
          <a:xfrm>
            <a:off x="7813963" y="5155402"/>
            <a:ext cx="782782" cy="2008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תיבת טקסט 34">
            <a:extLst>
              <a:ext uri="{FF2B5EF4-FFF2-40B4-BE49-F238E27FC236}">
                <a16:creationId xmlns:a16="http://schemas.microsoft.com/office/drawing/2014/main" id="{D8284A4D-39AB-401E-9A39-D170A8F6AE18}"/>
              </a:ext>
            </a:extLst>
          </p:cNvPr>
          <p:cNvSpPr txBox="1"/>
          <p:nvPr/>
        </p:nvSpPr>
        <p:spPr>
          <a:xfrm>
            <a:off x="4322618" y="4488228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400" dirty="0">
                <a:latin typeface="Calibri" panose="020F0502020204030204" pitchFamily="34" charset="0"/>
                <a:cs typeface="Calibri" panose="020F0502020204030204" pitchFamily="34" charset="0"/>
              </a:rPr>
              <a:t>מפלס תת"ק שמור לרש"ת- תפעול מערכות כבודה</a:t>
            </a:r>
          </a:p>
        </p:txBody>
      </p:sp>
      <p:sp>
        <p:nvSpPr>
          <p:cNvPr id="36" name="תיבת טקסט 35">
            <a:extLst>
              <a:ext uri="{FF2B5EF4-FFF2-40B4-BE49-F238E27FC236}">
                <a16:creationId xmlns:a16="http://schemas.microsoft.com/office/drawing/2014/main" id="{A3F3C62D-D408-41D0-80C7-424D6BF7E9D1}"/>
              </a:ext>
            </a:extLst>
          </p:cNvPr>
          <p:cNvSpPr txBox="1"/>
          <p:nvPr/>
        </p:nvSpPr>
        <p:spPr>
          <a:xfrm>
            <a:off x="4331110" y="4797662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400" dirty="0">
                <a:latin typeface="Calibri" panose="020F0502020204030204" pitchFamily="34" charset="0"/>
                <a:cs typeface="Calibri" panose="020F0502020204030204" pitchFamily="34" charset="0"/>
              </a:rPr>
              <a:t>טרמינל 3- קיים/ מתוכנן</a:t>
            </a:r>
          </a:p>
        </p:txBody>
      </p:sp>
      <p:sp>
        <p:nvSpPr>
          <p:cNvPr id="37" name="תיבת טקסט 36">
            <a:extLst>
              <a:ext uri="{FF2B5EF4-FFF2-40B4-BE49-F238E27FC236}">
                <a16:creationId xmlns:a16="http://schemas.microsoft.com/office/drawing/2014/main" id="{CDB119A6-78B4-4B72-B05B-B0A9A3B17DDD}"/>
              </a:ext>
            </a:extLst>
          </p:cNvPr>
          <p:cNvSpPr txBox="1"/>
          <p:nvPr/>
        </p:nvSpPr>
        <p:spPr>
          <a:xfrm>
            <a:off x="4331110" y="5118800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400" dirty="0">
                <a:latin typeface="Calibri" panose="020F0502020204030204" pitchFamily="34" charset="0"/>
                <a:cs typeface="Calibri" panose="020F0502020204030204" pitchFamily="34" charset="0"/>
              </a:rPr>
              <a:t>מפלס תת"ק- מטרו</a:t>
            </a:r>
          </a:p>
        </p:txBody>
      </p:sp>
      <p:sp>
        <p:nvSpPr>
          <p:cNvPr id="38" name="תיבת טקסט 37">
            <a:extLst>
              <a:ext uri="{FF2B5EF4-FFF2-40B4-BE49-F238E27FC236}">
                <a16:creationId xmlns:a16="http://schemas.microsoft.com/office/drawing/2014/main" id="{052423D6-32F6-4E1A-8027-E692AF142017}"/>
              </a:ext>
            </a:extLst>
          </p:cNvPr>
          <p:cNvSpPr txBox="1"/>
          <p:nvPr/>
        </p:nvSpPr>
        <p:spPr>
          <a:xfrm>
            <a:off x="1912869" y="1624343"/>
            <a:ext cx="1486304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</a:rPr>
              <a:t>טרמינל 3- קיים \ עתידי</a:t>
            </a:r>
          </a:p>
        </p:txBody>
      </p:sp>
      <p:sp>
        <p:nvSpPr>
          <p:cNvPr id="42" name="מלבן 41">
            <a:extLst>
              <a:ext uri="{FF2B5EF4-FFF2-40B4-BE49-F238E27FC236}">
                <a16:creationId xmlns:a16="http://schemas.microsoft.com/office/drawing/2014/main" id="{169A795B-CFAB-4D13-A7C0-9B5A43C12FC9}"/>
              </a:ext>
            </a:extLst>
          </p:cNvPr>
          <p:cNvSpPr/>
          <p:nvPr/>
        </p:nvSpPr>
        <p:spPr>
          <a:xfrm>
            <a:off x="802480" y="2857500"/>
            <a:ext cx="2076451" cy="4778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תיבת טקסט 42">
            <a:extLst>
              <a:ext uri="{FF2B5EF4-FFF2-40B4-BE49-F238E27FC236}">
                <a16:creationId xmlns:a16="http://schemas.microsoft.com/office/drawing/2014/main" id="{84688DCE-5DFE-406C-85EB-8F383FDE13CA}"/>
              </a:ext>
            </a:extLst>
          </p:cNvPr>
          <p:cNvSpPr txBox="1"/>
          <p:nvPr/>
        </p:nvSpPr>
        <p:spPr>
          <a:xfrm>
            <a:off x="834662" y="2881649"/>
            <a:ext cx="201208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200" b="1" dirty="0">
                <a:latin typeface="Calibri" panose="020F0502020204030204" pitchFamily="34" charset="0"/>
                <a:cs typeface="Calibri" panose="020F0502020204030204" pitchFamily="34" charset="0"/>
              </a:rPr>
              <a:t>מפלס שמור לרש"ת – </a:t>
            </a:r>
            <a:r>
              <a:rPr lang="he-IL" sz="1200" b="1" u="sng" dirty="0">
                <a:latin typeface="Calibri" panose="020F0502020204030204" pitchFamily="34" charset="0"/>
                <a:cs typeface="Calibri" panose="020F0502020204030204" pitchFamily="34" charset="0"/>
              </a:rPr>
              <a:t>תפעול מערכת כבודה עתידית</a:t>
            </a:r>
          </a:p>
        </p:txBody>
      </p:sp>
      <p:sp>
        <p:nvSpPr>
          <p:cNvPr id="9" name="צורה חופשית: צורה 8">
            <a:extLst>
              <a:ext uri="{FF2B5EF4-FFF2-40B4-BE49-F238E27FC236}">
                <a16:creationId xmlns:a16="http://schemas.microsoft.com/office/drawing/2014/main" id="{3846C9C5-829E-444A-BFD7-8FC99841013F}"/>
              </a:ext>
            </a:extLst>
          </p:cNvPr>
          <p:cNvSpPr/>
          <p:nvPr/>
        </p:nvSpPr>
        <p:spPr>
          <a:xfrm>
            <a:off x="2878931" y="2513589"/>
            <a:ext cx="1207294" cy="2057400"/>
          </a:xfrm>
          <a:custGeom>
            <a:avLst/>
            <a:gdLst>
              <a:gd name="connsiteX0" fmla="*/ 0 w 1207294"/>
              <a:gd name="connsiteY0" fmla="*/ 985837 h 2057400"/>
              <a:gd name="connsiteX1" fmla="*/ 0 w 1207294"/>
              <a:gd name="connsiteY1" fmla="*/ 2043112 h 2057400"/>
              <a:gd name="connsiteX2" fmla="*/ 1193006 w 1207294"/>
              <a:gd name="connsiteY2" fmla="*/ 2057400 h 2057400"/>
              <a:gd name="connsiteX3" fmla="*/ 1207294 w 1207294"/>
              <a:gd name="connsiteY3" fmla="*/ 957262 h 2057400"/>
              <a:gd name="connsiteX4" fmla="*/ 1207294 w 1207294"/>
              <a:gd name="connsiteY4" fmla="*/ 0 h 2057400"/>
              <a:gd name="connsiteX5" fmla="*/ 821531 w 1207294"/>
              <a:gd name="connsiteY5" fmla="*/ 0 h 2057400"/>
              <a:gd name="connsiteX6" fmla="*/ 828675 w 1207294"/>
              <a:gd name="connsiteY6" fmla="*/ 821531 h 2057400"/>
              <a:gd name="connsiteX7" fmla="*/ 7144 w 1207294"/>
              <a:gd name="connsiteY7" fmla="*/ 850106 h 2057400"/>
              <a:gd name="connsiteX8" fmla="*/ 0 w 1207294"/>
              <a:gd name="connsiteY8" fmla="*/ 985837 h 2057400"/>
              <a:gd name="connsiteX0" fmla="*/ 0 w 1207294"/>
              <a:gd name="connsiteY0" fmla="*/ 985837 h 2057400"/>
              <a:gd name="connsiteX1" fmla="*/ 0 w 1207294"/>
              <a:gd name="connsiteY1" fmla="*/ 2043112 h 2057400"/>
              <a:gd name="connsiteX2" fmla="*/ 1193006 w 1207294"/>
              <a:gd name="connsiteY2" fmla="*/ 2057400 h 2057400"/>
              <a:gd name="connsiteX3" fmla="*/ 1207294 w 1207294"/>
              <a:gd name="connsiteY3" fmla="*/ 957262 h 2057400"/>
              <a:gd name="connsiteX4" fmla="*/ 1207294 w 1207294"/>
              <a:gd name="connsiteY4" fmla="*/ 0 h 2057400"/>
              <a:gd name="connsiteX5" fmla="*/ 821531 w 1207294"/>
              <a:gd name="connsiteY5" fmla="*/ 0 h 2057400"/>
              <a:gd name="connsiteX6" fmla="*/ 828675 w 1207294"/>
              <a:gd name="connsiteY6" fmla="*/ 850106 h 2057400"/>
              <a:gd name="connsiteX7" fmla="*/ 7144 w 1207294"/>
              <a:gd name="connsiteY7" fmla="*/ 850106 h 2057400"/>
              <a:gd name="connsiteX8" fmla="*/ 0 w 1207294"/>
              <a:gd name="connsiteY8" fmla="*/ 985837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7294" h="2057400">
                <a:moveTo>
                  <a:pt x="0" y="985837"/>
                </a:moveTo>
                <a:lnTo>
                  <a:pt x="0" y="2043112"/>
                </a:lnTo>
                <a:lnTo>
                  <a:pt x="1193006" y="2057400"/>
                </a:lnTo>
                <a:lnTo>
                  <a:pt x="1207294" y="957262"/>
                </a:lnTo>
                <a:lnTo>
                  <a:pt x="1207294" y="0"/>
                </a:lnTo>
                <a:lnTo>
                  <a:pt x="821531" y="0"/>
                </a:lnTo>
                <a:cubicBezTo>
                  <a:pt x="823912" y="273844"/>
                  <a:pt x="826294" y="576262"/>
                  <a:pt x="828675" y="850106"/>
                </a:cubicBezTo>
                <a:lnTo>
                  <a:pt x="7144" y="850106"/>
                </a:lnTo>
                <a:lnTo>
                  <a:pt x="0" y="985837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50196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4" name="תיבת טקסט 43">
            <a:extLst>
              <a:ext uri="{FF2B5EF4-FFF2-40B4-BE49-F238E27FC236}">
                <a16:creationId xmlns:a16="http://schemas.microsoft.com/office/drawing/2014/main" id="{3C4FBFDC-77BC-4157-A537-732F6717AAC4}"/>
              </a:ext>
            </a:extLst>
          </p:cNvPr>
          <p:cNvSpPr txBox="1"/>
          <p:nvPr/>
        </p:nvSpPr>
        <p:spPr>
          <a:xfrm>
            <a:off x="2266949" y="3580393"/>
            <a:ext cx="1408981" cy="1082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100" b="1" dirty="0">
                <a:latin typeface="Calibri" panose="020F0502020204030204" pitchFamily="34" charset="0"/>
                <a:cs typeface="Calibri" panose="020F0502020204030204" pitchFamily="34" charset="0"/>
              </a:rPr>
              <a:t>מטרו- מפלס התכנסות</a:t>
            </a:r>
          </a:p>
        </p:txBody>
      </p:sp>
      <p:sp>
        <p:nvSpPr>
          <p:cNvPr id="45" name="תיבת טקסט 44">
            <a:extLst>
              <a:ext uri="{FF2B5EF4-FFF2-40B4-BE49-F238E27FC236}">
                <a16:creationId xmlns:a16="http://schemas.microsoft.com/office/drawing/2014/main" id="{803D80C7-0A1E-485F-8EE0-CF3E4959FFA4}"/>
              </a:ext>
            </a:extLst>
          </p:cNvPr>
          <p:cNvSpPr txBox="1"/>
          <p:nvPr/>
        </p:nvSpPr>
        <p:spPr>
          <a:xfrm>
            <a:off x="2262905" y="3924045"/>
            <a:ext cx="1408981" cy="1082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100" b="1" dirty="0">
                <a:latin typeface="Calibri" panose="020F0502020204030204" pitchFamily="34" charset="0"/>
                <a:cs typeface="Calibri" panose="020F0502020204030204" pitchFamily="34" charset="0"/>
              </a:rPr>
              <a:t>מטרו- מפלס טכני</a:t>
            </a:r>
          </a:p>
        </p:txBody>
      </p:sp>
      <p:sp>
        <p:nvSpPr>
          <p:cNvPr id="46" name="תיבת טקסט 45">
            <a:extLst>
              <a:ext uri="{FF2B5EF4-FFF2-40B4-BE49-F238E27FC236}">
                <a16:creationId xmlns:a16="http://schemas.microsoft.com/office/drawing/2014/main" id="{C2FAA1BD-D6F1-4442-A891-9F4318525251}"/>
              </a:ext>
            </a:extLst>
          </p:cNvPr>
          <p:cNvSpPr txBox="1"/>
          <p:nvPr/>
        </p:nvSpPr>
        <p:spPr>
          <a:xfrm>
            <a:off x="2251011" y="4305543"/>
            <a:ext cx="1408981" cy="1082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100" b="1" dirty="0">
                <a:latin typeface="Calibri" panose="020F0502020204030204" pitchFamily="34" charset="0"/>
                <a:cs typeface="Calibri" panose="020F0502020204030204" pitchFamily="34" charset="0"/>
              </a:rPr>
              <a:t>מטרו- מפלס רציף</a:t>
            </a:r>
          </a:p>
        </p:txBody>
      </p:sp>
      <p:cxnSp>
        <p:nvCxnSpPr>
          <p:cNvPr id="47" name="מחבר ישר 46">
            <a:extLst>
              <a:ext uri="{FF2B5EF4-FFF2-40B4-BE49-F238E27FC236}">
                <a16:creationId xmlns:a16="http://schemas.microsoft.com/office/drawing/2014/main" id="{E7558B6B-238D-40DC-A7CC-A1F6220B6DEC}"/>
              </a:ext>
            </a:extLst>
          </p:cNvPr>
          <p:cNvCxnSpPr>
            <a:cxnSpLocks/>
          </p:cNvCxnSpPr>
          <p:nvPr/>
        </p:nvCxnSpPr>
        <p:spPr>
          <a:xfrm>
            <a:off x="4200524" y="3198340"/>
            <a:ext cx="1193007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מלבן 22">
            <a:extLst>
              <a:ext uri="{FF2B5EF4-FFF2-40B4-BE49-F238E27FC236}">
                <a16:creationId xmlns:a16="http://schemas.microsoft.com/office/drawing/2014/main" id="{B81C5C7F-D212-4AA6-8FC4-32097120483E}"/>
              </a:ext>
            </a:extLst>
          </p:cNvPr>
          <p:cNvSpPr/>
          <p:nvPr/>
        </p:nvSpPr>
        <p:spPr>
          <a:xfrm>
            <a:off x="4602572" y="3083363"/>
            <a:ext cx="312328" cy="1149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מלבן 23">
            <a:extLst>
              <a:ext uri="{FF2B5EF4-FFF2-40B4-BE49-F238E27FC236}">
                <a16:creationId xmlns:a16="http://schemas.microsoft.com/office/drawing/2014/main" id="{2243E77A-2573-4569-97B2-792952725A53}"/>
              </a:ext>
            </a:extLst>
          </p:cNvPr>
          <p:cNvSpPr/>
          <p:nvPr/>
        </p:nvSpPr>
        <p:spPr>
          <a:xfrm>
            <a:off x="4086225" y="2627889"/>
            <a:ext cx="1307306" cy="193354"/>
          </a:xfrm>
          <a:prstGeom prst="rect">
            <a:avLst/>
          </a:prstGeom>
          <a:solidFill>
            <a:srgbClr val="C5E0B4">
              <a:alpha val="50196"/>
            </a:srgb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מלבן 24">
            <a:extLst>
              <a:ext uri="{FF2B5EF4-FFF2-40B4-BE49-F238E27FC236}">
                <a16:creationId xmlns:a16="http://schemas.microsoft.com/office/drawing/2014/main" id="{B089D38A-C62B-4600-A6A0-ADD8389FDE95}"/>
              </a:ext>
            </a:extLst>
          </p:cNvPr>
          <p:cNvSpPr/>
          <p:nvPr/>
        </p:nvSpPr>
        <p:spPr>
          <a:xfrm>
            <a:off x="4683918" y="2821243"/>
            <a:ext cx="145255" cy="2621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מלבן 25">
            <a:extLst>
              <a:ext uri="{FF2B5EF4-FFF2-40B4-BE49-F238E27FC236}">
                <a16:creationId xmlns:a16="http://schemas.microsoft.com/office/drawing/2014/main" id="{6E790111-E79E-44FB-875B-A95729A9D8A0}"/>
              </a:ext>
            </a:extLst>
          </p:cNvPr>
          <p:cNvSpPr/>
          <p:nvPr/>
        </p:nvSpPr>
        <p:spPr>
          <a:xfrm>
            <a:off x="5393531" y="2785053"/>
            <a:ext cx="621505" cy="4490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49" name="מחבר ישר 48">
            <a:extLst>
              <a:ext uri="{FF2B5EF4-FFF2-40B4-BE49-F238E27FC236}">
                <a16:creationId xmlns:a16="http://schemas.microsoft.com/office/drawing/2014/main" id="{89C20FF2-79CE-4B9F-9079-EBFE19CDFF6B}"/>
              </a:ext>
            </a:extLst>
          </p:cNvPr>
          <p:cNvCxnSpPr>
            <a:cxnSpLocks/>
          </p:cNvCxnSpPr>
          <p:nvPr/>
        </p:nvCxnSpPr>
        <p:spPr>
          <a:xfrm>
            <a:off x="5393531" y="2923826"/>
            <a:ext cx="62150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מחבר ישר 49">
            <a:extLst>
              <a:ext uri="{FF2B5EF4-FFF2-40B4-BE49-F238E27FC236}">
                <a16:creationId xmlns:a16="http://schemas.microsoft.com/office/drawing/2014/main" id="{23D50CCF-E4A4-4040-9305-20563F3170EA}"/>
              </a:ext>
            </a:extLst>
          </p:cNvPr>
          <p:cNvCxnSpPr>
            <a:cxnSpLocks/>
          </p:cNvCxnSpPr>
          <p:nvPr/>
        </p:nvCxnSpPr>
        <p:spPr>
          <a:xfrm>
            <a:off x="5403051" y="3076226"/>
            <a:ext cx="62150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מחבר ישר 50">
            <a:extLst>
              <a:ext uri="{FF2B5EF4-FFF2-40B4-BE49-F238E27FC236}">
                <a16:creationId xmlns:a16="http://schemas.microsoft.com/office/drawing/2014/main" id="{30888F73-CFEE-43AC-958A-5B3AD1C70848}"/>
              </a:ext>
            </a:extLst>
          </p:cNvPr>
          <p:cNvCxnSpPr>
            <a:cxnSpLocks/>
          </p:cNvCxnSpPr>
          <p:nvPr/>
        </p:nvCxnSpPr>
        <p:spPr>
          <a:xfrm>
            <a:off x="5388763" y="2792197"/>
            <a:ext cx="62150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בועת דיבור: מלבן עם פינות מעוגלות 16">
            <a:extLst>
              <a:ext uri="{FF2B5EF4-FFF2-40B4-BE49-F238E27FC236}">
                <a16:creationId xmlns:a16="http://schemas.microsoft.com/office/drawing/2014/main" id="{4851FFF1-51E0-4843-863A-6758EDBF5F64}"/>
              </a:ext>
            </a:extLst>
          </p:cNvPr>
          <p:cNvSpPr/>
          <p:nvPr/>
        </p:nvSpPr>
        <p:spPr>
          <a:xfrm>
            <a:off x="4572000" y="3365685"/>
            <a:ext cx="1018870" cy="381719"/>
          </a:xfrm>
          <a:prstGeom prst="wedgeRoundRectCallout">
            <a:avLst>
              <a:gd name="adj1" fmla="val -51965"/>
              <a:gd name="adj2" fmla="val -88023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מסילות רכבת קיימות</a:t>
            </a:r>
          </a:p>
        </p:txBody>
      </p:sp>
      <p:sp>
        <p:nvSpPr>
          <p:cNvPr id="53" name="בועת דיבור: מלבן עם פינות מעוגלות 16">
            <a:extLst>
              <a:ext uri="{FF2B5EF4-FFF2-40B4-BE49-F238E27FC236}">
                <a16:creationId xmlns:a16="http://schemas.microsoft.com/office/drawing/2014/main" id="{0F033505-6185-4BAF-9C08-FBF3C7512FC7}"/>
              </a:ext>
            </a:extLst>
          </p:cNvPr>
          <p:cNvSpPr/>
          <p:nvPr/>
        </p:nvSpPr>
        <p:spPr>
          <a:xfrm>
            <a:off x="4602572" y="1402120"/>
            <a:ext cx="1018870" cy="839345"/>
          </a:xfrm>
          <a:prstGeom prst="wedgeRoundRectCallout">
            <a:avLst>
              <a:gd name="adj1" fmla="val -35138"/>
              <a:gd name="adj2" fmla="val 132810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גשר מוצע + חיבור ורטיקלי לרציפי הרכבת</a:t>
            </a:r>
          </a:p>
        </p:txBody>
      </p:sp>
      <p:sp>
        <p:nvSpPr>
          <p:cNvPr id="55" name="מלבן 54">
            <a:extLst>
              <a:ext uri="{FF2B5EF4-FFF2-40B4-BE49-F238E27FC236}">
                <a16:creationId xmlns:a16="http://schemas.microsoft.com/office/drawing/2014/main" id="{5E271FF1-D3F1-43E2-81FB-F5B19F828BD6}"/>
              </a:ext>
            </a:extLst>
          </p:cNvPr>
          <p:cNvSpPr/>
          <p:nvPr/>
        </p:nvSpPr>
        <p:spPr>
          <a:xfrm>
            <a:off x="7813963" y="4832479"/>
            <a:ext cx="782782" cy="200885"/>
          </a:xfrm>
          <a:prstGeom prst="rect">
            <a:avLst/>
          </a:prstGeom>
          <a:pattFill prst="wdUpDiag">
            <a:fgClr>
              <a:srgbClr val="5B9BD5"/>
            </a:fgClr>
            <a:bgClr>
              <a:schemeClr val="bg1">
                <a:lumMod val="75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1492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>
            <a:extLst>
              <a:ext uri="{FF2B5EF4-FFF2-40B4-BE49-F238E27FC236}">
                <a16:creationId xmlns:a16="http://schemas.microsoft.com/office/drawing/2014/main" id="{29D40ADD-9231-4CCC-9BAB-85765CFADB21}"/>
              </a:ext>
            </a:extLst>
          </p:cNvPr>
          <p:cNvSpPr txBox="1"/>
          <p:nvPr/>
        </p:nvSpPr>
        <p:spPr>
          <a:xfrm>
            <a:off x="2185988" y="2389257"/>
            <a:ext cx="448788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defRPr/>
            </a:pPr>
            <a:r>
              <a:rPr lang="he-IL" sz="4000" b="0" dirty="0">
                <a:latin typeface="Calibri" panose="020F0502020204030204" pitchFamily="34" charset="0"/>
                <a:cs typeface="Calibri" panose="020F0502020204030204" pitchFamily="34" charset="0"/>
              </a:rPr>
              <a:t>פרויקטים גובלים</a:t>
            </a:r>
            <a:endParaRPr kumimoji="0" lang="he-IL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146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68E16C5E-85A5-4B10-9038-E66058E33EBD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M3 </a:t>
            </a: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תחנת נתב"ג– ממשקים עם בינוי תת"ק 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2AA7070D-2512-444F-962A-4E5613A1582B}"/>
              </a:ext>
            </a:extLst>
          </p:cNvPr>
          <p:cNvSpPr/>
          <p:nvPr/>
        </p:nvSpPr>
        <p:spPr>
          <a:xfrm>
            <a:off x="1912869" y="4170939"/>
            <a:ext cx="457200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127125"/>
            <a:ext cx="8384485" cy="420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בועת דיבור: מלבן עם פינות מעוגלות 16">
            <a:extLst>
              <a:ext uri="{FF2B5EF4-FFF2-40B4-BE49-F238E27FC236}">
                <a16:creationId xmlns:a16="http://schemas.microsoft.com/office/drawing/2014/main" id="{0BC4AE89-45A4-4836-B3F7-B9D57BB3C2EE}"/>
              </a:ext>
            </a:extLst>
          </p:cNvPr>
          <p:cNvSpPr/>
          <p:nvPr/>
        </p:nvSpPr>
        <p:spPr>
          <a:xfrm>
            <a:off x="3889255" y="1552417"/>
            <a:ext cx="1137689" cy="540005"/>
          </a:xfrm>
          <a:prstGeom prst="wedgeRoundRectCallout">
            <a:avLst>
              <a:gd name="adj1" fmla="val -57187"/>
              <a:gd name="adj2" fmla="val 166443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חניון תת קרקעי- חלק מפרויקט המלון</a:t>
            </a:r>
          </a:p>
        </p:txBody>
      </p:sp>
      <p:sp>
        <p:nvSpPr>
          <p:cNvPr id="34" name="בועת דיבור: מלבן עם פינות מעוגלות 16">
            <a:extLst>
              <a:ext uri="{FF2B5EF4-FFF2-40B4-BE49-F238E27FC236}">
                <a16:creationId xmlns:a16="http://schemas.microsoft.com/office/drawing/2014/main" id="{0BC4AE89-45A4-4836-B3F7-B9D57BB3C2EE}"/>
              </a:ext>
            </a:extLst>
          </p:cNvPr>
          <p:cNvSpPr/>
          <p:nvPr/>
        </p:nvSpPr>
        <p:spPr>
          <a:xfrm>
            <a:off x="1174749" y="1946533"/>
            <a:ext cx="738120" cy="422017"/>
          </a:xfrm>
          <a:prstGeom prst="wedgeRoundRectCallout">
            <a:avLst>
              <a:gd name="adj1" fmla="val 29326"/>
              <a:gd name="adj2" fmla="val -152230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מנהרות </a:t>
            </a:r>
            <a:endParaRPr lang="en-US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TBM</a:t>
            </a:r>
          </a:p>
        </p:txBody>
      </p:sp>
      <p:sp>
        <p:nvSpPr>
          <p:cNvPr id="39" name="בועת דיבור: מלבן עם פינות מעוגלות 16">
            <a:extLst>
              <a:ext uri="{FF2B5EF4-FFF2-40B4-BE49-F238E27FC236}">
                <a16:creationId xmlns:a16="http://schemas.microsoft.com/office/drawing/2014/main" id="{0BC4AE89-45A4-4836-B3F7-B9D57BB3C2EE}"/>
              </a:ext>
            </a:extLst>
          </p:cNvPr>
          <p:cNvSpPr/>
          <p:nvPr/>
        </p:nvSpPr>
        <p:spPr>
          <a:xfrm>
            <a:off x="5279905" y="2765268"/>
            <a:ext cx="1063745" cy="463206"/>
          </a:xfrm>
          <a:prstGeom prst="wedgeRoundRectCallout">
            <a:avLst>
              <a:gd name="adj1" fmla="val -57187"/>
              <a:gd name="adj2" fmla="val 166443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אלמנט תפעולי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5" name="חץ למעלה 4"/>
          <p:cNvSpPr/>
          <p:nvPr/>
        </p:nvSpPr>
        <p:spPr>
          <a:xfrm>
            <a:off x="8054340" y="1179991"/>
            <a:ext cx="571500" cy="766542"/>
          </a:xfrm>
          <a:prstGeom prst="up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endParaRPr lang="he-I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846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68E16C5E-85A5-4B10-9038-E66058E33EBD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M3 </a:t>
            </a: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תחנת נתב"ג– ממשקים עם בינוי תת"ק 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2AA7070D-2512-444F-962A-4E5613A1582B}"/>
              </a:ext>
            </a:extLst>
          </p:cNvPr>
          <p:cNvSpPr/>
          <p:nvPr/>
        </p:nvSpPr>
        <p:spPr>
          <a:xfrm>
            <a:off x="1912869" y="4170939"/>
            <a:ext cx="457200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תמונה 7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24" b="29634"/>
          <a:stretch/>
        </p:blipFill>
        <p:spPr>
          <a:xfrm>
            <a:off x="4349989" y="2113812"/>
            <a:ext cx="4338796" cy="29865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656025" y="863382"/>
            <a:ext cx="3032760" cy="3084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dirty="0"/>
              <a:t>חתך 1-1 – ממשק עם המנהרות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9DAFCF03-7015-4858-ADCF-0B470B9954C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00"/>
          <a:stretch/>
        </p:blipFill>
        <p:spPr>
          <a:xfrm rot="5400000">
            <a:off x="1123076" y="258466"/>
            <a:ext cx="2321720" cy="35315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BDD62148-5E4B-4CF2-A946-DD539376C8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1" t="9387" r="63364" b="55597"/>
          <a:stretch/>
        </p:blipFill>
        <p:spPr bwMode="auto">
          <a:xfrm>
            <a:off x="604293" y="3678020"/>
            <a:ext cx="1616144" cy="14716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930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68E16C5E-85A5-4B10-9038-E66058E33EBD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M3 </a:t>
            </a: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תחנת נתב"ג– ממשקים עם בינוי תת"ק 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2AA7070D-2512-444F-962A-4E5613A1582B}"/>
              </a:ext>
            </a:extLst>
          </p:cNvPr>
          <p:cNvSpPr/>
          <p:nvPr/>
        </p:nvSpPr>
        <p:spPr>
          <a:xfrm>
            <a:off x="1912869" y="4170939"/>
            <a:ext cx="457200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9" t="30403" r="-2049"/>
          <a:stretch/>
        </p:blipFill>
        <p:spPr bwMode="auto">
          <a:xfrm>
            <a:off x="3694748" y="1764305"/>
            <a:ext cx="5129213" cy="2634423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88420" y="838689"/>
            <a:ext cx="3032760" cy="3084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dirty="0"/>
              <a:t>חתך 2-2 – ממשק עם האלמנט התפעולי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2EA6316-7751-449F-8BF6-41D834628B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7" t="36065" r="43241" b="12091"/>
          <a:stretch/>
        </p:blipFill>
        <p:spPr bwMode="auto">
          <a:xfrm>
            <a:off x="422820" y="3081517"/>
            <a:ext cx="1496855" cy="21788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F7C52ACD-2E0F-467E-9F19-CA7D30E67BE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1" t="1893" r="55550" b="-1"/>
          <a:stretch/>
        </p:blipFill>
        <p:spPr bwMode="auto">
          <a:xfrm rot="5400000">
            <a:off x="933365" y="404728"/>
            <a:ext cx="1942227" cy="2963317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71598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68E16C5E-85A5-4B10-9038-E66058E33EBD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M3 </a:t>
            </a: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תחנת נתב"ג– ממשקים עם בינוי תת"ק 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2AA7070D-2512-444F-962A-4E5613A1582B}"/>
              </a:ext>
            </a:extLst>
          </p:cNvPr>
          <p:cNvSpPr/>
          <p:nvPr/>
        </p:nvSpPr>
        <p:spPr>
          <a:xfrm>
            <a:off x="1912869" y="4170939"/>
            <a:ext cx="457200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586740" y="1325880"/>
            <a:ext cx="7757160" cy="26583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+mj-lt"/>
              <a:buAutoNum type="arabicPeriod"/>
            </a:pPr>
            <a:r>
              <a:rPr lang="he-IL" dirty="0"/>
              <a:t>נדרש לספק חומר תכנון קונסטרוקטיבי על מנת להשלים את ההתייחסות, בין היתר החומר יכלול: דיפון, חישובים, חתכים, עוגנים (זמניים וקבועים). פורמט </a:t>
            </a:r>
            <a:r>
              <a:rPr lang="en-US" dirty="0"/>
              <a:t>DWG+PDF)</a:t>
            </a:r>
            <a:r>
              <a:rPr lang="he-IL" dirty="0"/>
              <a:t>).</a:t>
            </a:r>
            <a:endParaRPr lang="en-US" dirty="0"/>
          </a:p>
          <a:p>
            <a:pPr marL="342900" indent="-342900" algn="r" rtl="1">
              <a:lnSpc>
                <a:spcPct val="150000"/>
              </a:lnSpc>
              <a:buFont typeface="+mj-lt"/>
              <a:buAutoNum type="arabicPeriod"/>
            </a:pPr>
            <a:r>
              <a:rPr lang="he-IL" b="1" u="sng" dirty="0"/>
              <a:t>אין לאפשר בינוי מעל האלמנט התפעולי </a:t>
            </a:r>
            <a:r>
              <a:rPr lang="he-IL" dirty="0"/>
              <a:t>בשלב שלפני הקמת המטרו, היות והאלמנט מבוצע בשיטת חפירה פתוחה </a:t>
            </a:r>
            <a:r>
              <a:rPr lang="en-US" dirty="0"/>
              <a:t>  .(C&amp;C) </a:t>
            </a:r>
            <a:r>
              <a:rPr lang="he-IL" dirty="0"/>
              <a:t>ועל כן יש להסיט את קו הבניין התת קרקעי מחוץ לתחום ההרחקה (ראה/י חתך 2-2).</a:t>
            </a:r>
          </a:p>
          <a:p>
            <a:pPr marL="342900" indent="-342900" algn="r" rtl="1">
              <a:lnSpc>
                <a:spcPct val="150000"/>
              </a:lnSpc>
              <a:buFont typeface="+mj-lt"/>
              <a:buAutoNum type="arabicPeriod"/>
            </a:pPr>
            <a:r>
              <a:rPr lang="he-IL" dirty="0"/>
              <a:t>תנאי לביצוע: עמידה בדרישות וחישובים קונסטרוקטיביים ע"פ מדניות נת"ע ובאישורה. (תוספת עומס מבניות בשל בניה צמודה לתוואי המנהרות, תנודות קרקע וכד').</a:t>
            </a:r>
          </a:p>
          <a:p>
            <a:pPr marL="342900" indent="-342900" algn="r" rtl="1">
              <a:lnSpc>
                <a:spcPct val="150000"/>
              </a:lnSpc>
              <a:buFont typeface="+mj-lt"/>
              <a:buAutoNum type="arabicPeriod"/>
            </a:pPr>
            <a:r>
              <a:rPr lang="he-IL" dirty="0">
                <a:solidFill>
                  <a:srgbClr val="FF0000"/>
                </a:solidFill>
              </a:rPr>
              <a:t>אימוץ הסדרי תנועה שתוכננו ע"י צוות המטרו/ הצעת חלופה נפרדת שתשלב בין הפונקציות הנדרשות עבור תפעול מערך האוטובוסים ותחנת המטרו.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59780" y="954511"/>
            <a:ext cx="248412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1800" b="1" u="sng" dirty="0"/>
              <a:t> המשך תיאום:</a:t>
            </a:r>
          </a:p>
        </p:txBody>
      </p:sp>
    </p:spTree>
    <p:extLst>
      <p:ext uri="{BB962C8B-B14F-4D97-AF65-F5344CB8AC3E}">
        <p14:creationId xmlns:p14="http://schemas.microsoft.com/office/powerpoint/2010/main" val="3792807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68E16C5E-85A5-4B10-9038-E66058E33EBD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תוואי נתב"ג| סטטוס חומרי רקע לתיאום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2AA7070D-2512-444F-962A-4E5613A1582B}"/>
              </a:ext>
            </a:extLst>
          </p:cNvPr>
          <p:cNvSpPr/>
          <p:nvPr/>
        </p:nvSpPr>
        <p:spPr>
          <a:xfrm>
            <a:off x="1912869" y="4170939"/>
            <a:ext cx="457200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831817"/>
              </p:ext>
            </p:extLst>
          </p:nvPr>
        </p:nvGraphicFramePr>
        <p:xfrm>
          <a:off x="1505645" y="891540"/>
          <a:ext cx="6368198" cy="385572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82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6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3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53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975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#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נושא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פירוט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הערות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256"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קונסטרוקציה קיימת באזור התחנה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100" u="sng" dirty="0">
                          <a:effectLst/>
                        </a:rPr>
                        <a:t>קיר  תומך שיקוע רכבת מדרום לתחנה: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קונסטרוקציה, עוגנים באורך  של כ- 20 מ', דיפון (תכניות </a:t>
                      </a:r>
                      <a:r>
                        <a:rPr lang="en-US" sz="1100" dirty="0" err="1">
                          <a:effectLst/>
                        </a:rPr>
                        <a:t>asmade</a:t>
                      </a:r>
                      <a:r>
                        <a:rPr lang="he-IL" sz="1100" dirty="0">
                          <a:effectLst/>
                        </a:rPr>
                        <a:t> ותכנון מפורט לביצוע)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התקבל חומר עבור הקירות ליד תחנת הרכבת הקיימת ולא באזור מבנה התחנה והמפלג המתכונן של קו </a:t>
                      </a:r>
                      <a:r>
                        <a:rPr lang="en-US" sz="1100" dirty="0">
                          <a:effectLst/>
                        </a:rPr>
                        <a:t>M3</a:t>
                      </a:r>
                      <a:endParaRPr lang="he-IL" sz="1100" dirty="0">
                        <a:effectLst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</a:rPr>
                        <a:t>לא התקבל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256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100" u="sng" dirty="0">
                          <a:effectLst/>
                        </a:rPr>
                        <a:t>קיר תומך מצפון לתחנה: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קונסטרוקציה, עוגנים, דיפון (תכניות </a:t>
                      </a:r>
                      <a:r>
                        <a:rPr lang="en-US" sz="1100" dirty="0" err="1">
                          <a:effectLst/>
                        </a:rPr>
                        <a:t>asmade</a:t>
                      </a:r>
                      <a:r>
                        <a:rPr lang="he-IL" sz="1100" dirty="0">
                          <a:effectLst/>
                        </a:rPr>
                        <a:t> ותכנון מפורט לביצוע)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752">
                <a:tc rowSpan="3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"אוהל" להרחבת טרמינל 3 מערבה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תכניות העמדה ואדריכלות מתוכננות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rowSpan="3">
                  <a:txBody>
                    <a:bodyPr/>
                    <a:lstStyle/>
                    <a:p>
                      <a:pPr marL="0" algn="ctr" defTabSz="685800" rtl="1" eaLnBrk="1" latinLnBrk="0" hangingPunct="1">
                        <a:spcAft>
                          <a:spcPts val="0"/>
                        </a:spcAft>
                      </a:pPr>
                      <a:r>
                        <a:rPr lang="he-IL" sz="1100" b="1" kern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+mn-cs"/>
                        </a:rPr>
                        <a:t>לא התקבל</a:t>
                      </a:r>
                      <a:endParaRPr lang="en-US" sz="1100" b="1" kern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20958" marR="20958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504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תכניות ביסוס מתוכננות (צוין קידוח כלונסאות לעומק של לפחות 10 מ' מפני המצב הקיים)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9752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תכניות מערכות מתוכננות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9752">
                <a:tc rowSpan="3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תחנת מכ"ם חדשה  לאורך התוואי (מבנה 320 מ"ר)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תכניות העמדה ואדריכלות מתוכנות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V</a:t>
                      </a:r>
                      <a:r>
                        <a:rPr lang="he-IL" sz="1100" dirty="0">
                          <a:effectLst/>
                        </a:rPr>
                        <a:t> (לא התקבל </a:t>
                      </a:r>
                      <a:r>
                        <a:rPr lang="en-US" sz="1100" dirty="0">
                          <a:effectLst/>
                        </a:rPr>
                        <a:t>DWG</a:t>
                      </a:r>
                      <a:r>
                        <a:rPr lang="he-IL" sz="1100" dirty="0">
                          <a:effectLst/>
                        </a:rPr>
                        <a:t>)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9752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קונסטרוקציה, עוגנים, דיפון וביסוס מתוכנן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marL="0" algn="ctr" defTabSz="685800" rtl="1" eaLnBrk="1" latinLnBrk="0" hangingPunct="1">
                        <a:spcAft>
                          <a:spcPts val="0"/>
                        </a:spcAft>
                      </a:pPr>
                      <a:r>
                        <a:rPr lang="he-IL" sz="1100" b="1" kern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cs typeface="+mn-cs"/>
                        </a:rPr>
                        <a:t>לא התקבל </a:t>
                      </a:r>
                      <a:endParaRPr lang="en-US" sz="1100" b="1" kern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20958" marR="20958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504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העברת תנאי סף לרעידות מותרות בתחום המכ"ם (בדומה לדרישות שקיבלנו </a:t>
                      </a:r>
                      <a:r>
                        <a:rPr lang="he-IL" sz="1100" dirty="0" err="1">
                          <a:effectLst/>
                        </a:rPr>
                        <a:t>ממשהב"ט</a:t>
                      </a:r>
                      <a:r>
                        <a:rPr lang="he-IL" sz="1100" dirty="0">
                          <a:effectLst/>
                        </a:rPr>
                        <a:t>)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marL="0" algn="ctr" defTabSz="685800" rtl="1" eaLnBrk="1" latinLnBrk="0" hangingPunct="1">
                        <a:spcAft>
                          <a:spcPts val="0"/>
                        </a:spcAft>
                      </a:pPr>
                      <a:r>
                        <a:rPr lang="he-IL" sz="1100" b="1" kern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לא התקבל</a:t>
                      </a:r>
                      <a:endParaRPr lang="en-US" sz="1100" b="1" kern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20958" marR="20958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9752"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4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תחנת שאיבה ביוב ומאגר מים לאורך התוואי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תכניות העמדה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rowSpan="2">
                  <a:txBody>
                    <a:bodyPr/>
                    <a:lstStyle/>
                    <a:p>
                      <a:pPr marL="0" algn="ctr" defTabSz="685800" rtl="1" eaLnBrk="1" latinLnBrk="0" hangingPunct="1">
                        <a:spcAft>
                          <a:spcPts val="0"/>
                        </a:spcAft>
                      </a:pPr>
                      <a:r>
                        <a:rPr lang="he-IL" sz="1100" b="1" kern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לא התקבל </a:t>
                      </a:r>
                      <a:endParaRPr lang="en-US" sz="1100" b="1" kern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20958" marR="20958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9752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תכניות קונסטרוקציה, ביסוס, עוגנים ודיפון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9752">
                <a:tc rowSpan="3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5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מתקן שאיבה לביוב תת"ק בתחום חניון אוטובוסים קיים ממערב לטרמינל 3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תכניות העמדה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rowSpan="3">
                  <a:txBody>
                    <a:bodyPr/>
                    <a:lstStyle/>
                    <a:p>
                      <a:pPr marL="0" algn="ctr" defTabSz="685800" rtl="1" eaLnBrk="1" latinLnBrk="0" hangingPunct="1">
                        <a:spcAft>
                          <a:spcPts val="0"/>
                        </a:spcAft>
                      </a:pPr>
                      <a:r>
                        <a:rPr lang="he-IL" sz="1100" b="1" kern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לא התקבל</a:t>
                      </a:r>
                      <a:endParaRPr lang="en-US" sz="1100" b="1" kern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20958" marR="20958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9752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קונסטרוקציה, ביסוס, דיפון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9752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מערכות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975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6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מבנה נהגים בקצה חניון אוטובוסים קיים ממערב לטרמינל 3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העמדה ואדריכלות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solidFill>
                            <a:srgbClr val="FF0000"/>
                          </a:solidFill>
                          <a:effectLst/>
                        </a:rPr>
                        <a:t>חסר </a:t>
                      </a:r>
                      <a:r>
                        <a:rPr lang="he-IL" sz="1100" dirty="0" err="1">
                          <a:solidFill>
                            <a:srgbClr val="FF0000"/>
                          </a:solidFill>
                          <a:effectLst/>
                        </a:rPr>
                        <a:t>קונסטר</a:t>
                      </a:r>
                      <a:r>
                        <a:rPr lang="he-IL" sz="1100" dirty="0">
                          <a:solidFill>
                            <a:srgbClr val="FF0000"/>
                          </a:solidFill>
                          <a:effectLst/>
                        </a:rPr>
                        <a:t>': תכנית ביסוס, 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511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6D8C43F9-D605-4438-AC06-2305A6773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001330"/>
              </p:ext>
            </p:extLst>
          </p:nvPr>
        </p:nvGraphicFramePr>
        <p:xfrm>
          <a:off x="1482783" y="1463675"/>
          <a:ext cx="6368198" cy="318516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82788">
                  <a:extLst>
                    <a:ext uri="{9D8B030D-6E8A-4147-A177-3AD203B41FA5}">
                      <a16:colId xmlns:a16="http://schemas.microsoft.com/office/drawing/2014/main" val="4249346781"/>
                    </a:ext>
                  </a:extLst>
                </a:gridCol>
                <a:gridCol w="1456266">
                  <a:extLst>
                    <a:ext uri="{9D8B030D-6E8A-4147-A177-3AD203B41FA5}">
                      <a16:colId xmlns:a16="http://schemas.microsoft.com/office/drawing/2014/main" val="4189943709"/>
                    </a:ext>
                  </a:extLst>
                </a:gridCol>
                <a:gridCol w="3293831">
                  <a:extLst>
                    <a:ext uri="{9D8B030D-6E8A-4147-A177-3AD203B41FA5}">
                      <a16:colId xmlns:a16="http://schemas.microsoft.com/office/drawing/2014/main" val="15714829"/>
                    </a:ext>
                  </a:extLst>
                </a:gridCol>
                <a:gridCol w="1335313">
                  <a:extLst>
                    <a:ext uri="{9D8B030D-6E8A-4147-A177-3AD203B41FA5}">
                      <a16:colId xmlns:a16="http://schemas.microsoft.com/office/drawing/2014/main" val="2572779516"/>
                    </a:ext>
                  </a:extLst>
                </a:gridCol>
              </a:tblGrid>
              <a:tr h="439008"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תרשים זרימות נוסעים בכניסות לטרמינל בדגש על קומת "מקבלי הפנים"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·         </a:t>
                      </a:r>
                      <a:r>
                        <a:rPr lang="he-IL" sz="1100" dirty="0">
                          <a:effectLst/>
                        </a:rPr>
                        <a:t>דרישות סף לזרימות נוסעים: </a:t>
                      </a:r>
                      <a:r>
                        <a:rPr lang="he-IL" sz="1100" dirty="0" err="1">
                          <a:effectLst/>
                        </a:rPr>
                        <a:t>רוחבים</a:t>
                      </a:r>
                      <a:r>
                        <a:rPr lang="he-IL" sz="1100" dirty="0">
                          <a:effectLst/>
                        </a:rPr>
                        <a:t> דרושים במעברים ובכניסות עקב כבודה, גדלי מעליות, דרגנועים ע</a:t>
                      </a:r>
                      <a:r>
                        <a:rPr lang="en-US" sz="1100" dirty="0">
                          <a:effectLst/>
                        </a:rPr>
                        <a:t>"</a:t>
                      </a:r>
                      <a:r>
                        <a:rPr lang="he-IL" sz="1100" dirty="0">
                          <a:effectLst/>
                        </a:rPr>
                        <a:t>פ סטנדרט/ הנחיות רש</a:t>
                      </a:r>
                      <a:r>
                        <a:rPr lang="en-US" sz="1100" dirty="0">
                          <a:effectLst/>
                        </a:rPr>
                        <a:t>"</a:t>
                      </a:r>
                      <a:r>
                        <a:rPr lang="he-IL" sz="1100" dirty="0">
                          <a:effectLst/>
                        </a:rPr>
                        <a:t>ת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קיבלנו מידע אינו מספק (תחזיות נוסעים לשנים הבאות בטרמינל)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</a:rPr>
                        <a:t>חסרות דרישות קונקרטיות לכניסות לטרמינל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extLst>
                  <a:ext uri="{0D108BD9-81ED-4DB2-BD59-A6C34878D82A}">
                    <a16:rowId xmlns:a16="http://schemas.microsoft.com/office/drawing/2014/main" val="3414269087"/>
                  </a:ext>
                </a:extLst>
              </a:tr>
              <a:tr h="219504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·         </a:t>
                      </a:r>
                      <a:r>
                        <a:rPr lang="he-IL" sz="1100" dirty="0">
                          <a:effectLst/>
                        </a:rPr>
                        <a:t>העברת הניתוח שבוצע עם רכבת ישראל- לאותו נושא בנוגע להרחבת תחנת הרכבת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954053"/>
                  </a:ext>
                </a:extLst>
              </a:tr>
              <a:tr h="220779"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הסדרי תנועה סופיים מתואמים לאחר הרחבה תחנת רכבת ישראל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תכניות הסדרי תנועה אחרונים מתואמים ומאושרים ע"י רש"ת לאחר הקמת צמד מסילות נוסף והרחבת התחנה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solidFill>
                            <a:srgbClr val="FF0000"/>
                          </a:solidFill>
                          <a:effectLst/>
                        </a:rPr>
                        <a:t>חסר 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DWG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extLst>
                  <a:ext uri="{0D108BD9-81ED-4DB2-BD59-A6C34878D82A}">
                    <a16:rowId xmlns:a16="http://schemas.microsoft.com/office/drawing/2014/main" val="127455567"/>
                  </a:ext>
                </a:extLst>
              </a:tr>
              <a:tr h="147187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כולל שינוי במיקום הגשרים מעל רצועת הרכבת הקיימת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960281"/>
                  </a:ext>
                </a:extLst>
              </a:tr>
              <a:tr h="147187">
                <a:tc rowSpan="3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rowSpan="3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נתוני קרקע (הנ"ל קריטי לצורך העברת המידע שרש"ת מבקשים בנוגע לביצוע תחת מסלולים קיימים- היות ולנו אין מידע קידוחים קיים בשטח)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נתונים עבור קידוחי קרקע לאורך תוואי המטרו בדגש על: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rowSpan="3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solidFill>
                            <a:srgbClr val="00B050"/>
                          </a:solidFill>
                          <a:effectLst/>
                          <a:latin typeface="Calibri"/>
                          <a:ea typeface="Calibri"/>
                        </a:rPr>
                        <a:t>התקבל</a:t>
                      </a:r>
                      <a:endParaRPr lang="en-US" sz="1100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extLst>
                  <a:ext uri="{0D108BD9-81ED-4DB2-BD59-A6C34878D82A}">
                    <a16:rowId xmlns:a16="http://schemas.microsoft.com/office/drawing/2014/main" val="1288548318"/>
                  </a:ext>
                </a:extLst>
              </a:tr>
              <a:tr h="109752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מסלול 08-26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946204"/>
                  </a:ext>
                </a:extLst>
              </a:tr>
              <a:tr h="291822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Twy S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831919"/>
                  </a:ext>
                </a:extLst>
              </a:tr>
              <a:tr h="22077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תנאי סף לחיישנים לאורך המסך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העברת תנאי סף לרעידות מותרות בתחום המסלול 08-26 ו- </a:t>
                      </a:r>
                      <a:r>
                        <a:rPr lang="en-US" sz="1100" dirty="0">
                          <a:effectLst/>
                        </a:rPr>
                        <a:t>Twy S</a:t>
                      </a:r>
                      <a:r>
                        <a:rPr lang="he-IL" sz="1100" dirty="0">
                          <a:effectLst/>
                        </a:rPr>
                        <a:t> (בדומה לדרישות שקיבלנו </a:t>
                      </a:r>
                      <a:r>
                        <a:rPr lang="he-IL" sz="1100" dirty="0" err="1">
                          <a:effectLst/>
                        </a:rPr>
                        <a:t>ממשהב"ט</a:t>
                      </a:r>
                      <a:r>
                        <a:rPr lang="he-IL" sz="1100" dirty="0">
                          <a:effectLst/>
                        </a:rPr>
                        <a:t>)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solidFill>
                            <a:srgbClr val="00B050"/>
                          </a:solidFill>
                          <a:effectLst/>
                        </a:rPr>
                        <a:t>לא התקבל</a:t>
                      </a:r>
                      <a:endParaRPr lang="en-US" sz="1100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extLst>
                  <a:ext uri="{0D108BD9-81ED-4DB2-BD59-A6C34878D82A}">
                    <a16:rowId xmlns:a16="http://schemas.microsoft.com/office/drawing/2014/main" val="4227862252"/>
                  </a:ext>
                </a:extLst>
              </a:tr>
              <a:tr h="219504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11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מערכות קיימות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העברת נתוני מערכות מים ראשיות חדשות- כפי שצוין בישיבה שחסר לנו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solidFill>
                            <a:srgbClr val="FF0000"/>
                          </a:solidFill>
                          <a:effectLst/>
                        </a:rPr>
                        <a:t>לא התקבל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/>
                </a:tc>
                <a:extLst>
                  <a:ext uri="{0D108BD9-81ED-4DB2-BD59-A6C34878D82A}">
                    <a16:rowId xmlns:a16="http://schemas.microsoft.com/office/drawing/2014/main" val="2511841878"/>
                  </a:ext>
                </a:extLst>
              </a:tr>
            </a:tbl>
          </a:graphicData>
        </a:graphic>
      </p:graphicFrame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BE691B1F-FCE7-4DD2-8DA8-F62D92E0CB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257071"/>
              </p:ext>
            </p:extLst>
          </p:nvPr>
        </p:nvGraphicFramePr>
        <p:xfrm>
          <a:off x="1482783" y="1296035"/>
          <a:ext cx="6368198" cy="16764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82788">
                  <a:extLst>
                    <a:ext uri="{9D8B030D-6E8A-4147-A177-3AD203B41FA5}">
                      <a16:colId xmlns:a16="http://schemas.microsoft.com/office/drawing/2014/main" val="1776413311"/>
                    </a:ext>
                  </a:extLst>
                </a:gridCol>
                <a:gridCol w="1456266">
                  <a:extLst>
                    <a:ext uri="{9D8B030D-6E8A-4147-A177-3AD203B41FA5}">
                      <a16:colId xmlns:a16="http://schemas.microsoft.com/office/drawing/2014/main" val="402230500"/>
                    </a:ext>
                  </a:extLst>
                </a:gridCol>
                <a:gridCol w="3293831">
                  <a:extLst>
                    <a:ext uri="{9D8B030D-6E8A-4147-A177-3AD203B41FA5}">
                      <a16:colId xmlns:a16="http://schemas.microsoft.com/office/drawing/2014/main" val="4278151742"/>
                    </a:ext>
                  </a:extLst>
                </a:gridCol>
                <a:gridCol w="1335313">
                  <a:extLst>
                    <a:ext uri="{9D8B030D-6E8A-4147-A177-3AD203B41FA5}">
                      <a16:colId xmlns:a16="http://schemas.microsoft.com/office/drawing/2014/main" val="2687717630"/>
                    </a:ext>
                  </a:extLst>
                </a:gridCol>
              </a:tblGrid>
              <a:tr h="10975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#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נושא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פירוט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הערות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20958" marR="2095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70832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C3E8FD3-284A-4A5D-83A6-BC1B964589B8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תוואי נתב"ג| סטטוס חומרי רקע לתיאום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656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3E8FD3-284A-4A5D-83A6-BC1B964589B8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תוואי נתב"ג| </a:t>
            </a:r>
            <a:r>
              <a:rPr lang="he-I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מנהור תחת מסלולי המראה ו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TWY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26B398FD-14AB-48F1-B90D-93EC0636C0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0" t="15139" r="15979" b="15990"/>
          <a:stretch/>
        </p:blipFill>
        <p:spPr>
          <a:xfrm>
            <a:off x="400620" y="785615"/>
            <a:ext cx="6622256" cy="3186040"/>
          </a:xfrm>
          <a:prstGeom prst="rect">
            <a:avLst/>
          </a:prstGeom>
        </p:spPr>
      </p:pic>
      <p:cxnSp>
        <p:nvCxnSpPr>
          <p:cNvPr id="9" name="מחבר ישר 8">
            <a:extLst>
              <a:ext uri="{FF2B5EF4-FFF2-40B4-BE49-F238E27FC236}">
                <a16:creationId xmlns:a16="http://schemas.microsoft.com/office/drawing/2014/main" id="{BEBCDDF9-0507-4D9A-85A8-F4E672851702}"/>
              </a:ext>
            </a:extLst>
          </p:cNvPr>
          <p:cNvCxnSpPr>
            <a:cxnSpLocks/>
          </p:cNvCxnSpPr>
          <p:nvPr/>
        </p:nvCxnSpPr>
        <p:spPr>
          <a:xfrm flipH="1">
            <a:off x="7565231" y="4043363"/>
            <a:ext cx="108585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ישר 9">
            <a:extLst>
              <a:ext uri="{FF2B5EF4-FFF2-40B4-BE49-F238E27FC236}">
                <a16:creationId xmlns:a16="http://schemas.microsoft.com/office/drawing/2014/main" id="{7DCF85DC-8920-474A-84D9-DC148A2418B5}"/>
              </a:ext>
            </a:extLst>
          </p:cNvPr>
          <p:cNvCxnSpPr>
            <a:cxnSpLocks/>
          </p:cNvCxnSpPr>
          <p:nvPr/>
        </p:nvCxnSpPr>
        <p:spPr>
          <a:xfrm flipH="1">
            <a:off x="7565231" y="4252914"/>
            <a:ext cx="108585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>
            <a:extLst>
              <a:ext uri="{FF2B5EF4-FFF2-40B4-BE49-F238E27FC236}">
                <a16:creationId xmlns:a16="http://schemas.microsoft.com/office/drawing/2014/main" id="{1360A45C-F9E8-4F22-A070-13DEAE047F49}"/>
              </a:ext>
            </a:extLst>
          </p:cNvPr>
          <p:cNvCxnSpPr>
            <a:cxnSpLocks/>
          </p:cNvCxnSpPr>
          <p:nvPr/>
        </p:nvCxnSpPr>
        <p:spPr>
          <a:xfrm flipH="1">
            <a:off x="7565231" y="4448176"/>
            <a:ext cx="1085850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ישר 11">
            <a:extLst>
              <a:ext uri="{FF2B5EF4-FFF2-40B4-BE49-F238E27FC236}">
                <a16:creationId xmlns:a16="http://schemas.microsoft.com/office/drawing/2014/main" id="{8C14FD2C-713E-4B64-820E-596A2A4C1BC7}"/>
              </a:ext>
            </a:extLst>
          </p:cNvPr>
          <p:cNvCxnSpPr>
            <a:cxnSpLocks/>
          </p:cNvCxnSpPr>
          <p:nvPr/>
        </p:nvCxnSpPr>
        <p:spPr>
          <a:xfrm flipH="1">
            <a:off x="7565231" y="4650582"/>
            <a:ext cx="1085850" cy="0"/>
          </a:xfrm>
          <a:prstGeom prst="line">
            <a:avLst/>
          </a:prstGeom>
          <a:ln w="381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ישר 12">
            <a:extLst>
              <a:ext uri="{FF2B5EF4-FFF2-40B4-BE49-F238E27FC236}">
                <a16:creationId xmlns:a16="http://schemas.microsoft.com/office/drawing/2014/main" id="{3CAAC55A-CDBE-4EE3-960F-BD4E7B817013}"/>
              </a:ext>
            </a:extLst>
          </p:cNvPr>
          <p:cNvCxnSpPr>
            <a:cxnSpLocks/>
          </p:cNvCxnSpPr>
          <p:nvPr/>
        </p:nvCxnSpPr>
        <p:spPr>
          <a:xfrm flipH="1">
            <a:off x="7565231" y="4860132"/>
            <a:ext cx="10858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ישר 13">
            <a:extLst>
              <a:ext uri="{FF2B5EF4-FFF2-40B4-BE49-F238E27FC236}">
                <a16:creationId xmlns:a16="http://schemas.microsoft.com/office/drawing/2014/main" id="{1FE3F7FF-BE88-4561-8B85-F8325B63FFA2}"/>
              </a:ext>
            </a:extLst>
          </p:cNvPr>
          <p:cNvCxnSpPr>
            <a:cxnSpLocks/>
          </p:cNvCxnSpPr>
          <p:nvPr/>
        </p:nvCxnSpPr>
        <p:spPr>
          <a:xfrm flipH="1">
            <a:off x="7565231" y="5062538"/>
            <a:ext cx="1085850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ישר 14">
            <a:extLst>
              <a:ext uri="{FF2B5EF4-FFF2-40B4-BE49-F238E27FC236}">
                <a16:creationId xmlns:a16="http://schemas.microsoft.com/office/drawing/2014/main" id="{9A0C658E-5AEE-467C-A809-1A1E0D62FAA5}"/>
              </a:ext>
            </a:extLst>
          </p:cNvPr>
          <p:cNvCxnSpPr>
            <a:cxnSpLocks/>
          </p:cNvCxnSpPr>
          <p:nvPr/>
        </p:nvCxnSpPr>
        <p:spPr>
          <a:xfrm flipH="1">
            <a:off x="7581899" y="5272088"/>
            <a:ext cx="1085850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ED745E25-19D7-4E4F-A570-3FD65B1DF7DA}"/>
              </a:ext>
            </a:extLst>
          </p:cNvPr>
          <p:cNvSpPr txBox="1"/>
          <p:nvPr/>
        </p:nvSpPr>
        <p:spPr>
          <a:xfrm>
            <a:off x="4140373" y="3900960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ניקוז עירוני קיים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6A944D37-14BD-4C77-8BC6-F98D79ED4FEF}"/>
              </a:ext>
            </a:extLst>
          </p:cNvPr>
          <p:cNvSpPr txBox="1"/>
          <p:nvPr/>
        </p:nvSpPr>
        <p:spPr>
          <a:xfrm>
            <a:off x="4140373" y="4103366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מערכת תאורה קיימת תת"ק/ עילי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AEDCAFF0-8208-4D37-8167-AC5D6347EDB5}"/>
              </a:ext>
            </a:extLst>
          </p:cNvPr>
          <p:cNvSpPr txBox="1"/>
          <p:nvPr/>
        </p:nvSpPr>
        <p:spPr>
          <a:xfrm>
            <a:off x="4140373" y="4282430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מערכת תקשורת קיימת</a:t>
            </a: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1FFA865D-EA4C-4650-B419-011619B69131}"/>
              </a:ext>
            </a:extLst>
          </p:cNvPr>
          <p:cNvSpPr txBox="1"/>
          <p:nvPr/>
        </p:nvSpPr>
        <p:spPr>
          <a:xfrm>
            <a:off x="4140373" y="4484835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מערכת השקיה קיימת</a:t>
            </a: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7BFB9050-8D17-4784-B00C-A43E44FA5717}"/>
              </a:ext>
            </a:extLst>
          </p:cNvPr>
          <p:cNvSpPr txBox="1"/>
          <p:nvPr/>
        </p:nvSpPr>
        <p:spPr>
          <a:xfrm>
            <a:off x="4140373" y="4694385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חשמל תת"ק קיים</a:t>
            </a: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D859DCFB-55FF-4F82-9748-DD26F1A5B811}"/>
              </a:ext>
            </a:extLst>
          </p:cNvPr>
          <p:cNvSpPr txBox="1"/>
          <p:nvPr/>
        </p:nvSpPr>
        <p:spPr>
          <a:xfrm>
            <a:off x="4140373" y="4903934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קו סלקום קיים</a:t>
            </a:r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D74114E8-E240-43B2-8C97-336BFE01366A}"/>
              </a:ext>
            </a:extLst>
          </p:cNvPr>
          <p:cNvSpPr txBox="1"/>
          <p:nvPr/>
        </p:nvSpPr>
        <p:spPr>
          <a:xfrm>
            <a:off x="4140373" y="5110380"/>
            <a:ext cx="3441526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r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ביוב עירוני קיים</a:t>
            </a: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CD2E45E6-9A5F-43CA-9C5D-E6412906D000}"/>
              </a:ext>
            </a:extLst>
          </p:cNvPr>
          <p:cNvSpPr txBox="1"/>
          <p:nvPr/>
        </p:nvSpPr>
        <p:spPr>
          <a:xfrm>
            <a:off x="1382480" y="4217934"/>
            <a:ext cx="1886355" cy="107484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</a:rPr>
              <a:t>אין ממשק עם תשתיות ראשיות בתחום חפירת המנהרות</a:t>
            </a:r>
          </a:p>
        </p:txBody>
      </p:sp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4B888909-9301-4B2D-A60E-D292ED24AE91}"/>
              </a:ext>
            </a:extLst>
          </p:cNvPr>
          <p:cNvSpPr txBox="1"/>
          <p:nvPr/>
        </p:nvSpPr>
        <p:spPr>
          <a:xfrm rot="19073269">
            <a:off x="2271908" y="1360464"/>
            <a:ext cx="1486304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מסלול 08-26</a:t>
            </a:r>
          </a:p>
        </p:txBody>
      </p:sp>
      <p:sp>
        <p:nvSpPr>
          <p:cNvPr id="25" name="אליפסה 24">
            <a:extLst>
              <a:ext uri="{FF2B5EF4-FFF2-40B4-BE49-F238E27FC236}">
                <a16:creationId xmlns:a16="http://schemas.microsoft.com/office/drawing/2014/main" id="{27886F4B-AC31-4C5E-A3A5-538F4B1A95A3}"/>
              </a:ext>
            </a:extLst>
          </p:cNvPr>
          <p:cNvSpPr/>
          <p:nvPr/>
        </p:nvSpPr>
        <p:spPr>
          <a:xfrm>
            <a:off x="5229225" y="3100388"/>
            <a:ext cx="371475" cy="337670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בועת דיבור: מלבן עם פינות מעוגלות 16">
            <a:extLst>
              <a:ext uri="{FF2B5EF4-FFF2-40B4-BE49-F238E27FC236}">
                <a16:creationId xmlns:a16="http://schemas.microsoft.com/office/drawing/2014/main" id="{2DC744E9-C6F5-4CE5-87B1-07A8E2B10EB6}"/>
              </a:ext>
            </a:extLst>
          </p:cNvPr>
          <p:cNvSpPr/>
          <p:nvPr/>
        </p:nvSpPr>
        <p:spPr>
          <a:xfrm>
            <a:off x="6488521" y="1539290"/>
            <a:ext cx="1194397" cy="839345"/>
          </a:xfrm>
          <a:prstGeom prst="wedgeRoundRectCallout">
            <a:avLst>
              <a:gd name="adj1" fmla="val -136103"/>
              <a:gd name="adj2" fmla="val 140470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נדרש לקבל ביסוס מאגר מים קיים ועומק מערכות</a:t>
            </a:r>
          </a:p>
        </p:txBody>
      </p:sp>
      <p:sp>
        <p:nvSpPr>
          <p:cNvPr id="27" name="בועת דיבור: מלבן עם פינות מעוגלות 16">
            <a:extLst>
              <a:ext uri="{FF2B5EF4-FFF2-40B4-BE49-F238E27FC236}">
                <a16:creationId xmlns:a16="http://schemas.microsoft.com/office/drawing/2014/main" id="{30B806F5-32B0-40F5-9423-07CC990432FD}"/>
              </a:ext>
            </a:extLst>
          </p:cNvPr>
          <p:cNvSpPr/>
          <p:nvPr/>
        </p:nvSpPr>
        <p:spPr>
          <a:xfrm>
            <a:off x="3661978" y="3878150"/>
            <a:ext cx="1194397" cy="839345"/>
          </a:xfrm>
          <a:prstGeom prst="wedgeRoundRectCallout">
            <a:avLst>
              <a:gd name="adj1" fmla="val -48182"/>
              <a:gd name="adj2" fmla="val -184654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נדרש לקבל דרישות סף למערכות רגישות</a:t>
            </a:r>
          </a:p>
        </p:txBody>
      </p:sp>
      <p:sp>
        <p:nvSpPr>
          <p:cNvPr id="28" name="תיבת טקסט 27">
            <a:extLst>
              <a:ext uri="{FF2B5EF4-FFF2-40B4-BE49-F238E27FC236}">
                <a16:creationId xmlns:a16="http://schemas.microsoft.com/office/drawing/2014/main" id="{B3CF8BC6-F633-4574-861C-D41E34C0B7D0}"/>
              </a:ext>
            </a:extLst>
          </p:cNvPr>
          <p:cNvSpPr txBox="1"/>
          <p:nvPr/>
        </p:nvSpPr>
        <p:spPr>
          <a:xfrm rot="20087945">
            <a:off x="3229642" y="1954521"/>
            <a:ext cx="1486304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en-US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Twy s</a:t>
            </a:r>
            <a:endParaRPr lang="he-IL" sz="18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71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FF08B487-AF72-43B5-BA22-9164AE7098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22" t="26667" r="21216" b="28745"/>
          <a:stretch/>
        </p:blipFill>
        <p:spPr>
          <a:xfrm>
            <a:off x="516387" y="2629546"/>
            <a:ext cx="6457950" cy="28068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תמונה 22">
            <a:extLst>
              <a:ext uri="{FF2B5EF4-FFF2-40B4-BE49-F238E27FC236}">
                <a16:creationId xmlns:a16="http://schemas.microsoft.com/office/drawing/2014/main" id="{75C67B50-1D2C-4E6C-9C80-D85F907D66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56" t="14723" r="2266" b="36944"/>
          <a:stretch/>
        </p:blipFill>
        <p:spPr>
          <a:xfrm>
            <a:off x="516387" y="782901"/>
            <a:ext cx="6457950" cy="1846645"/>
          </a:xfrm>
          <a:prstGeom prst="rect">
            <a:avLst/>
          </a:prstGeom>
        </p:spPr>
      </p:pic>
      <p:cxnSp>
        <p:nvCxnSpPr>
          <p:cNvPr id="27" name="מחבר ישר 26">
            <a:extLst>
              <a:ext uri="{FF2B5EF4-FFF2-40B4-BE49-F238E27FC236}">
                <a16:creationId xmlns:a16="http://schemas.microsoft.com/office/drawing/2014/main" id="{FA8BC565-FDFD-408C-9455-49E0D2BA1EF0}"/>
              </a:ext>
            </a:extLst>
          </p:cNvPr>
          <p:cNvCxnSpPr>
            <a:cxnSpLocks/>
          </p:cNvCxnSpPr>
          <p:nvPr/>
        </p:nvCxnSpPr>
        <p:spPr>
          <a:xfrm flipV="1">
            <a:off x="1184570" y="1871663"/>
            <a:ext cx="0" cy="1464468"/>
          </a:xfrm>
          <a:prstGeom prst="line">
            <a:avLst/>
          </a:prstGeom>
          <a:ln w="28575">
            <a:solidFill>
              <a:srgbClr val="7030A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תיבת טקסט 28">
            <a:extLst>
              <a:ext uri="{FF2B5EF4-FFF2-40B4-BE49-F238E27FC236}">
                <a16:creationId xmlns:a16="http://schemas.microsoft.com/office/drawing/2014/main" id="{6D8AE40E-FA37-4185-BA94-871415C45320}"/>
              </a:ext>
            </a:extLst>
          </p:cNvPr>
          <p:cNvSpPr txBox="1"/>
          <p:nvPr/>
        </p:nvSpPr>
        <p:spPr>
          <a:xfrm>
            <a:off x="2741908" y="2857501"/>
            <a:ext cx="592932" cy="430887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1100" dirty="0">
                <a:latin typeface="Calibri" panose="020F0502020204030204" pitchFamily="34" charset="0"/>
                <a:cs typeface="Calibri" panose="020F0502020204030204" pitchFamily="34" charset="0"/>
              </a:rPr>
              <a:t>מסלול</a:t>
            </a:r>
          </a:p>
          <a:p>
            <a:pPr algn="ctr"/>
            <a:r>
              <a:rPr lang="he-IL" sz="1100" dirty="0">
                <a:latin typeface="Calibri" panose="020F0502020204030204" pitchFamily="34" charset="0"/>
                <a:cs typeface="Calibri" panose="020F0502020204030204" pitchFamily="34" charset="0"/>
              </a:rPr>
              <a:t>08-26</a:t>
            </a:r>
          </a:p>
        </p:txBody>
      </p:sp>
      <p:sp>
        <p:nvSpPr>
          <p:cNvPr id="30" name="תיבת טקסט 29">
            <a:extLst>
              <a:ext uri="{FF2B5EF4-FFF2-40B4-BE49-F238E27FC236}">
                <a16:creationId xmlns:a16="http://schemas.microsoft.com/office/drawing/2014/main" id="{597284A4-198A-4794-8FEF-855F967F3A58}"/>
              </a:ext>
            </a:extLst>
          </p:cNvPr>
          <p:cNvSpPr txBox="1"/>
          <p:nvPr/>
        </p:nvSpPr>
        <p:spPr>
          <a:xfrm>
            <a:off x="3699170" y="3026778"/>
            <a:ext cx="557211" cy="26161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/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Twy S</a:t>
            </a:r>
            <a:endParaRPr lang="he-I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מחבר חץ ישר 31">
            <a:extLst>
              <a:ext uri="{FF2B5EF4-FFF2-40B4-BE49-F238E27FC236}">
                <a16:creationId xmlns:a16="http://schemas.microsoft.com/office/drawing/2014/main" id="{4AAB934F-18F3-48BD-B3FA-E366B87B0D22}"/>
              </a:ext>
            </a:extLst>
          </p:cNvPr>
          <p:cNvCxnSpPr>
            <a:cxnSpLocks/>
          </p:cNvCxnSpPr>
          <p:nvPr/>
        </p:nvCxnSpPr>
        <p:spPr>
          <a:xfrm flipV="1">
            <a:off x="4835026" y="3686175"/>
            <a:ext cx="0" cy="1243013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מחבר חץ ישר 33">
            <a:extLst>
              <a:ext uri="{FF2B5EF4-FFF2-40B4-BE49-F238E27FC236}">
                <a16:creationId xmlns:a16="http://schemas.microsoft.com/office/drawing/2014/main" id="{A8CF7803-142F-46C7-8859-E1561E854121}"/>
              </a:ext>
            </a:extLst>
          </p:cNvPr>
          <p:cNvCxnSpPr>
            <a:cxnSpLocks/>
          </p:cNvCxnSpPr>
          <p:nvPr/>
        </p:nvCxnSpPr>
        <p:spPr>
          <a:xfrm flipV="1">
            <a:off x="1929901" y="3629025"/>
            <a:ext cx="0" cy="144542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תיבת טקסט 36">
            <a:extLst>
              <a:ext uri="{FF2B5EF4-FFF2-40B4-BE49-F238E27FC236}">
                <a16:creationId xmlns:a16="http://schemas.microsoft.com/office/drawing/2014/main" id="{6FC47362-6AF7-410E-ABB1-33F77AD21D49}"/>
              </a:ext>
            </a:extLst>
          </p:cNvPr>
          <p:cNvSpPr txBox="1"/>
          <p:nvPr/>
        </p:nvSpPr>
        <p:spPr>
          <a:xfrm rot="16200000">
            <a:off x="1423732" y="4176876"/>
            <a:ext cx="73644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1100" dirty="0">
                <a:latin typeface="Calibri" panose="020F0502020204030204" pitchFamily="34" charset="0"/>
                <a:cs typeface="Calibri" panose="020F0502020204030204" pitchFamily="34" charset="0"/>
              </a:rPr>
              <a:t>22.50 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endParaRPr lang="he-I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תיבת טקסט 37">
            <a:extLst>
              <a:ext uri="{FF2B5EF4-FFF2-40B4-BE49-F238E27FC236}">
                <a16:creationId xmlns:a16="http://schemas.microsoft.com/office/drawing/2014/main" id="{0EAFB336-9830-4C9F-92BE-CFCDB634DC68}"/>
              </a:ext>
            </a:extLst>
          </p:cNvPr>
          <p:cNvSpPr txBox="1"/>
          <p:nvPr/>
        </p:nvSpPr>
        <p:spPr>
          <a:xfrm rot="16200000">
            <a:off x="4322298" y="4220930"/>
            <a:ext cx="73644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1100" dirty="0">
                <a:latin typeface="Calibri" panose="020F0502020204030204" pitchFamily="34" charset="0"/>
                <a:cs typeface="Calibri" panose="020F0502020204030204" pitchFamily="34" charset="0"/>
              </a:rPr>
              <a:t>20.00 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endParaRPr lang="he-I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בועת דיבור: מלבן עם פינות מעוגלות 16">
            <a:extLst>
              <a:ext uri="{FF2B5EF4-FFF2-40B4-BE49-F238E27FC236}">
                <a16:creationId xmlns:a16="http://schemas.microsoft.com/office/drawing/2014/main" id="{512A7B3F-7FF4-48F1-8E0B-78B6CC002427}"/>
              </a:ext>
            </a:extLst>
          </p:cNvPr>
          <p:cNvSpPr/>
          <p:nvPr/>
        </p:nvSpPr>
        <p:spPr>
          <a:xfrm>
            <a:off x="3132168" y="3893389"/>
            <a:ext cx="967652" cy="655607"/>
          </a:xfrm>
          <a:prstGeom prst="wedgeRoundRectCallout">
            <a:avLst>
              <a:gd name="adj1" fmla="val -57215"/>
              <a:gd name="adj2" fmla="val -54973"/>
              <a:gd name="adj3" fmla="val 16667"/>
            </a:avLst>
          </a:prstGeom>
          <a:solidFill>
            <a:srgbClr val="FFFFFF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עומק ממוצע תחת המסלול: 27 מ'</a:t>
            </a:r>
          </a:p>
        </p:txBody>
      </p:sp>
      <p:cxnSp>
        <p:nvCxnSpPr>
          <p:cNvPr id="40" name="מחבר חץ ישר 39">
            <a:extLst>
              <a:ext uri="{FF2B5EF4-FFF2-40B4-BE49-F238E27FC236}">
                <a16:creationId xmlns:a16="http://schemas.microsoft.com/office/drawing/2014/main" id="{F4527B41-20C5-4F60-A519-7778FD792572}"/>
              </a:ext>
            </a:extLst>
          </p:cNvPr>
          <p:cNvCxnSpPr>
            <a:cxnSpLocks/>
          </p:cNvCxnSpPr>
          <p:nvPr/>
        </p:nvCxnSpPr>
        <p:spPr>
          <a:xfrm flipV="1">
            <a:off x="3038374" y="3317955"/>
            <a:ext cx="0" cy="1696958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מלבן 41">
            <a:extLst>
              <a:ext uri="{FF2B5EF4-FFF2-40B4-BE49-F238E27FC236}">
                <a16:creationId xmlns:a16="http://schemas.microsoft.com/office/drawing/2014/main" id="{88B4609A-8C2C-4320-BAD1-41BD3B62352A}"/>
              </a:ext>
            </a:extLst>
          </p:cNvPr>
          <p:cNvSpPr/>
          <p:nvPr/>
        </p:nvSpPr>
        <p:spPr>
          <a:xfrm>
            <a:off x="2330733" y="3358798"/>
            <a:ext cx="45719" cy="137439"/>
          </a:xfrm>
          <a:prstGeom prst="rect">
            <a:avLst/>
          </a:prstGeom>
          <a:solidFill>
            <a:srgbClr val="00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מלבן 42">
            <a:extLst>
              <a:ext uri="{FF2B5EF4-FFF2-40B4-BE49-F238E27FC236}">
                <a16:creationId xmlns:a16="http://schemas.microsoft.com/office/drawing/2014/main" id="{46E2E941-F22D-4D06-B1B3-F6384A14CDCB}"/>
              </a:ext>
            </a:extLst>
          </p:cNvPr>
          <p:cNvSpPr/>
          <p:nvPr/>
        </p:nvSpPr>
        <p:spPr>
          <a:xfrm>
            <a:off x="4314248" y="3358798"/>
            <a:ext cx="45719" cy="137439"/>
          </a:xfrm>
          <a:prstGeom prst="rect">
            <a:avLst/>
          </a:prstGeom>
          <a:solidFill>
            <a:srgbClr val="00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4" name="תיבת טקסט 43">
            <a:extLst>
              <a:ext uri="{FF2B5EF4-FFF2-40B4-BE49-F238E27FC236}">
                <a16:creationId xmlns:a16="http://schemas.microsoft.com/office/drawing/2014/main" id="{B7D4E431-03E5-464B-AFC3-41DEBE5106AA}"/>
              </a:ext>
            </a:extLst>
          </p:cNvPr>
          <p:cNvSpPr txBox="1"/>
          <p:nvPr/>
        </p:nvSpPr>
        <p:spPr>
          <a:xfrm rot="16200000">
            <a:off x="1835594" y="3760469"/>
            <a:ext cx="1007691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00" dirty="0">
                <a:latin typeface="Calibri" panose="020F0502020204030204" pitchFamily="34" charset="0"/>
                <a:cs typeface="Calibri" panose="020F0502020204030204" pitchFamily="34" charset="0"/>
              </a:rPr>
              <a:t>תשתיות מסלול</a:t>
            </a:r>
          </a:p>
        </p:txBody>
      </p:sp>
      <p:sp>
        <p:nvSpPr>
          <p:cNvPr id="45" name="תיבת טקסט 44">
            <a:extLst>
              <a:ext uri="{FF2B5EF4-FFF2-40B4-BE49-F238E27FC236}">
                <a16:creationId xmlns:a16="http://schemas.microsoft.com/office/drawing/2014/main" id="{803FD29E-4629-4D8D-91C6-5713451201DC}"/>
              </a:ext>
            </a:extLst>
          </p:cNvPr>
          <p:cNvSpPr txBox="1"/>
          <p:nvPr/>
        </p:nvSpPr>
        <p:spPr>
          <a:xfrm rot="16200000">
            <a:off x="3825921" y="3749805"/>
            <a:ext cx="1007691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00" dirty="0">
                <a:latin typeface="Calibri" panose="020F0502020204030204" pitchFamily="34" charset="0"/>
                <a:cs typeface="Calibri" panose="020F0502020204030204" pitchFamily="34" charset="0"/>
              </a:rPr>
              <a:t>תשתיות מסלול</a:t>
            </a:r>
          </a:p>
        </p:txBody>
      </p:sp>
      <p:grpSp>
        <p:nvGrpSpPr>
          <p:cNvPr id="52" name="קבוצה 51">
            <a:extLst>
              <a:ext uri="{FF2B5EF4-FFF2-40B4-BE49-F238E27FC236}">
                <a16:creationId xmlns:a16="http://schemas.microsoft.com/office/drawing/2014/main" id="{A5CFCF62-FB75-4E52-BF5B-B872CBEAAB03}"/>
              </a:ext>
            </a:extLst>
          </p:cNvPr>
          <p:cNvGrpSpPr/>
          <p:nvPr/>
        </p:nvGrpSpPr>
        <p:grpSpPr>
          <a:xfrm>
            <a:off x="4313253" y="3376764"/>
            <a:ext cx="4510708" cy="861540"/>
            <a:chOff x="4313253" y="3376764"/>
            <a:chExt cx="4510708" cy="861540"/>
          </a:xfrm>
        </p:grpSpPr>
        <p:cxnSp>
          <p:nvCxnSpPr>
            <p:cNvPr id="46" name="מחבר ישר 45">
              <a:extLst>
                <a:ext uri="{FF2B5EF4-FFF2-40B4-BE49-F238E27FC236}">
                  <a16:creationId xmlns:a16="http://schemas.microsoft.com/office/drawing/2014/main" id="{87BC2B3B-07DF-4D54-999E-C8A07E827A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38111" y="3526312"/>
              <a:ext cx="1085850" cy="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מחבר ישר 46">
              <a:extLst>
                <a:ext uri="{FF2B5EF4-FFF2-40B4-BE49-F238E27FC236}">
                  <a16:creationId xmlns:a16="http://schemas.microsoft.com/office/drawing/2014/main" id="{AF82F31E-DCB1-4E11-83C9-F5D54182AD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38111" y="3721574"/>
              <a:ext cx="1085850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מחבר ישר 47">
              <a:extLst>
                <a:ext uri="{FF2B5EF4-FFF2-40B4-BE49-F238E27FC236}">
                  <a16:creationId xmlns:a16="http://schemas.microsoft.com/office/drawing/2014/main" id="{4198BB5E-6FF0-472C-B2B4-25A1A95384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38111" y="4133530"/>
              <a:ext cx="108585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תיבת טקסט 48">
              <a:extLst>
                <a:ext uri="{FF2B5EF4-FFF2-40B4-BE49-F238E27FC236}">
                  <a16:creationId xmlns:a16="http://schemas.microsoft.com/office/drawing/2014/main" id="{259BDD39-D805-4AAE-9EB5-F59324567911}"/>
                </a:ext>
              </a:extLst>
            </p:cNvPr>
            <p:cNvSpPr txBox="1"/>
            <p:nvPr/>
          </p:nvSpPr>
          <p:spPr>
            <a:xfrm>
              <a:off x="4313253" y="3376764"/>
              <a:ext cx="3441526" cy="270521"/>
            </a:xfrm>
            <a:prstGeom prst="rect">
              <a:avLst/>
            </a:prstGeom>
            <a:noFill/>
          </p:spPr>
          <p:txBody>
            <a:bodyPr wrap="square" rtlCol="1" anchor="ctr" anchorCtr="0">
              <a:noAutofit/>
            </a:bodyPr>
            <a:lstStyle/>
            <a:p>
              <a:pPr algn="r"/>
              <a:r>
                <a:rPr lang="he-IL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מערכת תאורה קיימת תת"ק/ עילי</a:t>
              </a:r>
            </a:p>
          </p:txBody>
        </p:sp>
        <p:sp>
          <p:nvSpPr>
            <p:cNvPr id="50" name="תיבת טקסט 49">
              <a:extLst>
                <a:ext uri="{FF2B5EF4-FFF2-40B4-BE49-F238E27FC236}">
                  <a16:creationId xmlns:a16="http://schemas.microsoft.com/office/drawing/2014/main" id="{E4B82556-63C1-41C6-8221-72B24EE45B6D}"/>
                </a:ext>
              </a:extLst>
            </p:cNvPr>
            <p:cNvSpPr txBox="1"/>
            <p:nvPr/>
          </p:nvSpPr>
          <p:spPr>
            <a:xfrm>
              <a:off x="4313253" y="3555828"/>
              <a:ext cx="3441526" cy="270521"/>
            </a:xfrm>
            <a:prstGeom prst="rect">
              <a:avLst/>
            </a:prstGeom>
            <a:noFill/>
          </p:spPr>
          <p:txBody>
            <a:bodyPr wrap="square" rtlCol="1" anchor="ctr" anchorCtr="0">
              <a:noAutofit/>
            </a:bodyPr>
            <a:lstStyle/>
            <a:p>
              <a:pPr algn="r"/>
              <a:r>
                <a:rPr lang="he-IL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מערכת תקשורת קיימת</a:t>
              </a:r>
            </a:p>
          </p:txBody>
        </p:sp>
        <p:sp>
          <p:nvSpPr>
            <p:cNvPr id="51" name="תיבת טקסט 50">
              <a:extLst>
                <a:ext uri="{FF2B5EF4-FFF2-40B4-BE49-F238E27FC236}">
                  <a16:creationId xmlns:a16="http://schemas.microsoft.com/office/drawing/2014/main" id="{DBAD0B34-9B88-41B5-A3D9-94CB3530EBE1}"/>
                </a:ext>
              </a:extLst>
            </p:cNvPr>
            <p:cNvSpPr txBox="1"/>
            <p:nvPr/>
          </p:nvSpPr>
          <p:spPr>
            <a:xfrm>
              <a:off x="4313253" y="3967783"/>
              <a:ext cx="3441526" cy="270521"/>
            </a:xfrm>
            <a:prstGeom prst="rect">
              <a:avLst/>
            </a:prstGeom>
            <a:noFill/>
          </p:spPr>
          <p:txBody>
            <a:bodyPr wrap="square" rtlCol="1" anchor="ctr" anchorCtr="0">
              <a:noAutofit/>
            </a:bodyPr>
            <a:lstStyle/>
            <a:p>
              <a:pPr algn="r"/>
              <a:r>
                <a:rPr lang="he-IL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חשמל תת"ק קיים</a:t>
              </a:r>
            </a:p>
          </p:txBody>
        </p:sp>
      </p:grpSp>
      <p:sp>
        <p:nvSpPr>
          <p:cNvPr id="55" name="תיבת טקסט 54">
            <a:extLst>
              <a:ext uri="{FF2B5EF4-FFF2-40B4-BE49-F238E27FC236}">
                <a16:creationId xmlns:a16="http://schemas.microsoft.com/office/drawing/2014/main" id="{77F8FBA8-B0DD-4D0C-8733-725F158049B6}"/>
              </a:ext>
            </a:extLst>
          </p:cNvPr>
          <p:cNvSpPr txBox="1"/>
          <p:nvPr/>
        </p:nvSpPr>
        <p:spPr>
          <a:xfrm rot="17695703">
            <a:off x="2493254" y="1617900"/>
            <a:ext cx="1486304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he-IL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מסלול 08-26</a:t>
            </a:r>
          </a:p>
        </p:txBody>
      </p:sp>
      <p:sp>
        <p:nvSpPr>
          <p:cNvPr id="56" name="תיבת טקסט 55">
            <a:extLst>
              <a:ext uri="{FF2B5EF4-FFF2-40B4-BE49-F238E27FC236}">
                <a16:creationId xmlns:a16="http://schemas.microsoft.com/office/drawing/2014/main" id="{1A5D5E21-B72E-498C-AE50-F133A8B4894E}"/>
              </a:ext>
            </a:extLst>
          </p:cNvPr>
          <p:cNvSpPr txBox="1"/>
          <p:nvPr/>
        </p:nvSpPr>
        <p:spPr>
          <a:xfrm rot="18399908">
            <a:off x="3616814" y="1397059"/>
            <a:ext cx="1486304" cy="270521"/>
          </a:xfrm>
          <a:prstGeom prst="rect">
            <a:avLst/>
          </a:prstGeom>
          <a:noFill/>
        </p:spPr>
        <p:txBody>
          <a:bodyPr wrap="square" rtlCol="1" anchor="ctr" anchorCtr="0">
            <a:noAutofit/>
          </a:bodyPr>
          <a:lstStyle/>
          <a:p>
            <a:pPr algn="ctr"/>
            <a:r>
              <a:rPr lang="en-US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Twy s</a:t>
            </a:r>
            <a:endParaRPr lang="he-IL" sz="18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4">
            <a:extLst>
              <a:ext uri="{FF2B5EF4-FFF2-40B4-BE49-F238E27FC236}">
                <a16:creationId xmlns:a16="http://schemas.microsoft.com/office/drawing/2014/main" id="{FB6B9FDD-4479-4947-92B9-1F1E8C05104B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תוואי נתב"ג| </a:t>
            </a:r>
            <a:r>
              <a:rPr lang="he-I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מנהור תחת מסלולי המראה ו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TWY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4118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3E8FD3-284A-4A5D-83A6-BC1B964589B8}"/>
              </a:ext>
            </a:extLst>
          </p:cNvPr>
          <p:cNvSpPr txBox="1"/>
          <p:nvPr/>
        </p:nvSpPr>
        <p:spPr>
          <a:xfrm>
            <a:off x="-1" y="94383"/>
            <a:ext cx="88239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תוואי נתב"ג| </a:t>
            </a:r>
            <a:r>
              <a:rPr lang="he-I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מנהור תחת מסלולי המראה ו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TWY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3205662A-93D6-4323-AA36-10F4CF45D0FF}"/>
              </a:ext>
            </a:extLst>
          </p:cNvPr>
          <p:cNvSpPr txBox="1"/>
          <p:nvPr/>
        </p:nvSpPr>
        <p:spPr>
          <a:xfrm>
            <a:off x="1066801" y="747237"/>
            <a:ext cx="7757160" cy="29661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1800" b="1" u="sng" dirty="0"/>
              <a:t>במסגרת התכנון בוצע ניתוח של רעידות ושקיעות כתוצאה ממעבר תחת המסלולים:</a:t>
            </a:r>
          </a:p>
          <a:p>
            <a:pPr algn="r" rtl="1">
              <a:lnSpc>
                <a:spcPct val="150000"/>
              </a:lnSpc>
            </a:pPr>
            <a:endParaRPr lang="he-IL" sz="1800" b="1" u="sng" dirty="0">
              <a:solidFill>
                <a:srgbClr val="FF0000"/>
              </a:solidFill>
            </a:endParaRPr>
          </a:p>
          <a:p>
            <a:pPr algn="r" rtl="1">
              <a:lnSpc>
                <a:spcPct val="150000"/>
              </a:lnSpc>
            </a:pPr>
            <a:endParaRPr lang="he-IL" sz="1800" b="1" u="sng" dirty="0">
              <a:solidFill>
                <a:srgbClr val="FF00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he-IL" sz="1800" b="1" u="sng" dirty="0">
                <a:solidFill>
                  <a:srgbClr val="FF0000"/>
                </a:solidFill>
              </a:rPr>
              <a:t>שלב הקמה:</a:t>
            </a:r>
          </a:p>
          <a:p>
            <a:pPr algn="r" rtl="1">
              <a:lnSpc>
                <a:spcPct val="150000"/>
              </a:lnSpc>
            </a:pPr>
            <a:endParaRPr lang="he-IL" sz="1800" b="1" u="sng" dirty="0">
              <a:solidFill>
                <a:srgbClr val="FF0000"/>
              </a:solidFill>
            </a:endParaRPr>
          </a:p>
          <a:p>
            <a:pPr algn="r" rtl="1">
              <a:lnSpc>
                <a:spcPct val="150000"/>
              </a:lnSpc>
            </a:pPr>
            <a:endParaRPr lang="he-IL" sz="1800" b="1" u="sng" dirty="0">
              <a:solidFill>
                <a:srgbClr val="FF00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he-IL" sz="1800" b="1" u="sng" dirty="0">
                <a:solidFill>
                  <a:srgbClr val="FF0000"/>
                </a:solidFill>
              </a:rPr>
              <a:t>שלב הפעלה: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0952B206-8021-495F-A368-099DE78658B2}"/>
              </a:ext>
            </a:extLst>
          </p:cNvPr>
          <p:cNvSpPr txBox="1"/>
          <p:nvPr/>
        </p:nvSpPr>
        <p:spPr>
          <a:xfrm rot="20587399">
            <a:off x="2549127" y="2484952"/>
            <a:ext cx="3725705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defRPr/>
            </a:pPr>
            <a:r>
              <a:rPr lang="he-IL" sz="5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להשלמה</a:t>
            </a: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234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868626"/>
            <a:ext cx="241438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4400" b="1" dirty="0">
                <a:solidFill>
                  <a:srgbClr val="FCB1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תודה רבה</a:t>
            </a:r>
            <a:endParaRPr lang="he-IL" sz="4400" dirty="0">
              <a:solidFill>
                <a:srgbClr val="FCB1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538908"/>
      </p:ext>
    </p:extLst>
  </p:cSld>
  <p:clrMapOvr>
    <a:masterClrMapping/>
  </p:clrMapOvr>
</p:sld>
</file>

<file path=ppt/theme/theme1.xml><?xml version="1.0" encoding="utf-8"?>
<a:theme xmlns:a="http://schemas.openxmlformats.org/drawingml/2006/main" name="1_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התאמה אישית 2">
      <a:majorFont>
        <a:latin typeface="David"/>
        <a:ea typeface=""/>
        <a:cs typeface="David"/>
      </a:majorFont>
      <a:minorFont>
        <a:latin typeface="David"/>
        <a:ea typeface=""/>
        <a:cs typeface="David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TADisplayName xmlns="36cbec0a-200a-4b95-a2a6-333412634097">NTA-#1363645-0.1-2020-01-29_M3_-רש''ת</NTADisplayName>
    <NTASys7 xmlns="36cbec0a-200a-4b95-a2a6-333412634097" xsi:nil="true"/>
    <NTASys2 xmlns="36cbec0a-200a-4b95-a2a6-333412634097" xsi:nil="true"/>
    <LineTaxHTField0 xmlns="36cbec0a-200a-4b95-a2a6-333412634097">
      <Terms xmlns="http://schemas.microsoft.com/office/infopath/2007/PartnerControls"/>
    </LineTaxHTField0>
    <_dlc_DocId xmlns="f12ad98d-9a4d-4ec2-9cde-16b5da8713b7">1363645</_dlc_DocId>
    <NTASourceIndex xmlns="36cbec0a-200a-4b95-a2a6-333412634097" xsi:nil="true"/>
    <NTASys5 xmlns="36cbec0a-200a-4b95-a2a6-333412634097" xsi:nil="true"/>
    <DocumentStatusTaxHTField0 xmlns="36cbec0a-200a-4b95-a2a6-333412634097">
      <Terms xmlns="http://schemas.microsoft.com/office/infopath/2007/PartnerControls"/>
    </DocumentStatusTaxHTField0>
    <TaxCatchAll xmlns="f12ad98d-9a4d-4ec2-9cde-16b5da8713b7"/>
    <InfoTypeTaxHTField0 xmlns="36cbec0a-200a-4b95-a2a6-333412634097">
      <Terms xmlns="http://schemas.microsoft.com/office/infopath/2007/PartnerControls"/>
    </InfoTypeTaxHTField0>
    <NTASys8 xmlns="36cbec0a-200a-4b95-a2a6-333412634097" xsi:nil="true"/>
    <NTAIndex xmlns="36cbec0a-200a-4b95-a2a6-333412634097">1363645</NTAIndex>
    <OriginalName xmlns="36cbec0a-200a-4b95-a2a6-333412634097" xsi:nil="true"/>
    <NTASys3 xmlns="36cbec0a-200a-4b95-a2a6-333412634097" xsi:nil="true"/>
    <NTASubjectTaxHTField0 xmlns="36cbec0a-200a-4b95-a2a6-333412634097">
      <Terms xmlns="http://schemas.microsoft.com/office/infopath/2007/PartnerControls"/>
    </NTASubjectTaxHTField0>
    <Formal_x0020_Date xmlns="36cbec0a-200a-4b95-a2a6-333412634097" xsi:nil="true"/>
    <FromAuthorTaxHTField0 xmlns="36cbec0a-200a-4b95-a2a6-333412634097">
      <Terms xmlns="http://schemas.microsoft.com/office/infopath/2007/PartnerControls"/>
    </FromAuthorTaxHTField0>
    <NTASys6 xmlns="36cbec0a-200a-4b95-a2a6-333412634097" xsi:nil="true"/>
    <NTASys1 xmlns="36cbec0a-200a-4b95-a2a6-333412634097" xsi:nil="true"/>
    <NTASys10 xmlns="36cbec0a-200a-4b95-a2a6-333412634097" xsi:nil="true"/>
    <_dlc_DocIdUrl xmlns="f12ad98d-9a4d-4ec2-9cde-16b5da8713b7">
      <Url>http://dms/sites/M3/_layouts/DocIdRedir.aspx?ID=1363645</Url>
      <Description>1363645</Description>
    </_dlc_DocIdUrl>
    <NTASys4 xmlns="36cbec0a-200a-4b95-a2a6-333412634097" xsi:nil="true"/>
    <ToNameTaxHTField0 xmlns="36cbec0a-200a-4b95-a2a6-333412634097" xsi:nil="true"/>
    <NTASys9 xmlns="36cbec0a-200a-4b95-a2a6-333412634097" xsi:nil="true"/>
    <b13033c437df46d2aaf1dc23cb0fd4ed xmlns="f12ad98d-9a4d-4ec2-9cde-16b5da8713b7">
      <Terms xmlns="http://schemas.microsoft.com/office/infopath/2007/PartnerControls"/>
    </b13033c437df46d2aaf1dc23cb0fd4ed>
    <n751122956df44c3ac6e8c8c7624012e xmlns="f12ad98d-9a4d-4ec2-9cde-16b5da8713b7" xsi:nil="true"/>
    <f88d530b705f488a9069faf5c79b61f7 xmlns="f12ad98d-9a4d-4ec2-9cde-16b5da8713b7" xsi:nil="true"/>
    <b54797bc98b148d49c793b0c3d0fefeb xmlns="f12ad98d-9a4d-4ec2-9cde-16b5da8713b7" xsi:nil="true"/>
    <NTADms_SignedBy xmlns="fdaf72a4-7a22-4468-b815-e58020038d48">
      <UserInfo>
        <DisplayName/>
        <AccountId xsi:nil="true"/>
        <AccountType/>
      </UserInfo>
    </NTADms_SignedBy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NTA Document" ma:contentTypeID="0x0101004794A3DCD46F4958BF686CD3B4CF9FD9001B3DCE461DADDF4B980634033189F42A" ma:contentTypeVersion="44" ma:contentTypeDescription="Create a new document." ma:contentTypeScope="" ma:versionID="80d5dbfa909528783800220dee5107bc">
  <xsd:schema xmlns:xsd="http://www.w3.org/2001/XMLSchema" xmlns:xs="http://www.w3.org/2001/XMLSchema" xmlns:p="http://schemas.microsoft.com/office/2006/metadata/properties" xmlns:ns2="36cbec0a-200a-4b95-a2a6-333412634097" xmlns:ns3="f12ad98d-9a4d-4ec2-9cde-16b5da8713b7" xmlns:ns4="fdaf72a4-7a22-4468-b815-e58020038d48" targetNamespace="http://schemas.microsoft.com/office/2006/metadata/properties" ma:root="true" ma:fieldsID="033d1a155a3c03aee85cc53dfc1bc956" ns2:_="" ns3:_="" ns4:_="">
    <xsd:import namespace="36cbec0a-200a-4b95-a2a6-333412634097"/>
    <xsd:import namespace="f12ad98d-9a4d-4ec2-9cde-16b5da8713b7"/>
    <xsd:import namespace="fdaf72a4-7a22-4468-b815-e58020038d48"/>
    <xsd:element name="properties">
      <xsd:complexType>
        <xsd:sequence>
          <xsd:element name="documentManagement">
            <xsd:complexType>
              <xsd:all>
                <xsd:element ref="ns2:NTADisplayName" minOccurs="0"/>
                <xsd:element ref="ns2:Formal_x0020_Date" minOccurs="0"/>
                <xsd:element ref="ns2:NTASourceIndex" minOccurs="0"/>
                <xsd:element ref="ns2:OriginalName" minOccurs="0"/>
                <xsd:element ref="ns2:NTAIndex" minOccurs="0"/>
                <xsd:element ref="ns3:TaxCatchAll" minOccurs="0"/>
                <xsd:element ref="ns3:TaxCatchAllLabel" minOccurs="0"/>
                <xsd:element ref="ns3:n751122956df44c3ac6e8c8c7624012e" minOccurs="0"/>
                <xsd:element ref="ns3:f88d530b705f488a9069faf5c79b61f7" minOccurs="0"/>
                <xsd:element ref="ns3:b54797bc98b148d49c793b0c3d0fefeb" minOccurs="0"/>
                <xsd:element ref="ns2:NTASys1" minOccurs="0"/>
                <xsd:element ref="ns2:NTASys10" minOccurs="0"/>
                <xsd:element ref="ns2:NTASys2" minOccurs="0"/>
                <xsd:element ref="ns2:NTASys3" minOccurs="0"/>
                <xsd:element ref="ns2:NTASys4" minOccurs="0"/>
                <xsd:element ref="ns2:NTASys5" minOccurs="0"/>
                <xsd:element ref="ns2:NTASys6" minOccurs="0"/>
                <xsd:element ref="ns2:NTASys7" minOccurs="0"/>
                <xsd:element ref="ns2:NTASys8" minOccurs="0"/>
                <xsd:element ref="ns2:NTASys9" minOccurs="0"/>
                <xsd:element ref="ns3:_dlc_DocIdPersistId" minOccurs="0"/>
                <xsd:element ref="ns2:ToNameTaxHTField0" minOccurs="0"/>
                <xsd:element ref="ns2:DocumentStatusTaxHTField0" minOccurs="0"/>
                <xsd:element ref="ns3:_dlc_DocId" minOccurs="0"/>
                <xsd:element ref="ns2:FromAuthorTaxHTField0" minOccurs="0"/>
                <xsd:element ref="ns2:InfoTypeTaxHTField0" minOccurs="0"/>
                <xsd:element ref="ns2:LineTaxHTField0" minOccurs="0"/>
                <xsd:element ref="ns2:NTASubjectTaxHTField0" minOccurs="0"/>
                <xsd:element ref="ns3:b13033c437df46d2aaf1dc23cb0fd4ed" minOccurs="0"/>
                <xsd:element ref="ns3:_dlc_DocIdUrl" minOccurs="0"/>
                <xsd:element ref="ns4:NTADms_SignedB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cbec0a-200a-4b95-a2a6-333412634097" elementFormDefault="qualified">
    <xsd:import namespace="http://schemas.microsoft.com/office/2006/documentManagement/types"/>
    <xsd:import namespace="http://schemas.microsoft.com/office/infopath/2007/PartnerControls"/>
    <xsd:element name="NTADisplayName" ma:index="7" nillable="true" ma:displayName="Display Name" ma:internalName="NTADisplayName">
      <xsd:simpleType>
        <xsd:restriction base="dms:Text"/>
      </xsd:simpleType>
    </xsd:element>
    <xsd:element name="Formal_x0020_Date" ma:index="9" nillable="true" ma:displayName="Formal Date" ma:internalName="Formal_x0020_Date" ma:readOnly="false">
      <xsd:simpleType>
        <xsd:restriction base="dms:DateTime"/>
      </xsd:simpleType>
    </xsd:element>
    <xsd:element name="NTASourceIndex" ma:index="10" nillable="true" ma:displayName="Source Index" ma:internalName="NTASourceIndex">
      <xsd:simpleType>
        <xsd:restriction base="dms:Text"/>
      </xsd:simpleType>
    </xsd:element>
    <xsd:element name="OriginalName" ma:index="11" nillable="true" ma:displayName="Original Name" ma:internalName="OriginalName">
      <xsd:simpleType>
        <xsd:restriction base="dms:Note"/>
      </xsd:simpleType>
    </xsd:element>
    <xsd:element name="NTAIndex" ma:index="13" nillable="true" ma:displayName="NTAIndex" ma:internalName="NTAIndex" ma:readOnly="false">
      <xsd:simpleType>
        <xsd:restriction base="dms:Text">
          <xsd:maxLength value="255"/>
        </xsd:restriction>
      </xsd:simpleType>
    </xsd:element>
    <xsd:element name="NTASys1" ma:index="19" nillable="true" ma:displayName="NTASys1" ma:hidden="true" ma:internalName="NTASys1" ma:readOnly="false">
      <xsd:simpleType>
        <xsd:restriction base="dms:Text"/>
      </xsd:simpleType>
    </xsd:element>
    <xsd:element name="NTASys10" ma:index="20" nillable="true" ma:displayName="NTASys10" ma:hidden="true" ma:internalName="NTASys10" ma:readOnly="false">
      <xsd:simpleType>
        <xsd:restriction base="dms:Text"/>
      </xsd:simpleType>
    </xsd:element>
    <xsd:element name="NTASys2" ma:index="21" nillable="true" ma:displayName="NTASys2" ma:hidden="true" ma:internalName="NTASys2" ma:readOnly="false">
      <xsd:simpleType>
        <xsd:restriction base="dms:Text"/>
      </xsd:simpleType>
    </xsd:element>
    <xsd:element name="NTASys3" ma:index="22" nillable="true" ma:displayName="NTASys3" ma:hidden="true" ma:internalName="NTASys3" ma:readOnly="false">
      <xsd:simpleType>
        <xsd:restriction base="dms:Text"/>
      </xsd:simpleType>
    </xsd:element>
    <xsd:element name="NTASys4" ma:index="23" nillable="true" ma:displayName="NTASys4" ma:hidden="true" ma:internalName="NTASys4" ma:readOnly="false">
      <xsd:simpleType>
        <xsd:restriction base="dms:Text"/>
      </xsd:simpleType>
    </xsd:element>
    <xsd:element name="NTASys5" ma:index="24" nillable="true" ma:displayName="NTASys5" ma:hidden="true" ma:internalName="NTASys5" ma:readOnly="false">
      <xsd:simpleType>
        <xsd:restriction base="dms:Text"/>
      </xsd:simpleType>
    </xsd:element>
    <xsd:element name="NTASys6" ma:index="25" nillable="true" ma:displayName="NTASys6" ma:hidden="true" ma:internalName="NTASys6" ma:readOnly="false">
      <xsd:simpleType>
        <xsd:restriction base="dms:Text"/>
      </xsd:simpleType>
    </xsd:element>
    <xsd:element name="NTASys7" ma:index="26" nillable="true" ma:displayName="NTASys7" ma:hidden="true" ma:internalName="NTASys7" ma:readOnly="false">
      <xsd:simpleType>
        <xsd:restriction base="dms:Text"/>
      </xsd:simpleType>
    </xsd:element>
    <xsd:element name="NTASys8" ma:index="27" nillable="true" ma:displayName="NTASys8" ma:hidden="true" ma:internalName="NTASys8" ma:readOnly="false">
      <xsd:simpleType>
        <xsd:restriction base="dms:Text"/>
      </xsd:simpleType>
    </xsd:element>
    <xsd:element name="NTASys9" ma:index="28" nillable="true" ma:displayName="NTASys9" ma:hidden="true" ma:internalName="NTASys9" ma:readOnly="false">
      <xsd:simpleType>
        <xsd:restriction base="dms:Text"/>
      </xsd:simpleType>
    </xsd:element>
    <xsd:element name="ToNameTaxHTField0" ma:index="30" nillable="true" ma:displayName="ToName_0" ma:hidden="true" ma:internalName="ToNameTaxHTField0" ma:readOnly="false">
      <xsd:simpleType>
        <xsd:restriction base="dms:Note"/>
      </xsd:simpleType>
    </xsd:element>
    <xsd:element name="DocumentStatusTaxHTField0" ma:index="31" nillable="true" ma:taxonomy="true" ma:internalName="DocumentStatusTaxHTField0" ma:taxonomyFieldName="DocumentStatus" ma:displayName="Document Status" ma:default="" ma:fieldId="{bf1f3f91-ffdd-4ac2-a890-8765fdad8dae}" ma:sspId="7ea2f749-e8b6-4f0b-b27b-046758f06282" ma:termSetId="cf12cc6f-850c-46c7-82d3-ab6c7f5134e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romAuthorTaxHTField0" ma:index="33" nillable="true" ma:taxonomy="true" ma:internalName="FromAuthorTaxHTField0" ma:taxonomyFieldName="FromAuthor" ma:displayName="From Author" ma:default="" ma:fieldId="{b5bb817e-210f-4fdf-ac76-02f65f918a40}" ma:sspId="7ea2f749-e8b6-4f0b-b27b-046758f06282" ma:termSetId="b661766e-6f22-44b0-be19-d8f481396b2c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foTypeTaxHTField0" ma:index="35" nillable="true" ma:taxonomy="true" ma:internalName="InfoTypeTaxHTField0" ma:taxonomyFieldName="InfoType" ma:displayName="Info Type" ma:default="" ma:fieldId="{f88d530b-705f-488a-9069-faf5c79b61f7}" ma:sspId="7ea2f749-e8b6-4f0b-b27b-046758f06282" ma:termSetId="1cd6fc8e-ae0a-47e9-9096-65b1e48d5f5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ineTaxHTField0" ma:index="37" nillable="true" ma:taxonomy="true" ma:internalName="LineTaxHTField0" ma:taxonomyFieldName="Line" ma:displayName="Line" ma:default="" ma:fieldId="{b54797bc-98b1-48d4-9c79-3b0c3d0fefeb}" ma:taxonomyMulti="true" ma:sspId="7ea2f749-e8b6-4f0b-b27b-046758f06282" ma:termSetId="2b915d08-99cb-49ba-a522-9e0ce887155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NTASubjectTaxHTField0" ma:index="39" nillable="true" ma:taxonomy="true" ma:internalName="NTASubjectTaxHTField0" ma:taxonomyFieldName="NTASubject" ma:displayName="NTA Subject" ma:default="" ma:fieldId="{77511229-56df-44c3-ac6e-8c8c7624012e}" ma:sspId="7ea2f749-e8b6-4f0b-b27b-046758f06282" ma:termSetId="d5ecc06b-f3e5-455d-8b03-a268ad94346c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2ad98d-9a4d-4ec2-9cde-16b5da8713b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description="" ma:hidden="true" ma:list="{3502f76e-3f27-4f31-ac46-362d589f8f53}" ma:internalName="TaxCatchAll" ma:showField="CatchAllData" ma:web="c76f4b2c-8992-4c60-852e-4b99995095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Taxonomy Catch All Column1" ma:description="" ma:hidden="true" ma:list="{3502f76e-3f27-4f31-ac46-362d589f8f53}" ma:internalName="TaxCatchAllLabel" ma:readOnly="true" ma:showField="CatchAllDataLabel" ma:web="c76f4b2c-8992-4c60-852e-4b99995095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751122956df44c3ac6e8c8c7624012e" ma:index="16" nillable="true" ma:displayName="NTA Subject_1" ma:hidden="true" ma:internalName="n751122956df44c3ac6e8c8c7624012e">
      <xsd:simpleType>
        <xsd:restriction base="dms:Note"/>
      </xsd:simpleType>
    </xsd:element>
    <xsd:element name="f88d530b705f488a9069faf5c79b61f7" ma:index="17" nillable="true" ma:displayName="Info Type_1" ma:hidden="true" ma:internalName="f88d530b705f488a9069faf5c79b61f7">
      <xsd:simpleType>
        <xsd:restriction base="dms:Note"/>
      </xsd:simpleType>
    </xsd:element>
    <xsd:element name="b54797bc98b148d49c793b0c3d0fefeb" ma:index="18" nillable="true" ma:displayName="Line_1" ma:hidden="true" ma:internalName="b54797bc98b148d49c793b0c3d0fefeb">
      <xsd:simpleType>
        <xsd:restriction base="dms:Note"/>
      </xsd:simpleType>
    </xsd:element>
    <xsd:element name="_dlc_DocIdPersistId" ma:index="29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_dlc_DocId" ma:index="32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b13033c437df46d2aaf1dc23cb0fd4ed" ma:index="41" nillable="true" ma:taxonomy="true" ma:internalName="b13033c437df46d2aaf1dc23cb0fd4ed" ma:taxonomyFieldName="ToName" ma:displayName="To Name" ma:default="" ma:fieldId="{b13033c4-37df-46d2-aaf1-dc23cb0fd4ed}" ma:taxonomyMulti="true" ma:sspId="7ea2f749-e8b6-4f0b-b27b-046758f06282" ma:termSetId="b661766e-6f22-44b0-be19-d8f481396b2c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_dlc_DocIdUrl" ma:index="44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af72a4-7a22-4468-b815-e58020038d48" elementFormDefault="qualified">
    <xsd:import namespace="http://schemas.microsoft.com/office/2006/documentManagement/types"/>
    <xsd:import namespace="http://schemas.microsoft.com/office/infopath/2007/PartnerControls"/>
    <xsd:element name="NTADms_SignedBy" ma:index="45" nillable="true" ma:displayName="נחתם על ידי" ma:internalName="NTADms_Sign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7F81D7-2054-4479-A6E4-7D051508B36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A851EE6F-A266-4032-A064-3BCABFAC474D}">
  <ds:schemaRefs>
    <ds:schemaRef ds:uri="http://schemas.openxmlformats.org/package/2006/metadata/core-properties"/>
    <ds:schemaRef ds:uri="http://purl.org/dc/terms/"/>
    <ds:schemaRef ds:uri="36cbec0a-200a-4b95-a2a6-333412634097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f12ad98d-9a4d-4ec2-9cde-16b5da8713b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BFC83E9-1AAD-446C-ADEE-4B88284D34B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372F272-8D76-4F7A-A694-D504493B0D53}"/>
</file>

<file path=docProps/app.xml><?xml version="1.0" encoding="utf-8"?>
<Properties xmlns="http://schemas.openxmlformats.org/officeDocument/2006/extended-properties" xmlns:vt="http://schemas.openxmlformats.org/officeDocument/2006/docPropsVTypes">
  <TotalTime>1733</TotalTime>
  <Words>1185</Words>
  <Application>Microsoft Office PowerPoint</Application>
  <PresentationFormat>‫הצגה על המסך (16:10)</PresentationFormat>
  <Paragraphs>223</Paragraphs>
  <Slides>24</Slides>
  <Notes>1</Notes>
  <HiddenSlides>1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24</vt:i4>
      </vt:variant>
    </vt:vector>
  </HeadingPairs>
  <TitlesOfParts>
    <vt:vector size="28" baseType="lpstr">
      <vt:lpstr>Arial</vt:lpstr>
      <vt:lpstr>Calibri</vt:lpstr>
      <vt:lpstr>David</vt:lpstr>
      <vt:lpstr>1_ערכת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שני סבן-אביגד</dc:creator>
  <cp:lastModifiedBy>Guy Sharon</cp:lastModifiedBy>
  <cp:revision>207</cp:revision>
  <dcterms:created xsi:type="dcterms:W3CDTF">2019-07-08T14:25:21Z</dcterms:created>
  <dcterms:modified xsi:type="dcterms:W3CDTF">2020-01-28T15:10:26Z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oName">
    <vt:lpwstr/>
  </property>
  <property fmtid="{D5CDD505-2E9C-101B-9397-08002B2CF9AE}" pid="3" name="NTASubject">
    <vt:lpwstr/>
  </property>
  <property fmtid="{D5CDD505-2E9C-101B-9397-08002B2CF9AE}" pid="4" name="DocumentStatus">
    <vt:lpwstr/>
  </property>
  <property fmtid="{D5CDD505-2E9C-101B-9397-08002B2CF9AE}" pid="5" name="ContentTypeId">
    <vt:lpwstr>0x0101004794A3DCD46F4958BF686CD3B4CF9FD9001B3DCE461DADDF4B980634033189F42A</vt:lpwstr>
  </property>
  <property fmtid="{D5CDD505-2E9C-101B-9397-08002B2CF9AE}" pid="6" name="InfoType">
    <vt:lpwstr/>
  </property>
  <property fmtid="{D5CDD505-2E9C-101B-9397-08002B2CF9AE}" pid="7" name="FromAuthor">
    <vt:lpwstr/>
  </property>
  <property fmtid="{D5CDD505-2E9C-101B-9397-08002B2CF9AE}" pid="8" name="_dlc_DocIdItemGuid">
    <vt:lpwstr>295240a4-44aa-4775-876c-24d4ee5ae46e</vt:lpwstr>
  </property>
  <property fmtid="{D5CDD505-2E9C-101B-9397-08002B2CF9AE}" pid="9" name="Line">
    <vt:lpwstr/>
  </property>
</Properties>
</file>